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4" r:id="rId5"/>
    <p:sldId id="267" r:id="rId6"/>
    <p:sldId id="268" r:id="rId7"/>
    <p:sldId id="269" r:id="rId8"/>
    <p:sldId id="270" r:id="rId9"/>
    <p:sldId id="271" r:id="rId10"/>
    <p:sldId id="273" r:id="rId11"/>
    <p:sldId id="272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FC5-B058-4DF1-BDB0-616982AC9AA9}" type="datetimeFigureOut">
              <a:rPr lang="es-CO" smtClean="0"/>
              <a:t>28/01/2019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4DC9-451A-4EE3-8CAE-01A21F7B2C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97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FC5-B058-4DF1-BDB0-616982AC9AA9}" type="datetimeFigureOut">
              <a:rPr lang="es-CO" smtClean="0"/>
              <a:t>28/01/2019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4DC9-451A-4EE3-8CAE-01A21F7B2C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597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FC5-B058-4DF1-BDB0-616982AC9AA9}" type="datetimeFigureOut">
              <a:rPr lang="es-CO" smtClean="0"/>
              <a:t>28/01/2019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4DC9-451A-4EE3-8CAE-01A21F7B2C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41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FC5-B058-4DF1-BDB0-616982AC9AA9}" type="datetimeFigureOut">
              <a:rPr lang="es-CO" smtClean="0"/>
              <a:t>28/01/2019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4DC9-451A-4EE3-8CAE-01A21F7B2C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524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FC5-B058-4DF1-BDB0-616982AC9AA9}" type="datetimeFigureOut">
              <a:rPr lang="es-CO" smtClean="0"/>
              <a:t>28/01/2019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4DC9-451A-4EE3-8CAE-01A21F7B2C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370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FC5-B058-4DF1-BDB0-616982AC9AA9}" type="datetimeFigureOut">
              <a:rPr lang="es-CO" smtClean="0"/>
              <a:t>28/01/2019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4DC9-451A-4EE3-8CAE-01A21F7B2C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043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FC5-B058-4DF1-BDB0-616982AC9AA9}" type="datetimeFigureOut">
              <a:rPr lang="es-CO" smtClean="0"/>
              <a:t>28/01/2019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4DC9-451A-4EE3-8CAE-01A21F7B2C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3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FC5-B058-4DF1-BDB0-616982AC9AA9}" type="datetimeFigureOut">
              <a:rPr lang="es-CO" smtClean="0"/>
              <a:t>28/01/2019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4DC9-451A-4EE3-8CAE-01A21F7B2C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299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FC5-B058-4DF1-BDB0-616982AC9AA9}" type="datetimeFigureOut">
              <a:rPr lang="es-CO" smtClean="0"/>
              <a:t>28/01/2019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4DC9-451A-4EE3-8CAE-01A21F7B2C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092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FC5-B058-4DF1-BDB0-616982AC9AA9}" type="datetimeFigureOut">
              <a:rPr lang="es-CO" smtClean="0"/>
              <a:t>28/01/2019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4DC9-451A-4EE3-8CAE-01A21F7B2C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108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FC5-B058-4DF1-BDB0-616982AC9AA9}" type="datetimeFigureOut">
              <a:rPr lang="es-CO" smtClean="0"/>
              <a:t>28/01/2019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4DC9-451A-4EE3-8CAE-01A21F7B2C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787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D2FC5-B058-4DF1-BDB0-616982AC9AA9}" type="datetimeFigureOut">
              <a:rPr lang="es-CO" smtClean="0"/>
              <a:t>28/01/2019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4DC9-451A-4EE3-8CAE-01A21F7B2C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843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KUby212wGohSqPk1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astoralconaced@conaced.edu.c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s5oaMT6e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KUby212wGohSqPk1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iDsMbkZzn4" TargetMode="External"/><Relationship Id="rId7" Type="http://schemas.openxmlformats.org/officeDocument/2006/relationships/hyperlink" Target="https://www.youtube.com/watch?v=jFMSp9Ep84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30Itvfi3nGA" TargetMode="External"/><Relationship Id="rId5" Type="http://schemas.openxmlformats.org/officeDocument/2006/relationships/hyperlink" Target="https://www.youtube.com/watch?v=xYXrXxuzVkI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5"/>
          <a:stretch/>
        </p:blipFill>
        <p:spPr>
          <a:xfrm>
            <a:off x="0" y="1713"/>
            <a:ext cx="12192000" cy="68562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294076" y="5967021"/>
            <a:ext cx="75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>
                <a:solidFill>
                  <a:schemeClr val="accent5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57881" y="1120280"/>
            <a:ext cx="10437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accent1">
                    <a:lumMod val="75000"/>
                  </a:schemeClr>
                </a:solidFill>
              </a:rPr>
              <a:t>Los niños de CONACED también Pueden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869988" y="1972099"/>
            <a:ext cx="821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Programa DESIGN FOR CHANGE – COLOMBIA </a:t>
            </a:r>
            <a:endParaRPr lang="es-CO" sz="2400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6665157" y="2838093"/>
            <a:ext cx="4711297" cy="2862322"/>
            <a:chOff x="6335641" y="2722092"/>
            <a:chExt cx="4958435" cy="345285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641" y="2722092"/>
              <a:ext cx="4958435" cy="3452856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8938055" y="3908425"/>
              <a:ext cx="527221" cy="3789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CO" dirty="0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815546" y="3179805"/>
            <a:ext cx="528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15546" y="2838093"/>
            <a:ext cx="52804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La OIEC (Oficina Internacional de la Educación Católica) invita a la Escuela Católica en Colombia a participar en el programa</a:t>
            </a: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 “DESIGN FOR CHANGE”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endParaRPr lang="es-CO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En este nuevo 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</a:rPr>
              <a:t>click</a:t>
            </a: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 pastoral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 queremos compartirles en qué consiste el programa, al tiempo que invitarlos a participar en esta iniciativa con un equipo interdisciplinar de sus colegios </a:t>
            </a:r>
            <a:r>
              <a:rPr lang="es-CO" sz="2000" b="1" i="1" dirty="0">
                <a:solidFill>
                  <a:schemeClr val="accent1">
                    <a:lumMod val="75000"/>
                  </a:schemeClr>
                </a:solidFill>
              </a:rPr>
              <a:t>liderado principalmente por el área de pastoral.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337301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5"/>
          <a:stretch/>
        </p:blipFill>
        <p:spPr>
          <a:xfrm>
            <a:off x="0" y="1713"/>
            <a:ext cx="12192000" cy="68562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97215" y="1784287"/>
            <a:ext cx="66973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accent1">
                    <a:lumMod val="75000"/>
                  </a:schemeClr>
                </a:solidFill>
              </a:rPr>
              <a:t>NO OLVIDAR!!!</a:t>
            </a:r>
          </a:p>
          <a:p>
            <a:pPr algn="ctr"/>
            <a:endParaRPr lang="es-CO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4000" b="1" dirty="0">
                <a:solidFill>
                  <a:schemeClr val="accent1">
                    <a:lumMod val="75000"/>
                  </a:schemeClr>
                </a:solidFill>
              </a:rPr>
              <a:t>LINK DE PRE-INSCRIPCIÓN:</a:t>
            </a:r>
          </a:p>
          <a:p>
            <a:pPr algn="ctr"/>
            <a:endParaRPr lang="es-CO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32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https://goo.gl/forms/KUby212wGohSqPk12</a:t>
            </a:r>
            <a:r>
              <a:rPr lang="es-CO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294076" y="5967021"/>
            <a:ext cx="75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>
                <a:solidFill>
                  <a:schemeClr val="accent5">
                    <a:lumMod val="50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4797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5"/>
          <a:stretch/>
        </p:blipFill>
        <p:spPr>
          <a:xfrm>
            <a:off x="0" y="1713"/>
            <a:ext cx="12192000" cy="685628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294076" y="5967021"/>
            <a:ext cx="75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>
                <a:solidFill>
                  <a:schemeClr val="accent5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64042" y="2133599"/>
            <a:ext cx="80895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No te quedes sin participar!!!</a:t>
            </a:r>
          </a:p>
          <a:p>
            <a:pPr algn="ctr"/>
            <a:endParaRPr lang="es-CO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Inquietudes: Camilo Rodríguez – Director de Pastoral CONACED Nacional </a:t>
            </a:r>
          </a:p>
          <a:p>
            <a:pPr algn="ctr"/>
            <a:endParaRPr lang="es-CO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28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pastoralconaced@conaced.edu.co</a:t>
            </a:r>
            <a:endParaRPr lang="es-CO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3184320369</a:t>
            </a:r>
          </a:p>
          <a:p>
            <a:pPr algn="ctr"/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57940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5"/>
          <a:stretch/>
        </p:blipFill>
        <p:spPr>
          <a:xfrm>
            <a:off x="0" y="1713"/>
            <a:ext cx="12192000" cy="68562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25797" y="1250117"/>
            <a:ext cx="761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¿Qué es DESIGN FOR CHANGE?</a:t>
            </a:r>
          </a:p>
        </p:txBody>
      </p:sp>
      <p:pic>
        <p:nvPicPr>
          <p:cNvPr id="12" name="Imagen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144" y="3083296"/>
            <a:ext cx="950277" cy="117834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237840" y="4467473"/>
            <a:ext cx="231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err="1">
                <a:solidFill>
                  <a:schemeClr val="accent5">
                    <a:lumMod val="50000"/>
                  </a:schemeClr>
                </a:solidFill>
              </a:rPr>
              <a:t>Click</a:t>
            </a:r>
            <a:r>
              <a:rPr lang="es-CO" sz="1200" dirty="0">
                <a:solidFill>
                  <a:schemeClr val="accent5">
                    <a:lumMod val="50000"/>
                  </a:schemeClr>
                </a:solidFill>
              </a:rPr>
              <a:t> en la imagen para </a:t>
            </a:r>
          </a:p>
          <a:p>
            <a:pPr algn="ctr"/>
            <a:r>
              <a:rPr lang="es-CO" sz="1200" dirty="0">
                <a:solidFill>
                  <a:schemeClr val="accent5">
                    <a:lumMod val="50000"/>
                  </a:schemeClr>
                </a:solidFill>
              </a:rPr>
              <a:t>acceder al video explicativo de </a:t>
            </a:r>
          </a:p>
          <a:p>
            <a:pPr algn="ctr"/>
            <a:r>
              <a:rPr lang="es-CO" sz="1200" dirty="0" err="1">
                <a:solidFill>
                  <a:schemeClr val="accent5">
                    <a:lumMod val="50000"/>
                  </a:schemeClr>
                </a:solidFill>
              </a:rPr>
              <a:t>Design</a:t>
            </a:r>
            <a:r>
              <a:rPr lang="es-CO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O" sz="1200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es-CO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O" sz="1200" dirty="0" err="1">
                <a:solidFill>
                  <a:schemeClr val="accent5">
                    <a:lumMod val="50000"/>
                  </a:schemeClr>
                </a:solidFill>
              </a:rPr>
              <a:t>Change</a:t>
            </a:r>
            <a:endParaRPr lang="es-CO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294076" y="5967021"/>
            <a:ext cx="75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>
                <a:solidFill>
                  <a:schemeClr val="accent5">
                    <a:lumMod val="50000"/>
                  </a:schemeClr>
                </a:solidFill>
              </a:rPr>
              <a:t>16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25324" t="22608" r="25348" b="17130"/>
          <a:stretch/>
        </p:blipFill>
        <p:spPr>
          <a:xfrm>
            <a:off x="1284912" y="2162182"/>
            <a:ext cx="5552494" cy="38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4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5"/>
          <a:stretch/>
        </p:blipFill>
        <p:spPr>
          <a:xfrm>
            <a:off x="0" y="1713"/>
            <a:ext cx="12192000" cy="68562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87611" y="1291306"/>
            <a:ext cx="9251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¿Cuál es la metodología de DESIGN FOR CHANGE?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294076" y="5967021"/>
            <a:ext cx="75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>
                <a:solidFill>
                  <a:schemeClr val="accent5">
                    <a:lumMod val="50000"/>
                  </a:schemeClr>
                </a:solidFill>
              </a:rPr>
              <a:t>16</a:t>
            </a: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61" y="2248410"/>
            <a:ext cx="4442935" cy="33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678252" y="2083650"/>
            <a:ext cx="55083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solidFill>
                  <a:schemeClr val="accent1">
                    <a:lumMod val="75000"/>
                  </a:schemeClr>
                </a:solidFill>
              </a:rPr>
              <a:t>A través de </a:t>
            </a:r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cuatro (4) sencillos pasos </a:t>
            </a:r>
            <a:r>
              <a:rPr lang="es-CO" sz="2800" dirty="0">
                <a:solidFill>
                  <a:schemeClr val="accent1">
                    <a:lumMod val="75000"/>
                  </a:schemeClr>
                </a:solidFill>
              </a:rPr>
              <a:t>y bajo el acompañamiento del equipo pastoral*, los estudiantes pueden participar proponiendo alternativas de solución a problemáticas de su contexto particular y así lograr transformar el mundo: </a:t>
            </a:r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Siente – Imagina – Haz – Comparte.</a:t>
            </a:r>
          </a:p>
          <a:p>
            <a:pPr algn="just"/>
            <a:r>
              <a:rPr lang="es-CO" sz="1200" dirty="0">
                <a:solidFill>
                  <a:schemeClr val="accent1">
                    <a:lumMod val="75000"/>
                  </a:schemeClr>
                </a:solidFill>
              </a:rPr>
              <a:t>*Es solo una sugerencia de CONACED para articular desde lo Pastoral las iniciativas que se presenten implementando esta metodología.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7420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5"/>
          <a:stretch/>
        </p:blipFill>
        <p:spPr>
          <a:xfrm>
            <a:off x="0" y="1713"/>
            <a:ext cx="12192000" cy="68562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74793" y="1191164"/>
            <a:ext cx="780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CONACED Participa en DESIGN FOR CHANGE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294076" y="5967021"/>
            <a:ext cx="75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>
                <a:solidFill>
                  <a:schemeClr val="accent5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15547" y="1977868"/>
            <a:ext cx="54534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 ¿Cómo participar?</a:t>
            </a:r>
            <a:endParaRPr lang="es-CO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CO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En Colombia esta propuesta ha llegado a través de la Fundación </a:t>
            </a:r>
            <a:r>
              <a:rPr lang="es-CO" sz="2000" dirty="0" err="1">
                <a:solidFill>
                  <a:schemeClr val="accent1">
                    <a:lumMod val="75000"/>
                  </a:schemeClr>
                </a:solidFill>
              </a:rPr>
              <a:t>Terpel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con quien hemos elaborado un convenio para promover la participación de los colegios afiliados a CONACED en esta valiosa iniciativa mundial.</a:t>
            </a:r>
          </a:p>
          <a:p>
            <a:pPr algn="just"/>
            <a:endParaRPr lang="es-CO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Cada año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 la Fundación hace una convocatoria para que los colegios del país </a:t>
            </a: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de los estratos 1,2 y 3 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participen presentando las iniciativas de cambio que  se adelantan en el colegio </a:t>
            </a:r>
            <a:r>
              <a:rPr lang="es-CO" sz="2000" b="1" i="1" dirty="0">
                <a:solidFill>
                  <a:schemeClr val="accent1">
                    <a:lumMod val="75000"/>
                  </a:schemeClr>
                </a:solidFill>
              </a:rPr>
              <a:t>bajo la metodología de </a:t>
            </a:r>
            <a:r>
              <a:rPr lang="es-CO" sz="2000" b="1" i="1" dirty="0" err="1">
                <a:solidFill>
                  <a:schemeClr val="accent1">
                    <a:lumMod val="75000"/>
                  </a:schemeClr>
                </a:solidFill>
              </a:rPr>
              <a:t>Design</a:t>
            </a:r>
            <a:r>
              <a:rPr lang="es-CO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2000" b="1" i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es-CO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2000" b="1" i="1" dirty="0" err="1">
                <a:solidFill>
                  <a:schemeClr val="accent1">
                    <a:lumMod val="75000"/>
                  </a:schemeClr>
                </a:solidFill>
              </a:rPr>
              <a:t>Change</a:t>
            </a:r>
            <a:r>
              <a:rPr lang="es-CO" sz="20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CO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41" y="2143859"/>
            <a:ext cx="4123509" cy="37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8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5"/>
          <a:stretch/>
        </p:blipFill>
        <p:spPr>
          <a:xfrm>
            <a:off x="0" y="1713"/>
            <a:ext cx="12192000" cy="68562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74793" y="1191164"/>
            <a:ext cx="780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CONACED Participa en DESIGN FOR CHANGE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294076" y="5967021"/>
            <a:ext cx="75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>
                <a:solidFill>
                  <a:schemeClr val="accent5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15547" y="2043771"/>
            <a:ext cx="54534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 ¿Cómo participar?</a:t>
            </a:r>
          </a:p>
          <a:p>
            <a:pPr algn="just"/>
            <a:endParaRPr lang="es-CO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La iniciativa debe ser registrada en la plataforma que se dispone para ello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entre el mes de Febrero y Agosto de 2019. </a:t>
            </a:r>
            <a:endParaRPr lang="es-CO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CO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Todas las iniciativas serán evaluadas por un selecto grupo de jurados quienes otorgarán una serie de premios de acuerdo a los resultados así: </a:t>
            </a:r>
          </a:p>
          <a:p>
            <a:pPr algn="just"/>
            <a:endParaRPr lang="es-C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Resultado de imagen para diseÃ±a el cambio terp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28" y="2485699"/>
            <a:ext cx="5290898" cy="30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2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5"/>
          <a:stretch/>
        </p:blipFill>
        <p:spPr>
          <a:xfrm>
            <a:off x="0" y="1713"/>
            <a:ext cx="12192000" cy="68562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74793" y="1191164"/>
            <a:ext cx="780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CONACED Participa en DESIGN FOR CHANGE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294076" y="5967021"/>
            <a:ext cx="75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>
                <a:solidFill>
                  <a:schemeClr val="accent5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89732" y="2181369"/>
            <a:ext cx="5453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Se seleccionan cuatro (4) finalistas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Los cuatro finalistas recibirán apoyo para el fortalecimiento de la experiencia (Asesoría).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*Un computador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 para uno (1) de los docentes acompañantes de la postulación de la experiencia.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20 Tabletas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 para los estudiantes para la experiencia ganadora por votación.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Un viaje internacional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a Roma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 para la experiencia destacada y ganadora en la evaluación de los jurados </a:t>
            </a: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(El viaje es para un (1) estudiante y un (1) docente)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645728" y="5324149"/>
            <a:ext cx="540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solidFill>
                  <a:schemeClr val="accent1">
                    <a:lumMod val="75000"/>
                  </a:schemeClr>
                </a:solidFill>
              </a:rPr>
              <a:t>* Los premios NO SON responsabilidad de CONACED y están sujetos a cambios por parte de la Fundación </a:t>
            </a:r>
            <a:r>
              <a:rPr lang="es-CO" sz="1200" b="1" dirty="0" err="1">
                <a:solidFill>
                  <a:schemeClr val="accent1">
                    <a:lumMod val="75000"/>
                  </a:schemeClr>
                </a:solidFill>
              </a:rPr>
              <a:t>Terpel</a:t>
            </a:r>
            <a:r>
              <a:rPr lang="es-CO" sz="1200" b="1" dirty="0">
                <a:solidFill>
                  <a:schemeClr val="accent1">
                    <a:lumMod val="75000"/>
                  </a:schemeClr>
                </a:solidFill>
              </a:rPr>
              <a:t>. Los premios podrán ser consultados en el momento del registro de la experiencia en la plataforma establecida para ello.  </a:t>
            </a:r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20" y="2418811"/>
            <a:ext cx="5355539" cy="23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9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5"/>
          <a:stretch/>
        </p:blipFill>
        <p:spPr>
          <a:xfrm>
            <a:off x="0" y="1713"/>
            <a:ext cx="12192000" cy="68562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74793" y="1191164"/>
            <a:ext cx="780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CONACED Participa en DESIGN FOR CHANGE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294076" y="5967021"/>
            <a:ext cx="75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>
                <a:solidFill>
                  <a:schemeClr val="accent5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4800" y="2181369"/>
            <a:ext cx="59383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Sin embargo, </a:t>
            </a: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el principal beneficio que se obtiene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 de la participación de los estudiantes en esta iniciativa </a:t>
            </a: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es la toma de conciencia de los estudiantes de su papel transformador en la construcción de un mundo mejor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lo cual es en síntesis la propuesta esencial de una escuela en pastoral, de la Escuela Católica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endParaRPr lang="es-CO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De igual manera </a:t>
            </a: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otro de los beneficios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 es la articulación del currículo de cada institución con las necesidades del contexto, con el plan de Pastoral institucional, </a:t>
            </a: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con el desarrollo de competencias del Siglo XXI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los Objetivos de Desarrollo Sostenible 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como se visualiza en la imagen: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5622" t="23565" r="24975" b="15141"/>
          <a:stretch/>
        </p:blipFill>
        <p:spPr>
          <a:xfrm>
            <a:off x="7491668" y="1850239"/>
            <a:ext cx="3378962" cy="22303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47660" t="57169" r="25124" b="15538"/>
          <a:stretch/>
        </p:blipFill>
        <p:spPr>
          <a:xfrm>
            <a:off x="7383222" y="4228083"/>
            <a:ext cx="3564864" cy="21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6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5"/>
          <a:stretch/>
        </p:blipFill>
        <p:spPr>
          <a:xfrm>
            <a:off x="0" y="1713"/>
            <a:ext cx="12192000" cy="68562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74793" y="1191164"/>
            <a:ext cx="780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CONACED Participa en DESIGN FOR CHANGE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294076" y="5967021"/>
            <a:ext cx="75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>
                <a:solidFill>
                  <a:schemeClr val="accent5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4800" y="2181369"/>
            <a:ext cx="108492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>
                <a:solidFill>
                  <a:schemeClr val="accent1">
                    <a:lumMod val="75000"/>
                  </a:schemeClr>
                </a:solidFill>
              </a:rPr>
              <a:t>CONACED Nacional, acogiendo el llamado de la OIEC, invita a todos los colegios afiliados a participar de esta iniciativa teniendo en cuenta los siguientes elementos:</a:t>
            </a:r>
          </a:p>
          <a:p>
            <a:pPr algn="just"/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</a:rPr>
              <a:t>Participan Colegios de estratos 1,2 y 3 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(Nota: Como una </a:t>
            </a: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</a:rPr>
              <a:t>muestra de la fraternidad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 evidente en la escuela católica </a:t>
            </a: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</a:rPr>
              <a:t>CONACED Nacional sugiere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 que los colegios de estratos 4 en adelante participen en esta iniciativa “adoptando”, asesorando y acompañando a una institución conocida, cercana de estratos 1,2,3 en el proceso. Incluso puede articularse con el servicio social del colegio o de alguna otra manera. Esta es una forma también de destacar el compromiso con la transformación del mundo que siempre ha tenido la Escuela Católica en Colombia. </a:t>
            </a: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</a:rPr>
              <a:t>Es de precisar, en esta sugerencia que </a:t>
            </a:r>
            <a:r>
              <a:rPr lang="es-CO" sz="1600" b="1" dirty="0" err="1">
                <a:solidFill>
                  <a:schemeClr val="accent1">
                    <a:lumMod val="75000"/>
                  </a:schemeClr>
                </a:solidFill>
              </a:rPr>
              <a:t>planeteamos</a:t>
            </a: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</a:rPr>
              <a:t>, que en caso de ganar, el beneficiario será el colegio “adoptado” que recibió el acompañamiento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). Es cuestión se querer hacer las cosas y de ayudar en la construcción de un mundo mejor. Esa debe ser nuestra principal motivación!</a:t>
            </a:r>
          </a:p>
          <a:p>
            <a:pPr marL="457200" indent="-457200" algn="just">
              <a:buAutoNum type="arabicPeriod"/>
            </a:pPr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Los interesados</a:t>
            </a: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</a:rPr>
              <a:t> en recibir el material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 que describe la metodología DFC, las orientaciones para la </a:t>
            </a: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</a:rPr>
              <a:t>sistematización y la inscripción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 de la experiencia podrán registrarse a través del link: 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https://goo.gl/forms/KUby212wGohSqPk12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 Podrán registrarse en el link entre el 24 de Enero y el 15 de Febrero de 2019. A vuelta de correo les enviaremos este material.</a:t>
            </a:r>
          </a:p>
          <a:p>
            <a:pPr algn="just"/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0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5"/>
          <a:stretch/>
        </p:blipFill>
        <p:spPr>
          <a:xfrm>
            <a:off x="0" y="1713"/>
            <a:ext cx="12192000" cy="68562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2426" y="2113801"/>
            <a:ext cx="66973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accent1">
                    <a:lumMod val="75000"/>
                  </a:schemeClr>
                </a:solidFill>
              </a:rPr>
              <a:t>Algunos ejemplos de Experiencias postuladas en años anteriores bajo la metodología DESIGN FOR CHANGE: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294076" y="5967021"/>
            <a:ext cx="75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>
                <a:solidFill>
                  <a:schemeClr val="accent5">
                    <a:lumMod val="50000"/>
                  </a:schemeClr>
                </a:solidFill>
              </a:rPr>
              <a:t>16</a:t>
            </a:r>
          </a:p>
        </p:txBody>
      </p:sp>
      <p:pic>
        <p:nvPicPr>
          <p:cNvPr id="7" name="Imagen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57" y="319251"/>
            <a:ext cx="950277" cy="117834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857009" y="803925"/>
            <a:ext cx="2314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err="1">
                <a:solidFill>
                  <a:schemeClr val="accent5">
                    <a:lumMod val="50000"/>
                  </a:schemeClr>
                </a:solidFill>
              </a:rPr>
              <a:t>Click</a:t>
            </a:r>
            <a:r>
              <a:rPr lang="es-CO" sz="1200" dirty="0">
                <a:solidFill>
                  <a:schemeClr val="accent5">
                    <a:lumMod val="50000"/>
                  </a:schemeClr>
                </a:solidFill>
              </a:rPr>
              <a:t> en la imagen para acceder a la experiencia 1</a:t>
            </a:r>
          </a:p>
        </p:txBody>
      </p:sp>
      <p:pic>
        <p:nvPicPr>
          <p:cNvPr id="14" name="Imagen 13">
            <a:hlinkClick r:id="rId5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57" y="1879147"/>
            <a:ext cx="950277" cy="117834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8857009" y="2275648"/>
            <a:ext cx="2314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err="1">
                <a:solidFill>
                  <a:schemeClr val="accent5">
                    <a:lumMod val="50000"/>
                  </a:schemeClr>
                </a:solidFill>
              </a:rPr>
              <a:t>Click</a:t>
            </a:r>
            <a:r>
              <a:rPr lang="es-CO" sz="1200" dirty="0">
                <a:solidFill>
                  <a:schemeClr val="accent5">
                    <a:lumMod val="50000"/>
                  </a:schemeClr>
                </a:solidFill>
              </a:rPr>
              <a:t> en la imagen para acceder a la experiencia 2</a:t>
            </a:r>
          </a:p>
        </p:txBody>
      </p:sp>
      <p:pic>
        <p:nvPicPr>
          <p:cNvPr id="16" name="Imagen 15">
            <a:hlinkClick r:id="rId6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93" y="3439043"/>
            <a:ext cx="950277" cy="117834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8979245" y="3835544"/>
            <a:ext cx="2314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err="1">
                <a:solidFill>
                  <a:schemeClr val="accent5">
                    <a:lumMod val="50000"/>
                  </a:schemeClr>
                </a:solidFill>
              </a:rPr>
              <a:t>Click</a:t>
            </a:r>
            <a:r>
              <a:rPr lang="es-CO" sz="1200" dirty="0">
                <a:solidFill>
                  <a:schemeClr val="accent5">
                    <a:lumMod val="50000"/>
                  </a:schemeClr>
                </a:solidFill>
              </a:rPr>
              <a:t> en la imagen para acceder a la experiencia 3</a:t>
            </a:r>
          </a:p>
        </p:txBody>
      </p:sp>
      <p:pic>
        <p:nvPicPr>
          <p:cNvPr id="18" name="Imagen 17">
            <a:hlinkClick r:id="rId7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93" y="4982202"/>
            <a:ext cx="950277" cy="117834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979245" y="5378703"/>
            <a:ext cx="2314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err="1">
                <a:solidFill>
                  <a:schemeClr val="accent5">
                    <a:lumMod val="50000"/>
                  </a:schemeClr>
                </a:solidFill>
              </a:rPr>
              <a:t>Click</a:t>
            </a:r>
            <a:r>
              <a:rPr lang="es-CO" sz="1200" dirty="0">
                <a:solidFill>
                  <a:schemeClr val="accent5">
                    <a:lumMod val="50000"/>
                  </a:schemeClr>
                </a:solidFill>
              </a:rPr>
              <a:t> en la imagen para acceder a la experiencia 4</a:t>
            </a:r>
          </a:p>
        </p:txBody>
      </p:sp>
    </p:spTree>
    <p:extLst>
      <p:ext uri="{BB962C8B-B14F-4D97-AF65-F5344CB8AC3E}">
        <p14:creationId xmlns:p14="http://schemas.microsoft.com/office/powerpoint/2010/main" val="2585941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7772</TotalTime>
  <Words>914</Words>
  <Application>Microsoft Office PowerPoint</Application>
  <PresentationFormat>Panorámica</PresentationFormat>
  <Paragraphs>68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Direccion Pastoral</dc:creator>
  <cp:lastModifiedBy>CONACED</cp:lastModifiedBy>
  <cp:revision>48</cp:revision>
  <dcterms:created xsi:type="dcterms:W3CDTF">2018-02-02T19:06:45Z</dcterms:created>
  <dcterms:modified xsi:type="dcterms:W3CDTF">2019-01-28T15:51:59Z</dcterms:modified>
</cp:coreProperties>
</file>