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1"/>
  </p:notesMasterIdLst>
  <p:sldIdLst>
    <p:sldId id="256" r:id="rId2"/>
    <p:sldId id="293" r:id="rId3"/>
    <p:sldId id="276" r:id="rId4"/>
    <p:sldId id="299" r:id="rId5"/>
    <p:sldId id="295" r:id="rId6"/>
    <p:sldId id="290" r:id="rId7"/>
    <p:sldId id="303" r:id="rId8"/>
    <p:sldId id="305" r:id="rId9"/>
    <p:sldId id="318" r:id="rId10"/>
    <p:sldId id="304" r:id="rId11"/>
    <p:sldId id="308" r:id="rId12"/>
    <p:sldId id="315" r:id="rId13"/>
    <p:sldId id="326" r:id="rId14"/>
    <p:sldId id="325" r:id="rId15"/>
    <p:sldId id="321" r:id="rId16"/>
    <p:sldId id="322" r:id="rId17"/>
    <p:sldId id="324" r:id="rId18"/>
    <p:sldId id="319" r:id="rId19"/>
    <p:sldId id="278" r:id="rId20"/>
    <p:sldId id="309" r:id="rId21"/>
    <p:sldId id="328" r:id="rId22"/>
    <p:sldId id="310" r:id="rId23"/>
    <p:sldId id="277" r:id="rId24"/>
    <p:sldId id="275" r:id="rId25"/>
    <p:sldId id="311" r:id="rId26"/>
    <p:sldId id="330" r:id="rId27"/>
    <p:sldId id="329" r:id="rId28"/>
    <p:sldId id="279" r:id="rId29"/>
    <p:sldId id="280" r:id="rId30"/>
    <p:sldId id="281" r:id="rId31"/>
    <p:sldId id="282" r:id="rId32"/>
    <p:sldId id="333" r:id="rId33"/>
    <p:sldId id="334" r:id="rId34"/>
    <p:sldId id="312" r:id="rId35"/>
    <p:sldId id="331" r:id="rId36"/>
    <p:sldId id="283" r:id="rId37"/>
    <p:sldId id="284" r:id="rId38"/>
    <p:sldId id="285" r:id="rId39"/>
    <p:sldId id="286" r:id="rId40"/>
    <p:sldId id="287" r:id="rId41"/>
    <p:sldId id="313" r:id="rId42"/>
    <p:sldId id="332" r:id="rId43"/>
    <p:sldId id="314" r:id="rId44"/>
    <p:sldId id="288" r:id="rId45"/>
    <p:sldId id="306" r:id="rId46"/>
    <p:sldId id="320" r:id="rId47"/>
    <p:sldId id="300" r:id="rId48"/>
    <p:sldId id="307" r:id="rId49"/>
    <p:sldId id="273" r:id="rId50"/>
  </p:sldIdLst>
  <p:sldSz cx="12192000" cy="6858000"/>
  <p:notesSz cx="6858000" cy="9144000"/>
  <p:embeddedFontLst>
    <p:embeddedFont>
      <p:font typeface="Cambria Math" panose="02040503050406030204" pitchFamily="18" charset="0"/>
      <p:regular r:id="rId52"/>
    </p:embeddedFont>
    <p:embeddedFont>
      <p:font typeface="Arial Black" panose="020B0A04020102020204" pitchFamily="34" charset="0"/>
      <p:bold r:id="rId53"/>
    </p:embeddedFont>
    <p:embeddedFont>
      <p:font typeface="Bodoni MT Condensed" panose="02070606080606020203" pitchFamily="18" charset="0"/>
      <p:regular r:id="rId54"/>
      <p:bold r:id="rId55"/>
      <p:italic r:id="rId56"/>
      <p:boldItalic r:id="rId57"/>
    </p:embeddedFont>
    <p:embeddedFont>
      <p:font typeface="Calibri" panose="020F050202020403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E6C"/>
    <a:srgbClr val="DA105B"/>
    <a:srgbClr val="FFCCFF"/>
    <a:srgbClr val="EFB1B4"/>
    <a:srgbClr val="8CA5F2"/>
    <a:srgbClr val="1B4095"/>
    <a:srgbClr val="869AB7"/>
    <a:srgbClr val="263C69"/>
    <a:srgbClr val="6AC2D9"/>
    <a:srgbClr val="F004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25" autoAdjust="0"/>
    <p:restoredTop sz="93855" autoAdjust="0"/>
  </p:normalViewPr>
  <p:slideViewPr>
    <p:cSldViewPr snapToGrid="0">
      <p:cViewPr varScale="1">
        <p:scale>
          <a:sx n="65" d="100"/>
          <a:sy n="65" d="100"/>
        </p:scale>
        <p:origin x="7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5BE61C-7103-491F-9927-BB3A9C27CB8F}" type="doc">
      <dgm:prSet loTypeId="urn:microsoft.com/office/officeart/2005/8/layout/list1" loCatId="list" qsTypeId="urn:microsoft.com/office/officeart/2005/8/quickstyle/3d4" qsCatId="3D" csTypeId="urn:microsoft.com/office/officeart/2005/8/colors/accent5_5" csCatId="accent5" phldr="1"/>
      <dgm:spPr/>
      <dgm:t>
        <a:bodyPr/>
        <a:lstStyle/>
        <a:p>
          <a:endParaRPr lang="es-CO"/>
        </a:p>
      </dgm:t>
    </dgm:pt>
    <dgm:pt modelId="{C24E6FD7-8225-4977-803D-6730BE6BCDE2}">
      <dgm:prSet phldrT="[Texto]"/>
      <dgm:spPr/>
      <dgm:t>
        <a:bodyPr/>
        <a:lstStyle/>
        <a:p>
          <a:r>
            <a:rPr lang="es-CO" b="1" dirty="0">
              <a:solidFill>
                <a:srgbClr val="002060"/>
              </a:solidFill>
            </a:rPr>
            <a:t>Primero y segundo</a:t>
          </a:r>
        </a:p>
        <a:p>
          <a:r>
            <a:rPr lang="es-CO" b="1" dirty="0">
              <a:solidFill>
                <a:srgbClr val="002060"/>
              </a:solidFill>
            </a:rPr>
            <a:t>Preescolar</a:t>
          </a:r>
        </a:p>
      </dgm:t>
    </dgm:pt>
    <dgm:pt modelId="{5A6CA53E-EFD4-4FA6-87C6-68CB4B8FDC22}" type="parTrans" cxnId="{22E60E3E-F111-4BBE-824E-78A87F847A2C}">
      <dgm:prSet/>
      <dgm:spPr/>
      <dgm:t>
        <a:bodyPr/>
        <a:lstStyle/>
        <a:p>
          <a:endParaRPr lang="es-CO" b="1">
            <a:solidFill>
              <a:srgbClr val="002060"/>
            </a:solidFill>
          </a:endParaRPr>
        </a:p>
      </dgm:t>
    </dgm:pt>
    <dgm:pt modelId="{85D70702-BAC2-481F-AC66-E2925F6B6F5D}" type="sibTrans" cxnId="{22E60E3E-F111-4BBE-824E-78A87F847A2C}">
      <dgm:prSet/>
      <dgm:spPr/>
      <dgm:t>
        <a:bodyPr/>
        <a:lstStyle/>
        <a:p>
          <a:endParaRPr lang="es-CO" b="1">
            <a:solidFill>
              <a:srgbClr val="002060"/>
            </a:solidFill>
          </a:endParaRPr>
        </a:p>
      </dgm:t>
    </dgm:pt>
    <dgm:pt modelId="{474A0AE2-5652-4C8E-BCC9-A9ED5114F841}">
      <dgm:prSet/>
      <dgm:spPr/>
      <dgm:t>
        <a:bodyPr/>
        <a:lstStyle/>
        <a:p>
          <a:r>
            <a:rPr lang="es-CO" b="1" dirty="0">
              <a:solidFill>
                <a:srgbClr val="002060"/>
              </a:solidFill>
            </a:rPr>
            <a:t>Tercero a quinto</a:t>
          </a:r>
        </a:p>
      </dgm:t>
    </dgm:pt>
    <dgm:pt modelId="{006C06FE-E666-4B9A-8E82-7274544947E6}" type="parTrans" cxnId="{6C1C8867-07EE-40E1-B4C6-E1709ABD25D9}">
      <dgm:prSet/>
      <dgm:spPr/>
      <dgm:t>
        <a:bodyPr/>
        <a:lstStyle/>
        <a:p>
          <a:endParaRPr lang="es-CO" b="1">
            <a:solidFill>
              <a:srgbClr val="002060"/>
            </a:solidFill>
          </a:endParaRPr>
        </a:p>
      </dgm:t>
    </dgm:pt>
    <dgm:pt modelId="{C322B479-8E7B-4E84-9A4E-0FC24A84663D}" type="sibTrans" cxnId="{6C1C8867-07EE-40E1-B4C6-E1709ABD25D9}">
      <dgm:prSet/>
      <dgm:spPr/>
      <dgm:t>
        <a:bodyPr/>
        <a:lstStyle/>
        <a:p>
          <a:endParaRPr lang="es-CO" b="1">
            <a:solidFill>
              <a:srgbClr val="002060"/>
            </a:solidFill>
          </a:endParaRPr>
        </a:p>
      </dgm:t>
    </dgm:pt>
    <dgm:pt modelId="{1207E865-8331-4CD0-8D79-3DF14D355BB4}">
      <dgm:prSet/>
      <dgm:spPr/>
      <dgm:t>
        <a:bodyPr/>
        <a:lstStyle/>
        <a:p>
          <a:r>
            <a:rPr lang="es-CO" b="1" dirty="0">
              <a:solidFill>
                <a:srgbClr val="002060"/>
              </a:solidFill>
            </a:rPr>
            <a:t>Sexto y séptimo</a:t>
          </a:r>
        </a:p>
      </dgm:t>
    </dgm:pt>
    <dgm:pt modelId="{74F5DD66-444A-4A85-9958-61982F3915E2}" type="parTrans" cxnId="{B6761E6F-05B3-4E53-B44F-5B3F5AB4B1C4}">
      <dgm:prSet/>
      <dgm:spPr/>
      <dgm:t>
        <a:bodyPr/>
        <a:lstStyle/>
        <a:p>
          <a:endParaRPr lang="es-CO" b="1">
            <a:solidFill>
              <a:srgbClr val="002060"/>
            </a:solidFill>
          </a:endParaRPr>
        </a:p>
      </dgm:t>
    </dgm:pt>
    <dgm:pt modelId="{DCCC2D0B-3DC2-44CB-9743-2326ED81B58A}" type="sibTrans" cxnId="{B6761E6F-05B3-4E53-B44F-5B3F5AB4B1C4}">
      <dgm:prSet/>
      <dgm:spPr/>
      <dgm:t>
        <a:bodyPr/>
        <a:lstStyle/>
        <a:p>
          <a:endParaRPr lang="es-CO" b="1">
            <a:solidFill>
              <a:srgbClr val="002060"/>
            </a:solidFill>
          </a:endParaRPr>
        </a:p>
      </dgm:t>
    </dgm:pt>
    <dgm:pt modelId="{1F9927E1-A8D3-4E99-9361-8DDE663D274F}">
      <dgm:prSet/>
      <dgm:spPr/>
      <dgm:t>
        <a:bodyPr/>
        <a:lstStyle/>
        <a:p>
          <a:r>
            <a:rPr lang="es-CO" b="1" dirty="0">
              <a:solidFill>
                <a:srgbClr val="002060"/>
              </a:solidFill>
            </a:rPr>
            <a:t>Octavo y noveno</a:t>
          </a:r>
        </a:p>
      </dgm:t>
    </dgm:pt>
    <dgm:pt modelId="{75B06C34-B686-4919-8D1F-7861D831BF4F}" type="parTrans" cxnId="{C6292D2C-5715-4035-9489-224A8CC24CA9}">
      <dgm:prSet/>
      <dgm:spPr/>
      <dgm:t>
        <a:bodyPr/>
        <a:lstStyle/>
        <a:p>
          <a:endParaRPr lang="es-CO" b="1">
            <a:solidFill>
              <a:srgbClr val="002060"/>
            </a:solidFill>
          </a:endParaRPr>
        </a:p>
      </dgm:t>
    </dgm:pt>
    <dgm:pt modelId="{CBA99311-08AB-4092-80DA-15DBFB116E3D}" type="sibTrans" cxnId="{C6292D2C-5715-4035-9489-224A8CC24CA9}">
      <dgm:prSet/>
      <dgm:spPr/>
      <dgm:t>
        <a:bodyPr/>
        <a:lstStyle/>
        <a:p>
          <a:endParaRPr lang="es-CO" b="1">
            <a:solidFill>
              <a:srgbClr val="002060"/>
            </a:solidFill>
          </a:endParaRPr>
        </a:p>
      </dgm:t>
    </dgm:pt>
    <dgm:pt modelId="{BF7A0967-69C3-4C1C-86FB-3EF58342B695}">
      <dgm:prSet/>
      <dgm:spPr/>
      <dgm:t>
        <a:bodyPr/>
        <a:lstStyle/>
        <a:p>
          <a:r>
            <a:rPr lang="es-CO" b="1">
              <a:solidFill>
                <a:srgbClr val="002060"/>
              </a:solidFill>
            </a:rPr>
            <a:t>Décimo y undécimo</a:t>
          </a:r>
        </a:p>
      </dgm:t>
    </dgm:pt>
    <dgm:pt modelId="{6DFB024E-8974-4D90-B862-84648832EB09}" type="parTrans" cxnId="{BCACFEEE-A132-4398-A84D-FC084E6FED97}">
      <dgm:prSet/>
      <dgm:spPr/>
      <dgm:t>
        <a:bodyPr/>
        <a:lstStyle/>
        <a:p>
          <a:endParaRPr lang="es-CO" b="1">
            <a:solidFill>
              <a:srgbClr val="002060"/>
            </a:solidFill>
          </a:endParaRPr>
        </a:p>
      </dgm:t>
    </dgm:pt>
    <dgm:pt modelId="{4DC2C192-2192-4D6F-89AD-1EEC85ED0266}" type="sibTrans" cxnId="{BCACFEEE-A132-4398-A84D-FC084E6FED97}">
      <dgm:prSet/>
      <dgm:spPr/>
      <dgm:t>
        <a:bodyPr/>
        <a:lstStyle/>
        <a:p>
          <a:endParaRPr lang="es-CO" b="1">
            <a:solidFill>
              <a:srgbClr val="002060"/>
            </a:solidFill>
          </a:endParaRPr>
        </a:p>
      </dgm:t>
    </dgm:pt>
    <dgm:pt modelId="{19D0F793-A4B9-4D08-BFA6-2496A5D5E8C6}" type="pres">
      <dgm:prSet presAssocID="{185BE61C-7103-491F-9927-BB3A9C27CB8F}" presName="linear" presStyleCnt="0">
        <dgm:presLayoutVars>
          <dgm:dir/>
          <dgm:animLvl val="lvl"/>
          <dgm:resizeHandles val="exact"/>
        </dgm:presLayoutVars>
      </dgm:prSet>
      <dgm:spPr/>
      <dgm:t>
        <a:bodyPr/>
        <a:lstStyle/>
        <a:p>
          <a:endParaRPr lang="es-CO"/>
        </a:p>
      </dgm:t>
    </dgm:pt>
    <dgm:pt modelId="{6837576F-DB8E-4601-B3C1-2E8A311B9FBD}" type="pres">
      <dgm:prSet presAssocID="{C24E6FD7-8225-4977-803D-6730BE6BCDE2}" presName="parentLin" presStyleCnt="0"/>
      <dgm:spPr/>
    </dgm:pt>
    <dgm:pt modelId="{4FE4BBC8-8F3E-401A-8FBA-6EA7DECDDDFB}" type="pres">
      <dgm:prSet presAssocID="{C24E6FD7-8225-4977-803D-6730BE6BCDE2}" presName="parentLeftMargin" presStyleLbl="node1" presStyleIdx="0" presStyleCnt="5"/>
      <dgm:spPr/>
      <dgm:t>
        <a:bodyPr/>
        <a:lstStyle/>
        <a:p>
          <a:endParaRPr lang="es-CO"/>
        </a:p>
      </dgm:t>
    </dgm:pt>
    <dgm:pt modelId="{F20491B5-3B00-48B4-B7F5-C0E3D78691CF}" type="pres">
      <dgm:prSet presAssocID="{C24E6FD7-8225-4977-803D-6730BE6BCDE2}" presName="parentText" presStyleLbl="node1" presStyleIdx="0" presStyleCnt="5" custScaleY="164574">
        <dgm:presLayoutVars>
          <dgm:chMax val="0"/>
          <dgm:bulletEnabled val="1"/>
        </dgm:presLayoutVars>
      </dgm:prSet>
      <dgm:spPr/>
      <dgm:t>
        <a:bodyPr/>
        <a:lstStyle/>
        <a:p>
          <a:endParaRPr lang="es-CO"/>
        </a:p>
      </dgm:t>
    </dgm:pt>
    <dgm:pt modelId="{AA44D2BA-9F36-4489-AF2C-1F8E6B30512A}" type="pres">
      <dgm:prSet presAssocID="{C24E6FD7-8225-4977-803D-6730BE6BCDE2}" presName="negativeSpace" presStyleCnt="0"/>
      <dgm:spPr/>
    </dgm:pt>
    <dgm:pt modelId="{A8DBC3C4-E443-470D-81F6-D47EB3AC0514}" type="pres">
      <dgm:prSet presAssocID="{C24E6FD7-8225-4977-803D-6730BE6BCDE2}" presName="childText" presStyleLbl="conFgAcc1" presStyleIdx="0" presStyleCnt="5">
        <dgm:presLayoutVars>
          <dgm:bulletEnabled val="1"/>
        </dgm:presLayoutVars>
      </dgm:prSet>
      <dgm:spPr/>
    </dgm:pt>
    <dgm:pt modelId="{C234DAEB-E381-4214-BBA9-66F6B86BD38E}" type="pres">
      <dgm:prSet presAssocID="{85D70702-BAC2-481F-AC66-E2925F6B6F5D}" presName="spaceBetweenRectangles" presStyleCnt="0"/>
      <dgm:spPr/>
    </dgm:pt>
    <dgm:pt modelId="{431934AB-FED8-451A-B707-DDFE26737981}" type="pres">
      <dgm:prSet presAssocID="{474A0AE2-5652-4C8E-BCC9-A9ED5114F841}" presName="parentLin" presStyleCnt="0"/>
      <dgm:spPr/>
    </dgm:pt>
    <dgm:pt modelId="{D66E2731-E23B-49C3-AC59-2B96E89B8024}" type="pres">
      <dgm:prSet presAssocID="{474A0AE2-5652-4C8E-BCC9-A9ED5114F841}" presName="parentLeftMargin" presStyleLbl="node1" presStyleIdx="0" presStyleCnt="5"/>
      <dgm:spPr/>
      <dgm:t>
        <a:bodyPr/>
        <a:lstStyle/>
        <a:p>
          <a:endParaRPr lang="es-CO"/>
        </a:p>
      </dgm:t>
    </dgm:pt>
    <dgm:pt modelId="{E6F477A0-3585-4F54-9DA7-99166F3D1CDD}" type="pres">
      <dgm:prSet presAssocID="{474A0AE2-5652-4C8E-BCC9-A9ED5114F841}" presName="parentText" presStyleLbl="node1" presStyleIdx="1" presStyleCnt="5">
        <dgm:presLayoutVars>
          <dgm:chMax val="0"/>
          <dgm:bulletEnabled val="1"/>
        </dgm:presLayoutVars>
      </dgm:prSet>
      <dgm:spPr/>
      <dgm:t>
        <a:bodyPr/>
        <a:lstStyle/>
        <a:p>
          <a:endParaRPr lang="es-CO"/>
        </a:p>
      </dgm:t>
    </dgm:pt>
    <dgm:pt modelId="{75CF7C85-D007-4D21-B33F-80BBD57DF22C}" type="pres">
      <dgm:prSet presAssocID="{474A0AE2-5652-4C8E-BCC9-A9ED5114F841}" presName="negativeSpace" presStyleCnt="0"/>
      <dgm:spPr/>
    </dgm:pt>
    <dgm:pt modelId="{83D13310-0804-45A4-9A71-25F5CAE1F71E}" type="pres">
      <dgm:prSet presAssocID="{474A0AE2-5652-4C8E-BCC9-A9ED5114F841}" presName="childText" presStyleLbl="conFgAcc1" presStyleIdx="1" presStyleCnt="5">
        <dgm:presLayoutVars>
          <dgm:bulletEnabled val="1"/>
        </dgm:presLayoutVars>
      </dgm:prSet>
      <dgm:spPr/>
    </dgm:pt>
    <dgm:pt modelId="{140D4813-C1E2-459F-946E-F691272055F9}" type="pres">
      <dgm:prSet presAssocID="{C322B479-8E7B-4E84-9A4E-0FC24A84663D}" presName="spaceBetweenRectangles" presStyleCnt="0"/>
      <dgm:spPr/>
    </dgm:pt>
    <dgm:pt modelId="{DB72E060-17CD-4193-982D-C083DF325EAB}" type="pres">
      <dgm:prSet presAssocID="{1207E865-8331-4CD0-8D79-3DF14D355BB4}" presName="parentLin" presStyleCnt="0"/>
      <dgm:spPr/>
    </dgm:pt>
    <dgm:pt modelId="{BDDEB935-18B4-497E-A326-BEDBD8D56B49}" type="pres">
      <dgm:prSet presAssocID="{1207E865-8331-4CD0-8D79-3DF14D355BB4}" presName="parentLeftMargin" presStyleLbl="node1" presStyleIdx="1" presStyleCnt="5"/>
      <dgm:spPr/>
      <dgm:t>
        <a:bodyPr/>
        <a:lstStyle/>
        <a:p>
          <a:endParaRPr lang="es-CO"/>
        </a:p>
      </dgm:t>
    </dgm:pt>
    <dgm:pt modelId="{9531EBE7-829D-48F3-876D-5758AAA1F085}" type="pres">
      <dgm:prSet presAssocID="{1207E865-8331-4CD0-8D79-3DF14D355BB4}" presName="parentText" presStyleLbl="node1" presStyleIdx="2" presStyleCnt="5">
        <dgm:presLayoutVars>
          <dgm:chMax val="0"/>
          <dgm:bulletEnabled val="1"/>
        </dgm:presLayoutVars>
      </dgm:prSet>
      <dgm:spPr/>
      <dgm:t>
        <a:bodyPr/>
        <a:lstStyle/>
        <a:p>
          <a:endParaRPr lang="es-CO"/>
        </a:p>
      </dgm:t>
    </dgm:pt>
    <dgm:pt modelId="{843C5E66-EC4E-4458-953F-AA27DD47F2E4}" type="pres">
      <dgm:prSet presAssocID="{1207E865-8331-4CD0-8D79-3DF14D355BB4}" presName="negativeSpace" presStyleCnt="0"/>
      <dgm:spPr/>
    </dgm:pt>
    <dgm:pt modelId="{E39662A8-09AC-4548-8186-4356E3D9F442}" type="pres">
      <dgm:prSet presAssocID="{1207E865-8331-4CD0-8D79-3DF14D355BB4}" presName="childText" presStyleLbl="conFgAcc1" presStyleIdx="2" presStyleCnt="5">
        <dgm:presLayoutVars>
          <dgm:bulletEnabled val="1"/>
        </dgm:presLayoutVars>
      </dgm:prSet>
      <dgm:spPr/>
    </dgm:pt>
    <dgm:pt modelId="{D626FE6D-EEF0-4093-AFFF-587847598604}" type="pres">
      <dgm:prSet presAssocID="{DCCC2D0B-3DC2-44CB-9743-2326ED81B58A}" presName="spaceBetweenRectangles" presStyleCnt="0"/>
      <dgm:spPr/>
    </dgm:pt>
    <dgm:pt modelId="{EA1BBB23-C13E-458E-8982-45DDA9405B2A}" type="pres">
      <dgm:prSet presAssocID="{1F9927E1-A8D3-4E99-9361-8DDE663D274F}" presName="parentLin" presStyleCnt="0"/>
      <dgm:spPr/>
    </dgm:pt>
    <dgm:pt modelId="{76E953F0-E314-4B89-AF85-F23AD7C32202}" type="pres">
      <dgm:prSet presAssocID="{1F9927E1-A8D3-4E99-9361-8DDE663D274F}" presName="parentLeftMargin" presStyleLbl="node1" presStyleIdx="2" presStyleCnt="5"/>
      <dgm:spPr/>
      <dgm:t>
        <a:bodyPr/>
        <a:lstStyle/>
        <a:p>
          <a:endParaRPr lang="es-CO"/>
        </a:p>
      </dgm:t>
    </dgm:pt>
    <dgm:pt modelId="{7625044D-8CB0-4BDF-B515-27B522E85CEC}" type="pres">
      <dgm:prSet presAssocID="{1F9927E1-A8D3-4E99-9361-8DDE663D274F}" presName="parentText" presStyleLbl="node1" presStyleIdx="3" presStyleCnt="5">
        <dgm:presLayoutVars>
          <dgm:chMax val="0"/>
          <dgm:bulletEnabled val="1"/>
        </dgm:presLayoutVars>
      </dgm:prSet>
      <dgm:spPr/>
      <dgm:t>
        <a:bodyPr/>
        <a:lstStyle/>
        <a:p>
          <a:endParaRPr lang="es-CO"/>
        </a:p>
      </dgm:t>
    </dgm:pt>
    <dgm:pt modelId="{1B589148-9859-42E1-9824-18F20DF4E795}" type="pres">
      <dgm:prSet presAssocID="{1F9927E1-A8D3-4E99-9361-8DDE663D274F}" presName="negativeSpace" presStyleCnt="0"/>
      <dgm:spPr/>
    </dgm:pt>
    <dgm:pt modelId="{DE92244E-526A-4F8F-91F8-8F2523FFB9A5}" type="pres">
      <dgm:prSet presAssocID="{1F9927E1-A8D3-4E99-9361-8DDE663D274F}" presName="childText" presStyleLbl="conFgAcc1" presStyleIdx="3" presStyleCnt="5">
        <dgm:presLayoutVars>
          <dgm:bulletEnabled val="1"/>
        </dgm:presLayoutVars>
      </dgm:prSet>
      <dgm:spPr/>
    </dgm:pt>
    <dgm:pt modelId="{F6A58AB1-2773-4225-8771-783726304F37}" type="pres">
      <dgm:prSet presAssocID="{CBA99311-08AB-4092-80DA-15DBFB116E3D}" presName="spaceBetweenRectangles" presStyleCnt="0"/>
      <dgm:spPr/>
    </dgm:pt>
    <dgm:pt modelId="{6A51C4CA-42A4-4475-98EA-53398CA5CF6F}" type="pres">
      <dgm:prSet presAssocID="{BF7A0967-69C3-4C1C-86FB-3EF58342B695}" presName="parentLin" presStyleCnt="0"/>
      <dgm:spPr/>
    </dgm:pt>
    <dgm:pt modelId="{4FA8039A-9C2F-4D7F-8BBD-4A55C144B3A3}" type="pres">
      <dgm:prSet presAssocID="{BF7A0967-69C3-4C1C-86FB-3EF58342B695}" presName="parentLeftMargin" presStyleLbl="node1" presStyleIdx="3" presStyleCnt="5"/>
      <dgm:spPr/>
      <dgm:t>
        <a:bodyPr/>
        <a:lstStyle/>
        <a:p>
          <a:endParaRPr lang="es-CO"/>
        </a:p>
      </dgm:t>
    </dgm:pt>
    <dgm:pt modelId="{DEDBC306-0CAE-4915-B860-92D94587AF0D}" type="pres">
      <dgm:prSet presAssocID="{BF7A0967-69C3-4C1C-86FB-3EF58342B695}" presName="parentText" presStyleLbl="node1" presStyleIdx="4" presStyleCnt="5">
        <dgm:presLayoutVars>
          <dgm:chMax val="0"/>
          <dgm:bulletEnabled val="1"/>
        </dgm:presLayoutVars>
      </dgm:prSet>
      <dgm:spPr/>
      <dgm:t>
        <a:bodyPr/>
        <a:lstStyle/>
        <a:p>
          <a:endParaRPr lang="es-CO"/>
        </a:p>
      </dgm:t>
    </dgm:pt>
    <dgm:pt modelId="{43F78AA7-3527-43BD-BA0E-C63B2A5CCB01}" type="pres">
      <dgm:prSet presAssocID="{BF7A0967-69C3-4C1C-86FB-3EF58342B695}" presName="negativeSpace" presStyleCnt="0"/>
      <dgm:spPr/>
    </dgm:pt>
    <dgm:pt modelId="{CFE45620-B126-4122-95B2-CC76203A82BA}" type="pres">
      <dgm:prSet presAssocID="{BF7A0967-69C3-4C1C-86FB-3EF58342B695}" presName="childText" presStyleLbl="conFgAcc1" presStyleIdx="4" presStyleCnt="5">
        <dgm:presLayoutVars>
          <dgm:bulletEnabled val="1"/>
        </dgm:presLayoutVars>
      </dgm:prSet>
      <dgm:spPr/>
    </dgm:pt>
  </dgm:ptLst>
  <dgm:cxnLst>
    <dgm:cxn modelId="{BCACFEEE-A132-4398-A84D-FC084E6FED97}" srcId="{185BE61C-7103-491F-9927-BB3A9C27CB8F}" destId="{BF7A0967-69C3-4C1C-86FB-3EF58342B695}" srcOrd="4" destOrd="0" parTransId="{6DFB024E-8974-4D90-B862-84648832EB09}" sibTransId="{4DC2C192-2192-4D6F-89AD-1EEC85ED0266}"/>
    <dgm:cxn modelId="{AD61FF54-4439-45B0-9532-C8BAFE6DB2F6}" type="presOf" srcId="{1207E865-8331-4CD0-8D79-3DF14D355BB4}" destId="{BDDEB935-18B4-497E-A326-BEDBD8D56B49}" srcOrd="0" destOrd="0" presId="urn:microsoft.com/office/officeart/2005/8/layout/list1"/>
    <dgm:cxn modelId="{61DC67EA-628B-4423-BD51-01AD2F496B84}" type="presOf" srcId="{BF7A0967-69C3-4C1C-86FB-3EF58342B695}" destId="{4FA8039A-9C2F-4D7F-8BBD-4A55C144B3A3}" srcOrd="0" destOrd="0" presId="urn:microsoft.com/office/officeart/2005/8/layout/list1"/>
    <dgm:cxn modelId="{B9119A4E-45E6-4BA9-A34E-D5622793AACA}" type="presOf" srcId="{1207E865-8331-4CD0-8D79-3DF14D355BB4}" destId="{9531EBE7-829D-48F3-876D-5758AAA1F085}" srcOrd="1" destOrd="0" presId="urn:microsoft.com/office/officeart/2005/8/layout/list1"/>
    <dgm:cxn modelId="{6C1C8867-07EE-40E1-B4C6-E1709ABD25D9}" srcId="{185BE61C-7103-491F-9927-BB3A9C27CB8F}" destId="{474A0AE2-5652-4C8E-BCC9-A9ED5114F841}" srcOrd="1" destOrd="0" parTransId="{006C06FE-E666-4B9A-8E82-7274544947E6}" sibTransId="{C322B479-8E7B-4E84-9A4E-0FC24A84663D}"/>
    <dgm:cxn modelId="{7A85D1AC-1914-407C-8DEB-AF26DDE9761F}" type="presOf" srcId="{C24E6FD7-8225-4977-803D-6730BE6BCDE2}" destId="{4FE4BBC8-8F3E-401A-8FBA-6EA7DECDDDFB}" srcOrd="0" destOrd="0" presId="urn:microsoft.com/office/officeart/2005/8/layout/list1"/>
    <dgm:cxn modelId="{C6292D2C-5715-4035-9489-224A8CC24CA9}" srcId="{185BE61C-7103-491F-9927-BB3A9C27CB8F}" destId="{1F9927E1-A8D3-4E99-9361-8DDE663D274F}" srcOrd="3" destOrd="0" parTransId="{75B06C34-B686-4919-8D1F-7861D831BF4F}" sibTransId="{CBA99311-08AB-4092-80DA-15DBFB116E3D}"/>
    <dgm:cxn modelId="{B6761E6F-05B3-4E53-B44F-5B3F5AB4B1C4}" srcId="{185BE61C-7103-491F-9927-BB3A9C27CB8F}" destId="{1207E865-8331-4CD0-8D79-3DF14D355BB4}" srcOrd="2" destOrd="0" parTransId="{74F5DD66-444A-4A85-9958-61982F3915E2}" sibTransId="{DCCC2D0B-3DC2-44CB-9743-2326ED81B58A}"/>
    <dgm:cxn modelId="{1EC22C11-A159-422A-95DC-9002EB70C0F9}" type="presOf" srcId="{1F9927E1-A8D3-4E99-9361-8DDE663D274F}" destId="{7625044D-8CB0-4BDF-B515-27B522E85CEC}" srcOrd="1" destOrd="0" presId="urn:microsoft.com/office/officeart/2005/8/layout/list1"/>
    <dgm:cxn modelId="{81899D63-A42E-477D-8B40-A8E7673BFD0C}" type="presOf" srcId="{474A0AE2-5652-4C8E-BCC9-A9ED5114F841}" destId="{E6F477A0-3585-4F54-9DA7-99166F3D1CDD}" srcOrd="1" destOrd="0" presId="urn:microsoft.com/office/officeart/2005/8/layout/list1"/>
    <dgm:cxn modelId="{648B3FD2-CF7C-4413-8FF7-6D502102530F}" type="presOf" srcId="{BF7A0967-69C3-4C1C-86FB-3EF58342B695}" destId="{DEDBC306-0CAE-4915-B860-92D94587AF0D}" srcOrd="1" destOrd="0" presId="urn:microsoft.com/office/officeart/2005/8/layout/list1"/>
    <dgm:cxn modelId="{D117E5EA-01CF-48E0-945F-C82267D3E5C4}" type="presOf" srcId="{474A0AE2-5652-4C8E-BCC9-A9ED5114F841}" destId="{D66E2731-E23B-49C3-AC59-2B96E89B8024}" srcOrd="0" destOrd="0" presId="urn:microsoft.com/office/officeart/2005/8/layout/list1"/>
    <dgm:cxn modelId="{8FE6B49E-174C-4954-9350-79FEC572D242}" type="presOf" srcId="{1F9927E1-A8D3-4E99-9361-8DDE663D274F}" destId="{76E953F0-E314-4B89-AF85-F23AD7C32202}" srcOrd="0" destOrd="0" presId="urn:microsoft.com/office/officeart/2005/8/layout/list1"/>
    <dgm:cxn modelId="{324B52DD-6F70-458D-A027-2A8C01E039A3}" type="presOf" srcId="{C24E6FD7-8225-4977-803D-6730BE6BCDE2}" destId="{F20491B5-3B00-48B4-B7F5-C0E3D78691CF}" srcOrd="1" destOrd="0" presId="urn:microsoft.com/office/officeart/2005/8/layout/list1"/>
    <dgm:cxn modelId="{18447AF6-67D6-4330-9DDA-668D810E4703}" type="presOf" srcId="{185BE61C-7103-491F-9927-BB3A9C27CB8F}" destId="{19D0F793-A4B9-4D08-BFA6-2496A5D5E8C6}" srcOrd="0" destOrd="0" presId="urn:microsoft.com/office/officeart/2005/8/layout/list1"/>
    <dgm:cxn modelId="{22E60E3E-F111-4BBE-824E-78A87F847A2C}" srcId="{185BE61C-7103-491F-9927-BB3A9C27CB8F}" destId="{C24E6FD7-8225-4977-803D-6730BE6BCDE2}" srcOrd="0" destOrd="0" parTransId="{5A6CA53E-EFD4-4FA6-87C6-68CB4B8FDC22}" sibTransId="{85D70702-BAC2-481F-AC66-E2925F6B6F5D}"/>
    <dgm:cxn modelId="{26A11551-1765-4F94-9D51-1195022A68AD}" type="presParOf" srcId="{19D0F793-A4B9-4D08-BFA6-2496A5D5E8C6}" destId="{6837576F-DB8E-4601-B3C1-2E8A311B9FBD}" srcOrd="0" destOrd="0" presId="urn:microsoft.com/office/officeart/2005/8/layout/list1"/>
    <dgm:cxn modelId="{7D813325-66D2-415A-B363-FEB2CC4541D5}" type="presParOf" srcId="{6837576F-DB8E-4601-B3C1-2E8A311B9FBD}" destId="{4FE4BBC8-8F3E-401A-8FBA-6EA7DECDDDFB}" srcOrd="0" destOrd="0" presId="urn:microsoft.com/office/officeart/2005/8/layout/list1"/>
    <dgm:cxn modelId="{16AFB2CB-0B48-4EB4-9A36-9A869BCB6B93}" type="presParOf" srcId="{6837576F-DB8E-4601-B3C1-2E8A311B9FBD}" destId="{F20491B5-3B00-48B4-B7F5-C0E3D78691CF}" srcOrd="1" destOrd="0" presId="urn:microsoft.com/office/officeart/2005/8/layout/list1"/>
    <dgm:cxn modelId="{E16FD30C-F2FD-46A2-B70D-3608B6A19141}" type="presParOf" srcId="{19D0F793-A4B9-4D08-BFA6-2496A5D5E8C6}" destId="{AA44D2BA-9F36-4489-AF2C-1F8E6B30512A}" srcOrd="1" destOrd="0" presId="urn:microsoft.com/office/officeart/2005/8/layout/list1"/>
    <dgm:cxn modelId="{458E64DC-D367-423A-B72E-5B1500C956DE}" type="presParOf" srcId="{19D0F793-A4B9-4D08-BFA6-2496A5D5E8C6}" destId="{A8DBC3C4-E443-470D-81F6-D47EB3AC0514}" srcOrd="2" destOrd="0" presId="urn:microsoft.com/office/officeart/2005/8/layout/list1"/>
    <dgm:cxn modelId="{B7D027BF-524D-46F9-AFAC-0DB4369287FA}" type="presParOf" srcId="{19D0F793-A4B9-4D08-BFA6-2496A5D5E8C6}" destId="{C234DAEB-E381-4214-BBA9-66F6B86BD38E}" srcOrd="3" destOrd="0" presId="urn:microsoft.com/office/officeart/2005/8/layout/list1"/>
    <dgm:cxn modelId="{20008648-4825-4437-9A35-EFD7A5B41C5A}" type="presParOf" srcId="{19D0F793-A4B9-4D08-BFA6-2496A5D5E8C6}" destId="{431934AB-FED8-451A-B707-DDFE26737981}" srcOrd="4" destOrd="0" presId="urn:microsoft.com/office/officeart/2005/8/layout/list1"/>
    <dgm:cxn modelId="{9C9ED6E1-368E-4D37-BA7C-B7CEAB65051B}" type="presParOf" srcId="{431934AB-FED8-451A-B707-DDFE26737981}" destId="{D66E2731-E23B-49C3-AC59-2B96E89B8024}" srcOrd="0" destOrd="0" presId="urn:microsoft.com/office/officeart/2005/8/layout/list1"/>
    <dgm:cxn modelId="{D10F27BD-3324-4462-9A9D-B10E05F631AA}" type="presParOf" srcId="{431934AB-FED8-451A-B707-DDFE26737981}" destId="{E6F477A0-3585-4F54-9DA7-99166F3D1CDD}" srcOrd="1" destOrd="0" presId="urn:microsoft.com/office/officeart/2005/8/layout/list1"/>
    <dgm:cxn modelId="{76C5F7AB-8877-432C-883C-83FF06336787}" type="presParOf" srcId="{19D0F793-A4B9-4D08-BFA6-2496A5D5E8C6}" destId="{75CF7C85-D007-4D21-B33F-80BBD57DF22C}" srcOrd="5" destOrd="0" presId="urn:microsoft.com/office/officeart/2005/8/layout/list1"/>
    <dgm:cxn modelId="{AB31471C-5724-4F8A-990F-B5FD1F978845}" type="presParOf" srcId="{19D0F793-A4B9-4D08-BFA6-2496A5D5E8C6}" destId="{83D13310-0804-45A4-9A71-25F5CAE1F71E}" srcOrd="6" destOrd="0" presId="urn:microsoft.com/office/officeart/2005/8/layout/list1"/>
    <dgm:cxn modelId="{3E8589F7-C401-4194-80E3-9315904BAFF7}" type="presParOf" srcId="{19D0F793-A4B9-4D08-BFA6-2496A5D5E8C6}" destId="{140D4813-C1E2-459F-946E-F691272055F9}" srcOrd="7" destOrd="0" presId="urn:microsoft.com/office/officeart/2005/8/layout/list1"/>
    <dgm:cxn modelId="{472C07E2-5C3D-46AD-A0BF-81F8CDF4FCEE}" type="presParOf" srcId="{19D0F793-A4B9-4D08-BFA6-2496A5D5E8C6}" destId="{DB72E060-17CD-4193-982D-C083DF325EAB}" srcOrd="8" destOrd="0" presId="urn:microsoft.com/office/officeart/2005/8/layout/list1"/>
    <dgm:cxn modelId="{D6673B11-7D79-49F7-A20B-75D0E44061A2}" type="presParOf" srcId="{DB72E060-17CD-4193-982D-C083DF325EAB}" destId="{BDDEB935-18B4-497E-A326-BEDBD8D56B49}" srcOrd="0" destOrd="0" presId="urn:microsoft.com/office/officeart/2005/8/layout/list1"/>
    <dgm:cxn modelId="{BD880D51-2A91-4E34-A8DF-A7751F0E764C}" type="presParOf" srcId="{DB72E060-17CD-4193-982D-C083DF325EAB}" destId="{9531EBE7-829D-48F3-876D-5758AAA1F085}" srcOrd="1" destOrd="0" presId="urn:microsoft.com/office/officeart/2005/8/layout/list1"/>
    <dgm:cxn modelId="{1141FE23-68BF-40AC-8825-70BF9741EA5E}" type="presParOf" srcId="{19D0F793-A4B9-4D08-BFA6-2496A5D5E8C6}" destId="{843C5E66-EC4E-4458-953F-AA27DD47F2E4}" srcOrd="9" destOrd="0" presId="urn:microsoft.com/office/officeart/2005/8/layout/list1"/>
    <dgm:cxn modelId="{CC6ED560-1321-4A99-893A-98EBFA5BA211}" type="presParOf" srcId="{19D0F793-A4B9-4D08-BFA6-2496A5D5E8C6}" destId="{E39662A8-09AC-4548-8186-4356E3D9F442}" srcOrd="10" destOrd="0" presId="urn:microsoft.com/office/officeart/2005/8/layout/list1"/>
    <dgm:cxn modelId="{B196E52E-594E-4276-A928-C8ABB3E4523E}" type="presParOf" srcId="{19D0F793-A4B9-4D08-BFA6-2496A5D5E8C6}" destId="{D626FE6D-EEF0-4093-AFFF-587847598604}" srcOrd="11" destOrd="0" presId="urn:microsoft.com/office/officeart/2005/8/layout/list1"/>
    <dgm:cxn modelId="{4C907E7E-AE65-470A-B38B-6D633B3C271D}" type="presParOf" srcId="{19D0F793-A4B9-4D08-BFA6-2496A5D5E8C6}" destId="{EA1BBB23-C13E-458E-8982-45DDA9405B2A}" srcOrd="12" destOrd="0" presId="urn:microsoft.com/office/officeart/2005/8/layout/list1"/>
    <dgm:cxn modelId="{CDF71143-CD27-4C76-9B56-804D2F8BD2D7}" type="presParOf" srcId="{EA1BBB23-C13E-458E-8982-45DDA9405B2A}" destId="{76E953F0-E314-4B89-AF85-F23AD7C32202}" srcOrd="0" destOrd="0" presId="urn:microsoft.com/office/officeart/2005/8/layout/list1"/>
    <dgm:cxn modelId="{AF74E48A-450D-46B3-81FD-99F620459AA0}" type="presParOf" srcId="{EA1BBB23-C13E-458E-8982-45DDA9405B2A}" destId="{7625044D-8CB0-4BDF-B515-27B522E85CEC}" srcOrd="1" destOrd="0" presId="urn:microsoft.com/office/officeart/2005/8/layout/list1"/>
    <dgm:cxn modelId="{0F305D5C-75DE-4F5A-901A-B62DB4B11687}" type="presParOf" srcId="{19D0F793-A4B9-4D08-BFA6-2496A5D5E8C6}" destId="{1B589148-9859-42E1-9824-18F20DF4E795}" srcOrd="13" destOrd="0" presId="urn:microsoft.com/office/officeart/2005/8/layout/list1"/>
    <dgm:cxn modelId="{CF4EC430-8614-4304-8222-E9B3DEC0C33E}" type="presParOf" srcId="{19D0F793-A4B9-4D08-BFA6-2496A5D5E8C6}" destId="{DE92244E-526A-4F8F-91F8-8F2523FFB9A5}" srcOrd="14" destOrd="0" presId="urn:microsoft.com/office/officeart/2005/8/layout/list1"/>
    <dgm:cxn modelId="{63E8E0CC-624A-4F95-8836-C0442A6A2690}" type="presParOf" srcId="{19D0F793-A4B9-4D08-BFA6-2496A5D5E8C6}" destId="{F6A58AB1-2773-4225-8771-783726304F37}" srcOrd="15" destOrd="0" presId="urn:microsoft.com/office/officeart/2005/8/layout/list1"/>
    <dgm:cxn modelId="{DD26DCC3-D1BA-4491-9C82-247AAAEDA55C}" type="presParOf" srcId="{19D0F793-A4B9-4D08-BFA6-2496A5D5E8C6}" destId="{6A51C4CA-42A4-4475-98EA-53398CA5CF6F}" srcOrd="16" destOrd="0" presId="urn:microsoft.com/office/officeart/2005/8/layout/list1"/>
    <dgm:cxn modelId="{20E0ECF7-0CEB-4049-87EB-6F53E450B7F4}" type="presParOf" srcId="{6A51C4CA-42A4-4475-98EA-53398CA5CF6F}" destId="{4FA8039A-9C2F-4D7F-8BBD-4A55C144B3A3}" srcOrd="0" destOrd="0" presId="urn:microsoft.com/office/officeart/2005/8/layout/list1"/>
    <dgm:cxn modelId="{BC9528DB-C4A7-415F-B60C-B236B28B18E7}" type="presParOf" srcId="{6A51C4CA-42A4-4475-98EA-53398CA5CF6F}" destId="{DEDBC306-0CAE-4915-B860-92D94587AF0D}" srcOrd="1" destOrd="0" presId="urn:microsoft.com/office/officeart/2005/8/layout/list1"/>
    <dgm:cxn modelId="{403623AC-B618-4957-9411-BB404E381BE3}" type="presParOf" srcId="{19D0F793-A4B9-4D08-BFA6-2496A5D5E8C6}" destId="{43F78AA7-3527-43BD-BA0E-C63B2A5CCB01}" srcOrd="17" destOrd="0" presId="urn:microsoft.com/office/officeart/2005/8/layout/list1"/>
    <dgm:cxn modelId="{4197976A-5B18-49EF-B55C-13F8AFAD93E5}" type="presParOf" srcId="{19D0F793-A4B9-4D08-BFA6-2496A5D5E8C6}" destId="{CFE45620-B126-4122-95B2-CC76203A82BA}" srcOrd="18"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BC3C4-E443-470D-81F6-D47EB3AC0514}">
      <dsp:nvSpPr>
        <dsp:cNvPr id="0" name=""/>
        <dsp:cNvSpPr/>
      </dsp:nvSpPr>
      <dsp:spPr>
        <a:xfrm>
          <a:off x="0" y="746149"/>
          <a:ext cx="4229822" cy="478800"/>
        </a:xfrm>
        <a:prstGeom prst="rect">
          <a:avLst/>
        </a:prstGeom>
        <a:solidFill>
          <a:schemeClr val="lt1">
            <a:alpha val="90000"/>
            <a:hueOff val="0"/>
            <a:satOff val="0"/>
            <a:lumOff val="0"/>
            <a:alphaOff val="0"/>
          </a:schemeClr>
        </a:solidFill>
        <a:ln w="9525" cap="flat" cmpd="sng" algn="ctr">
          <a:solidFill>
            <a:schemeClr val="accent5">
              <a:alpha val="9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F20491B5-3B00-48B4-B7F5-C0E3D78691CF}">
      <dsp:nvSpPr>
        <dsp:cNvPr id="0" name=""/>
        <dsp:cNvSpPr/>
      </dsp:nvSpPr>
      <dsp:spPr>
        <a:xfrm>
          <a:off x="211491" y="103526"/>
          <a:ext cx="2960875" cy="923062"/>
        </a:xfrm>
        <a:prstGeom prst="roundRect">
          <a:avLst/>
        </a:prstGeom>
        <a:solidFill>
          <a:schemeClr val="accent5">
            <a:alpha val="9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1914" tIns="0" rIns="111914" bIns="0" numCol="1" spcCol="1270" anchor="ctr" anchorCtr="0">
          <a:noAutofit/>
        </a:bodyPr>
        <a:lstStyle/>
        <a:p>
          <a:pPr lvl="0" algn="l" defTabSz="844550">
            <a:lnSpc>
              <a:spcPct val="90000"/>
            </a:lnSpc>
            <a:spcBef>
              <a:spcPct val="0"/>
            </a:spcBef>
            <a:spcAft>
              <a:spcPct val="35000"/>
            </a:spcAft>
          </a:pPr>
          <a:r>
            <a:rPr lang="es-CO" sz="1900" b="1" kern="1200" dirty="0">
              <a:solidFill>
                <a:srgbClr val="002060"/>
              </a:solidFill>
            </a:rPr>
            <a:t>Primero y segundo</a:t>
          </a:r>
        </a:p>
        <a:p>
          <a:pPr lvl="0" algn="l" defTabSz="844550">
            <a:lnSpc>
              <a:spcPct val="90000"/>
            </a:lnSpc>
            <a:spcBef>
              <a:spcPct val="0"/>
            </a:spcBef>
            <a:spcAft>
              <a:spcPct val="35000"/>
            </a:spcAft>
          </a:pPr>
          <a:r>
            <a:rPr lang="es-CO" sz="1900" b="1" kern="1200" dirty="0">
              <a:solidFill>
                <a:srgbClr val="002060"/>
              </a:solidFill>
            </a:rPr>
            <a:t>Preescolar</a:t>
          </a:r>
        </a:p>
      </dsp:txBody>
      <dsp:txXfrm>
        <a:off x="256551" y="148586"/>
        <a:ext cx="2870755" cy="832942"/>
      </dsp:txXfrm>
    </dsp:sp>
    <dsp:sp modelId="{83D13310-0804-45A4-9A71-25F5CAE1F71E}">
      <dsp:nvSpPr>
        <dsp:cNvPr id="0" name=""/>
        <dsp:cNvSpPr/>
      </dsp:nvSpPr>
      <dsp:spPr>
        <a:xfrm>
          <a:off x="0" y="1607989"/>
          <a:ext cx="4229822" cy="478800"/>
        </a:xfrm>
        <a:prstGeom prst="rect">
          <a:avLst/>
        </a:prstGeom>
        <a:solidFill>
          <a:schemeClr val="lt1">
            <a:alpha val="90000"/>
            <a:hueOff val="0"/>
            <a:satOff val="0"/>
            <a:lumOff val="0"/>
            <a:alphaOff val="0"/>
          </a:schemeClr>
        </a:solidFill>
        <a:ln w="9525" cap="flat" cmpd="sng" algn="ctr">
          <a:solidFill>
            <a:schemeClr val="accent5">
              <a:alpha val="90000"/>
              <a:hueOff val="0"/>
              <a:satOff val="0"/>
              <a:lumOff val="0"/>
              <a:alphaOff val="-1000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E6F477A0-3585-4F54-9DA7-99166F3D1CDD}">
      <dsp:nvSpPr>
        <dsp:cNvPr id="0" name=""/>
        <dsp:cNvSpPr/>
      </dsp:nvSpPr>
      <dsp:spPr>
        <a:xfrm>
          <a:off x="211491" y="1327549"/>
          <a:ext cx="2960875" cy="560880"/>
        </a:xfrm>
        <a:prstGeom prst="roundRect">
          <a:avLst/>
        </a:prstGeom>
        <a:solidFill>
          <a:schemeClr val="accent5">
            <a:alpha val="90000"/>
            <a:hueOff val="0"/>
            <a:satOff val="0"/>
            <a:lumOff val="0"/>
            <a:alphaOff val="-1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1914" tIns="0" rIns="111914" bIns="0" numCol="1" spcCol="1270" anchor="ctr" anchorCtr="0">
          <a:noAutofit/>
        </a:bodyPr>
        <a:lstStyle/>
        <a:p>
          <a:pPr lvl="0" algn="l" defTabSz="844550">
            <a:lnSpc>
              <a:spcPct val="90000"/>
            </a:lnSpc>
            <a:spcBef>
              <a:spcPct val="0"/>
            </a:spcBef>
            <a:spcAft>
              <a:spcPct val="35000"/>
            </a:spcAft>
          </a:pPr>
          <a:r>
            <a:rPr lang="es-CO" sz="1900" b="1" kern="1200" dirty="0">
              <a:solidFill>
                <a:srgbClr val="002060"/>
              </a:solidFill>
            </a:rPr>
            <a:t>Tercero a quinto</a:t>
          </a:r>
        </a:p>
      </dsp:txBody>
      <dsp:txXfrm>
        <a:off x="238871" y="1354929"/>
        <a:ext cx="2906115" cy="506120"/>
      </dsp:txXfrm>
    </dsp:sp>
    <dsp:sp modelId="{E39662A8-09AC-4548-8186-4356E3D9F442}">
      <dsp:nvSpPr>
        <dsp:cNvPr id="0" name=""/>
        <dsp:cNvSpPr/>
      </dsp:nvSpPr>
      <dsp:spPr>
        <a:xfrm>
          <a:off x="0" y="2469829"/>
          <a:ext cx="4229822" cy="478800"/>
        </a:xfrm>
        <a:prstGeom prst="rect">
          <a:avLst/>
        </a:prstGeom>
        <a:solidFill>
          <a:schemeClr val="lt1">
            <a:alpha val="90000"/>
            <a:hueOff val="0"/>
            <a:satOff val="0"/>
            <a:lumOff val="0"/>
            <a:alphaOff val="0"/>
          </a:schemeClr>
        </a:solidFill>
        <a:ln w="9525" cap="flat" cmpd="sng" algn="ctr">
          <a:solidFill>
            <a:schemeClr val="accent5">
              <a:alpha val="90000"/>
              <a:hueOff val="0"/>
              <a:satOff val="0"/>
              <a:lumOff val="0"/>
              <a:alphaOff val="-2000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9531EBE7-829D-48F3-876D-5758AAA1F085}">
      <dsp:nvSpPr>
        <dsp:cNvPr id="0" name=""/>
        <dsp:cNvSpPr/>
      </dsp:nvSpPr>
      <dsp:spPr>
        <a:xfrm>
          <a:off x="211491" y="2189389"/>
          <a:ext cx="2960875" cy="560880"/>
        </a:xfrm>
        <a:prstGeom prst="roundRect">
          <a:avLst/>
        </a:prstGeom>
        <a:solidFill>
          <a:schemeClr val="accent5">
            <a:alpha val="90000"/>
            <a:hueOff val="0"/>
            <a:satOff val="0"/>
            <a:lumOff val="0"/>
            <a:alphaOff val="-2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1914" tIns="0" rIns="111914" bIns="0" numCol="1" spcCol="1270" anchor="ctr" anchorCtr="0">
          <a:noAutofit/>
        </a:bodyPr>
        <a:lstStyle/>
        <a:p>
          <a:pPr lvl="0" algn="l" defTabSz="844550">
            <a:lnSpc>
              <a:spcPct val="90000"/>
            </a:lnSpc>
            <a:spcBef>
              <a:spcPct val="0"/>
            </a:spcBef>
            <a:spcAft>
              <a:spcPct val="35000"/>
            </a:spcAft>
          </a:pPr>
          <a:r>
            <a:rPr lang="es-CO" sz="1900" b="1" kern="1200" dirty="0">
              <a:solidFill>
                <a:srgbClr val="002060"/>
              </a:solidFill>
            </a:rPr>
            <a:t>Sexto y séptimo</a:t>
          </a:r>
        </a:p>
      </dsp:txBody>
      <dsp:txXfrm>
        <a:off x="238871" y="2216769"/>
        <a:ext cx="2906115" cy="506120"/>
      </dsp:txXfrm>
    </dsp:sp>
    <dsp:sp modelId="{DE92244E-526A-4F8F-91F8-8F2523FFB9A5}">
      <dsp:nvSpPr>
        <dsp:cNvPr id="0" name=""/>
        <dsp:cNvSpPr/>
      </dsp:nvSpPr>
      <dsp:spPr>
        <a:xfrm>
          <a:off x="0" y="3331669"/>
          <a:ext cx="4229822" cy="478800"/>
        </a:xfrm>
        <a:prstGeom prst="rect">
          <a:avLst/>
        </a:prstGeom>
        <a:solidFill>
          <a:schemeClr val="lt1">
            <a:alpha val="90000"/>
            <a:hueOff val="0"/>
            <a:satOff val="0"/>
            <a:lumOff val="0"/>
            <a:alphaOff val="0"/>
          </a:schemeClr>
        </a:solidFill>
        <a:ln w="9525" cap="flat" cmpd="sng" algn="ctr">
          <a:solidFill>
            <a:schemeClr val="accent5">
              <a:alpha val="90000"/>
              <a:hueOff val="0"/>
              <a:satOff val="0"/>
              <a:lumOff val="0"/>
              <a:alphaOff val="-3000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7625044D-8CB0-4BDF-B515-27B522E85CEC}">
      <dsp:nvSpPr>
        <dsp:cNvPr id="0" name=""/>
        <dsp:cNvSpPr/>
      </dsp:nvSpPr>
      <dsp:spPr>
        <a:xfrm>
          <a:off x="211491" y="3051229"/>
          <a:ext cx="2960875" cy="560880"/>
        </a:xfrm>
        <a:prstGeom prst="roundRect">
          <a:avLst/>
        </a:prstGeom>
        <a:solidFill>
          <a:schemeClr val="accent5">
            <a:alpha val="90000"/>
            <a:hueOff val="0"/>
            <a:satOff val="0"/>
            <a:lumOff val="0"/>
            <a:alphaOff val="-3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1914" tIns="0" rIns="111914" bIns="0" numCol="1" spcCol="1270" anchor="ctr" anchorCtr="0">
          <a:noAutofit/>
        </a:bodyPr>
        <a:lstStyle/>
        <a:p>
          <a:pPr lvl="0" algn="l" defTabSz="844550">
            <a:lnSpc>
              <a:spcPct val="90000"/>
            </a:lnSpc>
            <a:spcBef>
              <a:spcPct val="0"/>
            </a:spcBef>
            <a:spcAft>
              <a:spcPct val="35000"/>
            </a:spcAft>
          </a:pPr>
          <a:r>
            <a:rPr lang="es-CO" sz="1900" b="1" kern="1200" dirty="0">
              <a:solidFill>
                <a:srgbClr val="002060"/>
              </a:solidFill>
            </a:rPr>
            <a:t>Octavo y noveno</a:t>
          </a:r>
        </a:p>
      </dsp:txBody>
      <dsp:txXfrm>
        <a:off x="238871" y="3078609"/>
        <a:ext cx="2906115" cy="506120"/>
      </dsp:txXfrm>
    </dsp:sp>
    <dsp:sp modelId="{CFE45620-B126-4122-95B2-CC76203A82BA}">
      <dsp:nvSpPr>
        <dsp:cNvPr id="0" name=""/>
        <dsp:cNvSpPr/>
      </dsp:nvSpPr>
      <dsp:spPr>
        <a:xfrm>
          <a:off x="0" y="4193509"/>
          <a:ext cx="4229822" cy="478800"/>
        </a:xfrm>
        <a:prstGeom prst="rect">
          <a:avLst/>
        </a:prstGeom>
        <a:solidFill>
          <a:schemeClr val="lt1">
            <a:alpha val="90000"/>
            <a:hueOff val="0"/>
            <a:satOff val="0"/>
            <a:lumOff val="0"/>
            <a:alphaOff val="0"/>
          </a:schemeClr>
        </a:solidFill>
        <a:ln w="9525" cap="flat" cmpd="sng" algn="ctr">
          <a:solidFill>
            <a:schemeClr val="accent5">
              <a:alpha val="90000"/>
              <a:hueOff val="0"/>
              <a:satOff val="0"/>
              <a:lumOff val="0"/>
              <a:alphaOff val="-4000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DEDBC306-0CAE-4915-B860-92D94587AF0D}">
      <dsp:nvSpPr>
        <dsp:cNvPr id="0" name=""/>
        <dsp:cNvSpPr/>
      </dsp:nvSpPr>
      <dsp:spPr>
        <a:xfrm>
          <a:off x="211491" y="3913069"/>
          <a:ext cx="2960875" cy="560880"/>
        </a:xfrm>
        <a:prstGeom prst="roundRect">
          <a:avLst/>
        </a:prstGeom>
        <a:solidFill>
          <a:schemeClr val="accent5">
            <a:alpha val="90000"/>
            <a:hueOff val="0"/>
            <a:satOff val="0"/>
            <a:lumOff val="0"/>
            <a:alpha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1914" tIns="0" rIns="111914" bIns="0" numCol="1" spcCol="1270" anchor="ctr" anchorCtr="0">
          <a:noAutofit/>
        </a:bodyPr>
        <a:lstStyle/>
        <a:p>
          <a:pPr lvl="0" algn="l" defTabSz="844550">
            <a:lnSpc>
              <a:spcPct val="90000"/>
            </a:lnSpc>
            <a:spcBef>
              <a:spcPct val="0"/>
            </a:spcBef>
            <a:spcAft>
              <a:spcPct val="35000"/>
            </a:spcAft>
          </a:pPr>
          <a:r>
            <a:rPr lang="es-CO" sz="1900" b="1" kern="1200">
              <a:solidFill>
                <a:srgbClr val="002060"/>
              </a:solidFill>
            </a:rPr>
            <a:t>Décimo y undécimo</a:t>
          </a:r>
        </a:p>
      </dsp:txBody>
      <dsp:txXfrm>
        <a:off x="238871" y="3940449"/>
        <a:ext cx="2906115"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CO"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66471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1370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3411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3499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338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7670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4714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2111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5907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2861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1132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957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7410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1250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3438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373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3968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9199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3188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0978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3543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2552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474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4465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5457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549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8092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4574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5930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90569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2430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5495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535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4943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887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6525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935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7483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061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287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63424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5939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89725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65612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7506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5102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1691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615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8235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0940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7.png"/><Relationship Id="rId7" Type="http://schemas.openxmlformats.org/officeDocument/2006/relationships/diagramLayout" Target="../diagrams/layout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33.png"/><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image" Target="../media/image14.png"/><Relationship Id="rId9" Type="http://schemas.openxmlformats.org/officeDocument/2006/relationships/diagramColors" Target="../diagrams/colors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jpg"/><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8" Type="http://schemas.openxmlformats.org/officeDocument/2006/relationships/hyperlink" Target="https://epymeonline.com/mejores-bancos-de-imagenes-gratis/" TargetMode="External"/><Relationship Id="rId3" Type="http://schemas.openxmlformats.org/officeDocument/2006/relationships/image" Target="../media/image4.jpg"/><Relationship Id="rId7" Type="http://schemas.openxmlformats.org/officeDocument/2006/relationships/hyperlink" Target="https://www.mineducacion.gov.co/1621/articles-213769_archivo_pdf_evaluacion.pd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aprende.colombiaaprende.edu.co/siemprediae" TargetMode="External"/><Relationship Id="rId5" Type="http://schemas.openxmlformats.org/officeDocument/2006/relationships/image" Target="../media/image9.jp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2786743" y="1262743"/>
            <a:ext cx="4071257" cy="4050042"/>
          </a:xfrm>
          <a:prstGeom prst="rect">
            <a:avLst/>
          </a:prstGeom>
          <a:solidFill>
            <a:srgbClr val="8CA5F2"/>
          </a:solidFill>
          <a:ln w="28575">
            <a:solidFill>
              <a:srgbClr val="8CA6F1"/>
            </a:solidFill>
          </a:ln>
          <a:effectLst>
            <a:outerShdw blurRad="57150" dist="19050" dir="5400000" algn="ctr" rotWithShape="0">
              <a:srgbClr val="000000">
                <a:alpha val="62745"/>
              </a:srgbClr>
            </a:outerShdw>
            <a:softEdge rad="31750"/>
          </a:effectLst>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Font typeface="Arial Black"/>
              <a:buNone/>
            </a:pPr>
            <a:r>
              <a:rPr lang="es-CO" sz="2400" dirty="0">
                <a:solidFill>
                  <a:srgbClr val="FFF26B"/>
                </a:solidFill>
                <a:effectLst>
                  <a:outerShdw blurRad="38100" dist="38100" dir="2700000" algn="tl">
                    <a:srgbClr val="000000">
                      <a:alpha val="43137"/>
                    </a:srgbClr>
                  </a:outerShdw>
                </a:effectLst>
                <a:latin typeface="Arial Black"/>
                <a:ea typeface="Arial Black"/>
                <a:cs typeface="Arial Black"/>
                <a:sym typeface="Arial Black"/>
              </a:rPr>
              <a:t>¡CONACED Nacional  se suma a la construcción del           Día E 2019!</a:t>
            </a:r>
            <a:r>
              <a:rPr lang="es-CO" sz="2400" dirty="0">
                <a:solidFill>
                  <a:schemeClr val="lt1"/>
                </a:solidFill>
                <a:latin typeface="Arial Black"/>
                <a:ea typeface="Arial Black"/>
                <a:cs typeface="Arial Black"/>
                <a:sym typeface="Arial Black"/>
              </a:rPr>
              <a:t/>
            </a:r>
            <a:br>
              <a:rPr lang="es-CO" sz="2400" dirty="0">
                <a:solidFill>
                  <a:schemeClr val="lt1"/>
                </a:solidFill>
                <a:latin typeface="Arial Black"/>
                <a:ea typeface="Arial Black"/>
                <a:cs typeface="Arial Black"/>
                <a:sym typeface="Arial Black"/>
              </a:rPr>
            </a:br>
            <a:r>
              <a:rPr lang="es-CO" sz="2400" dirty="0">
                <a:solidFill>
                  <a:schemeClr val="lt1"/>
                </a:solidFill>
                <a:latin typeface="Arial Black"/>
                <a:ea typeface="Arial Black"/>
                <a:cs typeface="Arial Black"/>
                <a:sym typeface="Arial Black"/>
              </a:rPr>
              <a:t/>
            </a:r>
            <a:br>
              <a:rPr lang="es-CO" sz="2400" dirty="0">
                <a:solidFill>
                  <a:schemeClr val="lt1"/>
                </a:solidFill>
                <a:latin typeface="Arial Black"/>
                <a:ea typeface="Arial Black"/>
                <a:cs typeface="Arial Black"/>
                <a:sym typeface="Arial Black"/>
              </a:rPr>
            </a:br>
            <a:r>
              <a:rPr lang="es-CO" sz="2400" dirty="0">
                <a:solidFill>
                  <a:schemeClr val="lt1"/>
                </a:solidFill>
                <a:latin typeface="Arial Black"/>
                <a:ea typeface="Arial Black"/>
                <a:cs typeface="Arial Black"/>
                <a:sym typeface="Arial Black"/>
              </a:rPr>
              <a:t/>
            </a:r>
            <a:br>
              <a:rPr lang="es-CO" sz="2400" dirty="0">
                <a:solidFill>
                  <a:schemeClr val="lt1"/>
                </a:solidFill>
                <a:latin typeface="Arial Black"/>
                <a:ea typeface="Arial Black"/>
                <a:cs typeface="Arial Black"/>
                <a:sym typeface="Arial Black"/>
              </a:rPr>
            </a:br>
            <a:r>
              <a:rPr lang="es-CO" sz="2400" dirty="0">
                <a:solidFill>
                  <a:schemeClr val="lt1"/>
                </a:solidFill>
                <a:latin typeface="Arial Black"/>
                <a:ea typeface="Arial Black"/>
                <a:cs typeface="Arial Black"/>
                <a:sym typeface="Arial Black"/>
              </a:rPr>
              <a:t/>
            </a:r>
            <a:br>
              <a:rPr lang="es-CO" sz="2400" dirty="0">
                <a:solidFill>
                  <a:schemeClr val="lt1"/>
                </a:solidFill>
                <a:latin typeface="Arial Black"/>
                <a:ea typeface="Arial Black"/>
                <a:cs typeface="Arial Black"/>
                <a:sym typeface="Arial Black"/>
              </a:rPr>
            </a:br>
            <a:r>
              <a:rPr lang="es-CO" sz="2400" dirty="0">
                <a:solidFill>
                  <a:schemeClr val="lt1"/>
                </a:solidFill>
                <a:latin typeface="Arial Black"/>
                <a:ea typeface="Arial Black"/>
                <a:cs typeface="Arial Black"/>
                <a:sym typeface="Arial Black"/>
              </a:rPr>
              <a:t/>
            </a:r>
            <a:br>
              <a:rPr lang="es-CO" sz="2400" dirty="0">
                <a:solidFill>
                  <a:schemeClr val="lt1"/>
                </a:solidFill>
                <a:latin typeface="Arial Black"/>
                <a:ea typeface="Arial Black"/>
                <a:cs typeface="Arial Black"/>
                <a:sym typeface="Arial Black"/>
              </a:rPr>
            </a:br>
            <a:r>
              <a:rPr lang="es-CO" sz="2800" dirty="0">
                <a:solidFill>
                  <a:srgbClr val="DA105B"/>
                </a:solidFill>
                <a:latin typeface="Arial Black"/>
                <a:sym typeface="Arial Black"/>
              </a:rPr>
              <a:t>Evaluar para Avanzar</a:t>
            </a:r>
            <a:endParaRPr sz="2400" dirty="0">
              <a:solidFill>
                <a:srgbClr val="DA105B"/>
              </a:solidFill>
              <a:latin typeface="Arial Black"/>
              <a:ea typeface="Arial Black"/>
              <a:cs typeface="Arial Black"/>
              <a:sym typeface="Arial Black"/>
            </a:endParaRPr>
          </a:p>
        </p:txBody>
      </p:sp>
      <p:pic>
        <p:nvPicPr>
          <p:cNvPr id="1028" name="Picture 4" descr="Resultado de imagen de conaced">
            <a:extLst>
              <a:ext uri="{FF2B5EF4-FFF2-40B4-BE49-F238E27FC236}">
                <a16:creationId xmlns:a16="http://schemas.microsoft.com/office/drawing/2014/main" id="{8CFD137A-3229-4547-BBA0-ECCAA187A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255" y="1545215"/>
            <a:ext cx="4234414" cy="35871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de dia e">
            <a:extLst>
              <a:ext uri="{FF2B5EF4-FFF2-40B4-BE49-F238E27FC236}">
                <a16:creationId xmlns:a16="http://schemas.microsoft.com/office/drawing/2014/main" id="{4D9D0924-4A99-4A2E-A92A-3947A56F68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9" t="21377" r="71303" b="54659"/>
          <a:stretch/>
        </p:blipFill>
        <p:spPr bwMode="auto">
          <a:xfrm>
            <a:off x="3687860" y="3089839"/>
            <a:ext cx="2400415" cy="11184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p:nvPr/>
        </p:nvSpPr>
        <p:spPr>
          <a:xfrm>
            <a:off x="0" y="0"/>
            <a:ext cx="12192000" cy="6858000"/>
          </a:xfrm>
          <a:prstGeom prst="rect">
            <a:avLst/>
          </a:prstGeom>
          <a:solidFill>
            <a:srgbClr val="195D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6" name="Google Shape;96;p14"/>
          <p:cNvPicPr preferRelativeResize="0"/>
          <p:nvPr/>
        </p:nvPicPr>
        <p:blipFill rotWithShape="1">
          <a:blip r:embed="rId3">
            <a:alphaModFix/>
          </a:blip>
          <a:srcRect/>
          <a:stretch/>
        </p:blipFill>
        <p:spPr>
          <a:xfrm>
            <a:off x="-15018" y="-7199"/>
            <a:ext cx="12192000" cy="6858000"/>
          </a:xfrm>
          <a:prstGeom prst="rect">
            <a:avLst/>
          </a:prstGeom>
          <a:noFill/>
          <a:ln>
            <a:noFill/>
          </a:ln>
        </p:spPr>
      </p:pic>
      <p:cxnSp>
        <p:nvCxnSpPr>
          <p:cNvPr id="114" name="Google Shape;114;p14"/>
          <p:cNvCxnSpPr>
            <a:cxnSpLocks/>
          </p:cNvCxnSpPr>
          <p:nvPr/>
        </p:nvCxnSpPr>
        <p:spPr>
          <a:xfrm>
            <a:off x="420624" y="1342418"/>
            <a:ext cx="5675376" cy="0"/>
          </a:xfrm>
          <a:prstGeom prst="straightConnector1">
            <a:avLst/>
          </a:prstGeom>
          <a:noFill/>
          <a:ln w="9525" cap="flat" cmpd="sng">
            <a:solidFill>
              <a:schemeClr val="lt1"/>
            </a:solidFill>
            <a:prstDash val="solid"/>
            <a:miter lim="800000"/>
            <a:headEnd type="none" w="sm" len="sm"/>
            <a:tailEnd type="none" w="sm" len="sm"/>
          </a:ln>
        </p:spPr>
      </p:cxnSp>
      <p:sp>
        <p:nvSpPr>
          <p:cNvPr id="27" name="Google Shape;85;p13">
            <a:extLst>
              <a:ext uri="{FF2B5EF4-FFF2-40B4-BE49-F238E27FC236}">
                <a16:creationId xmlns:a16="http://schemas.microsoft.com/office/drawing/2014/main" id="{B3EE17C1-AB56-4E2B-BD67-858365A1E7C6}"/>
              </a:ext>
            </a:extLst>
          </p:cNvPr>
          <p:cNvSpPr/>
          <p:nvPr/>
        </p:nvSpPr>
        <p:spPr>
          <a:xfrm>
            <a:off x="375975" y="1349619"/>
            <a:ext cx="6700871" cy="382514"/>
          </a:xfrm>
          <a:prstGeom prst="rect">
            <a:avLst/>
          </a:prstGeom>
          <a:noFill/>
          <a:ln>
            <a:noFill/>
          </a:ln>
        </p:spPr>
        <p:txBody>
          <a:bodyPr spcFirstLastPara="1" wrap="square" lIns="91425" tIns="45700" rIns="91425" bIns="45700" anchor="t" anchorCtr="0">
            <a:noAutofit/>
          </a:bodyPr>
          <a:lstStyle/>
          <a:p>
            <a:pPr lvl="0"/>
            <a:r>
              <a:rPr lang="es-CO" sz="2200" b="1" dirty="0">
                <a:solidFill>
                  <a:schemeClr val="lt1"/>
                </a:solidFill>
              </a:rPr>
              <a:t>Resolución 8881 del 26 de agosto de 2019</a:t>
            </a:r>
            <a:endParaRPr sz="2200" b="1" dirty="0">
              <a:solidFill>
                <a:schemeClr val="lt1"/>
              </a:solidFill>
            </a:endParaRPr>
          </a:p>
        </p:txBody>
      </p:sp>
      <p:pic>
        <p:nvPicPr>
          <p:cNvPr id="5" name="Imagen 4">
            <a:extLst>
              <a:ext uri="{FF2B5EF4-FFF2-40B4-BE49-F238E27FC236}">
                <a16:creationId xmlns:a16="http://schemas.microsoft.com/office/drawing/2014/main" id="{9A6529EA-F360-4560-BA19-8958B9B13349}"/>
              </a:ext>
            </a:extLst>
          </p:cNvPr>
          <p:cNvPicPr>
            <a:picLocks noChangeAspect="1"/>
          </p:cNvPicPr>
          <p:nvPr/>
        </p:nvPicPr>
        <p:blipFill rotWithShape="1">
          <a:blip r:embed="rId4"/>
          <a:srcRect l="21489" t="4830" r="51104" b="23200"/>
          <a:stretch/>
        </p:blipFill>
        <p:spPr>
          <a:xfrm>
            <a:off x="6928154" y="866317"/>
            <a:ext cx="3446613" cy="5110968"/>
          </a:xfrm>
          <a:prstGeom prst="rect">
            <a:avLst/>
          </a:prstGeom>
        </p:spPr>
      </p:pic>
      <p:sp>
        <p:nvSpPr>
          <p:cNvPr id="6" name="Rectángulo 5">
            <a:extLst>
              <a:ext uri="{FF2B5EF4-FFF2-40B4-BE49-F238E27FC236}">
                <a16:creationId xmlns:a16="http://schemas.microsoft.com/office/drawing/2014/main" id="{4C731082-AD7F-45CD-A86C-749ED0CE8BB0}"/>
              </a:ext>
            </a:extLst>
          </p:cNvPr>
          <p:cNvSpPr/>
          <p:nvPr/>
        </p:nvSpPr>
        <p:spPr>
          <a:xfrm>
            <a:off x="300733" y="2420707"/>
            <a:ext cx="6078147" cy="3125984"/>
          </a:xfrm>
          <a:prstGeom prst="rect">
            <a:avLst/>
          </a:prstGeom>
        </p:spPr>
        <p:txBody>
          <a:bodyPr wrap="square">
            <a:spAutoFit/>
          </a:bodyPr>
          <a:lstStyle/>
          <a:p>
            <a:pPr lvl="0" algn="ctr">
              <a:lnSpc>
                <a:spcPct val="90000"/>
              </a:lnSpc>
              <a:buClr>
                <a:srgbClr val="DA105B"/>
              </a:buClr>
              <a:buSzPts val="3200"/>
            </a:pPr>
            <a:r>
              <a:rPr lang="es-CO" sz="3600" b="1" dirty="0">
                <a:solidFill>
                  <a:srgbClr val="DA105B"/>
                </a:solidFill>
                <a:latin typeface="Arial" panose="020B0604020202020204" pitchFamily="34" charset="0"/>
                <a:cs typeface="Arial" panose="020B0604020202020204" pitchFamily="34" charset="0"/>
              </a:rPr>
              <a:t>Definición de fechas</a:t>
            </a:r>
          </a:p>
          <a:p>
            <a:pPr lvl="0" algn="ctr">
              <a:lnSpc>
                <a:spcPct val="90000"/>
              </a:lnSpc>
              <a:buClr>
                <a:srgbClr val="DA105B"/>
              </a:buClr>
              <a:buSzPts val="3200"/>
            </a:pPr>
            <a:r>
              <a:rPr lang="es-CO" sz="3200" b="1" dirty="0">
                <a:latin typeface="Arial" panose="020B0604020202020204" pitchFamily="34" charset="0"/>
                <a:cs typeface="Arial" panose="020B0604020202020204" pitchFamily="34" charset="0"/>
              </a:rPr>
              <a:t> </a:t>
            </a:r>
            <a:endParaRPr lang="es-CO" sz="3200" dirty="0">
              <a:latin typeface="Arial" panose="020B0604020202020204" pitchFamily="34" charset="0"/>
              <a:cs typeface="Arial" panose="020B0604020202020204" pitchFamily="34" charset="0"/>
            </a:endParaRPr>
          </a:p>
          <a:p>
            <a:pPr marL="514350" lvl="0" indent="-514350">
              <a:lnSpc>
                <a:spcPct val="90000"/>
              </a:lnSpc>
              <a:spcBef>
                <a:spcPts val="1000"/>
              </a:spcBef>
              <a:buClr>
                <a:srgbClr val="DA105B"/>
              </a:buClr>
              <a:buSzPts val="2800"/>
              <a:buFont typeface="+mj-lt"/>
              <a:buAutoNum type="arabicPeriod"/>
            </a:pPr>
            <a:r>
              <a:rPr lang="es-C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Día E.                </a:t>
            </a:r>
          </a:p>
          <a:p>
            <a:pPr lvl="0">
              <a:lnSpc>
                <a:spcPct val="90000"/>
              </a:lnSpc>
              <a:spcBef>
                <a:spcPts val="1000"/>
              </a:spcBef>
              <a:buClr>
                <a:srgbClr val="DA105B"/>
              </a:buClr>
              <a:buSzPts val="2800"/>
            </a:pPr>
            <a:r>
              <a:rPr lang="es-CO" sz="25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Entre el 21 y el 25 de octubre. </a:t>
            </a:r>
          </a:p>
          <a:p>
            <a:pPr marL="514350" lvl="0" indent="-514350">
              <a:lnSpc>
                <a:spcPct val="90000"/>
              </a:lnSpc>
              <a:spcBef>
                <a:spcPts val="1000"/>
              </a:spcBef>
              <a:buClr>
                <a:srgbClr val="DA105B"/>
              </a:buClr>
              <a:buSzPts val="2800"/>
              <a:buFont typeface="+mj-lt"/>
              <a:buAutoNum type="arabicPeriod" startAt="2"/>
            </a:pPr>
            <a:r>
              <a:rPr lang="es-C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Día E Familia.       </a:t>
            </a:r>
          </a:p>
          <a:p>
            <a:pPr lvl="0">
              <a:lnSpc>
                <a:spcPct val="90000"/>
              </a:lnSpc>
              <a:spcBef>
                <a:spcPts val="1000"/>
              </a:spcBef>
              <a:buClr>
                <a:srgbClr val="DA105B"/>
              </a:buClr>
              <a:buSzPts val="2800"/>
            </a:pPr>
            <a:r>
              <a:rPr lang="es-CO" sz="25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El 26 de octubre o el 9 de noviembre. </a:t>
            </a:r>
          </a:p>
        </p:txBody>
      </p:sp>
      <p:pic>
        <p:nvPicPr>
          <p:cNvPr id="10" name="Google Shape;118;p14">
            <a:extLst>
              <a:ext uri="{FF2B5EF4-FFF2-40B4-BE49-F238E27FC236}">
                <a16:creationId xmlns:a16="http://schemas.microsoft.com/office/drawing/2014/main" id="{B0BB8FFE-7929-486B-A688-7F9AB9AF53C7}"/>
              </a:ext>
            </a:extLst>
          </p:cNvPr>
          <p:cNvPicPr preferRelativeResize="0"/>
          <p:nvPr/>
        </p:nvPicPr>
        <p:blipFill rotWithShape="1">
          <a:blip r:embed="rId5">
            <a:alphaModFix/>
          </a:blip>
          <a:srcRect/>
          <a:stretch/>
        </p:blipFill>
        <p:spPr>
          <a:xfrm>
            <a:off x="11006051" y="6213715"/>
            <a:ext cx="981092" cy="494162"/>
          </a:xfrm>
          <a:prstGeom prst="rect">
            <a:avLst/>
          </a:prstGeom>
          <a:noFill/>
          <a:ln>
            <a:noFill/>
          </a:ln>
        </p:spPr>
      </p:pic>
      <p:pic>
        <p:nvPicPr>
          <p:cNvPr id="11" name="Picture 4" descr="Resultado de imagen de conaced">
            <a:extLst>
              <a:ext uri="{FF2B5EF4-FFF2-40B4-BE49-F238E27FC236}">
                <a16:creationId xmlns:a16="http://schemas.microsoft.com/office/drawing/2014/main" id="{0D21694D-FAF5-40A8-A5D2-6D207FFEA8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sultado de imagen de conaced">
            <a:extLst>
              <a:ext uri="{FF2B5EF4-FFF2-40B4-BE49-F238E27FC236}">
                <a16:creationId xmlns:a16="http://schemas.microsoft.com/office/drawing/2014/main" id="{D0143E3D-0C6B-41DA-B01F-9A9E54C3E411}"/>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12;p14">
            <a:extLst>
              <a:ext uri="{FF2B5EF4-FFF2-40B4-BE49-F238E27FC236}">
                <a16:creationId xmlns:a16="http://schemas.microsoft.com/office/drawing/2014/main" id="{622889ED-E276-4918-9292-CBD181F585ED}"/>
              </a:ext>
            </a:extLst>
          </p:cNvPr>
          <p:cNvSpPr/>
          <p:nvPr/>
        </p:nvSpPr>
        <p:spPr>
          <a:xfrm>
            <a:off x="300733" y="502313"/>
            <a:ext cx="894449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5000" b="1" dirty="0">
                <a:solidFill>
                  <a:schemeClr val="lt1"/>
                </a:solidFill>
                <a:latin typeface="Arial"/>
                <a:ea typeface="Arial"/>
                <a:cs typeface="Arial"/>
                <a:sym typeface="Arial"/>
              </a:rPr>
              <a:t>Contexto legal</a:t>
            </a:r>
            <a:endParaRPr sz="5000" dirty="0"/>
          </a:p>
        </p:txBody>
      </p:sp>
      <p:sp>
        <p:nvSpPr>
          <p:cNvPr id="14" name="Google Shape;235;p20">
            <a:extLst>
              <a:ext uri="{FF2B5EF4-FFF2-40B4-BE49-F238E27FC236}">
                <a16:creationId xmlns:a16="http://schemas.microsoft.com/office/drawing/2014/main" id="{A755A3ED-8233-4A8E-9FF3-45CFDB909C97}"/>
              </a:ext>
            </a:extLst>
          </p:cNvPr>
          <p:cNvSpPr/>
          <p:nvPr/>
        </p:nvSpPr>
        <p:spPr>
          <a:xfrm rot="5400000">
            <a:off x="123374" y="699909"/>
            <a:ext cx="366246" cy="342618"/>
          </a:xfrm>
          <a:prstGeom prst="triangle">
            <a:avLst>
              <a:gd name="adj" fmla="val 50000"/>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57788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1" name="Google Shape;84;p13">
            <a:extLst>
              <a:ext uri="{FF2B5EF4-FFF2-40B4-BE49-F238E27FC236}">
                <a16:creationId xmlns:a16="http://schemas.microsoft.com/office/drawing/2014/main" id="{DE619E6F-0B16-41CD-8212-9395AECB8497}"/>
              </a:ext>
            </a:extLst>
          </p:cNvPr>
          <p:cNvSpPr/>
          <p:nvPr/>
        </p:nvSpPr>
        <p:spPr>
          <a:xfrm>
            <a:off x="-19453" y="-1332"/>
            <a:ext cx="12192000" cy="6858000"/>
          </a:xfrm>
          <a:prstGeom prst="rect">
            <a:avLst/>
          </a:prstGeom>
          <a:solidFill>
            <a:srgbClr val="1138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6" name="Google Shape;96;p14"/>
          <p:cNvPicPr preferRelativeResize="0"/>
          <p:nvPr/>
        </p:nvPicPr>
        <p:blipFill rotWithShape="1">
          <a:blip r:embed="rId3">
            <a:alphaModFix/>
          </a:blip>
          <a:srcRect/>
          <a:stretch/>
        </p:blipFill>
        <p:spPr>
          <a:xfrm>
            <a:off x="-19453" y="-1332"/>
            <a:ext cx="12192000" cy="6858000"/>
          </a:xfrm>
          <a:prstGeom prst="rect">
            <a:avLst/>
          </a:prstGeom>
          <a:noFill/>
          <a:ln>
            <a:noFill/>
          </a:ln>
        </p:spPr>
      </p:pic>
      <p:sp>
        <p:nvSpPr>
          <p:cNvPr id="112" name="Google Shape;112;p14"/>
          <p:cNvSpPr/>
          <p:nvPr/>
        </p:nvSpPr>
        <p:spPr>
          <a:xfrm>
            <a:off x="300733" y="502313"/>
            <a:ext cx="894449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5000" b="1" dirty="0">
                <a:solidFill>
                  <a:schemeClr val="lt1"/>
                </a:solidFill>
                <a:latin typeface="Arial"/>
                <a:ea typeface="Arial"/>
                <a:cs typeface="Arial"/>
                <a:sym typeface="Arial"/>
              </a:rPr>
              <a:t>Documentos de lectura</a:t>
            </a:r>
            <a:endParaRPr sz="5000" dirty="0"/>
          </a:p>
        </p:txBody>
      </p:sp>
      <p:cxnSp>
        <p:nvCxnSpPr>
          <p:cNvPr id="114" name="Google Shape;114;p14"/>
          <p:cNvCxnSpPr>
            <a:cxnSpLocks/>
          </p:cNvCxnSpPr>
          <p:nvPr/>
        </p:nvCxnSpPr>
        <p:spPr>
          <a:xfrm>
            <a:off x="420624" y="1342418"/>
            <a:ext cx="5675376" cy="0"/>
          </a:xfrm>
          <a:prstGeom prst="straightConnector1">
            <a:avLst/>
          </a:prstGeom>
          <a:noFill/>
          <a:ln w="9525" cap="flat" cmpd="sng">
            <a:solidFill>
              <a:schemeClr val="lt1"/>
            </a:solidFill>
            <a:prstDash val="solid"/>
            <a:miter lim="800000"/>
            <a:headEnd type="none" w="sm" len="sm"/>
            <a:tailEnd type="none" w="sm" len="sm"/>
          </a:ln>
        </p:spPr>
      </p:cxnSp>
      <p:pic>
        <p:nvPicPr>
          <p:cNvPr id="2" name="Imagen 1">
            <a:extLst>
              <a:ext uri="{FF2B5EF4-FFF2-40B4-BE49-F238E27FC236}">
                <a16:creationId xmlns:a16="http://schemas.microsoft.com/office/drawing/2014/main" id="{CD76DE53-5121-4DD4-BA68-51B95DB08805}"/>
              </a:ext>
            </a:extLst>
          </p:cNvPr>
          <p:cNvPicPr>
            <a:picLocks noChangeAspect="1"/>
          </p:cNvPicPr>
          <p:nvPr/>
        </p:nvPicPr>
        <p:blipFill rotWithShape="1">
          <a:blip r:embed="rId4"/>
          <a:srcRect l="10646" t="2132" r="56375" b="22872"/>
          <a:stretch/>
        </p:blipFill>
        <p:spPr>
          <a:xfrm>
            <a:off x="7168489" y="2246955"/>
            <a:ext cx="2697081" cy="3463554"/>
          </a:xfrm>
          <a:prstGeom prst="rect">
            <a:avLst/>
          </a:prstGeom>
          <a:ln w="28575">
            <a:solidFill>
              <a:schemeClr val="bg1"/>
            </a:solidFill>
          </a:ln>
        </p:spPr>
      </p:pic>
      <p:pic>
        <p:nvPicPr>
          <p:cNvPr id="4" name="Imagen 3">
            <a:extLst>
              <a:ext uri="{FF2B5EF4-FFF2-40B4-BE49-F238E27FC236}">
                <a16:creationId xmlns:a16="http://schemas.microsoft.com/office/drawing/2014/main" id="{E51F8DFF-5D18-49BD-9943-5292BDE2D5A2}"/>
              </a:ext>
            </a:extLst>
          </p:cNvPr>
          <p:cNvPicPr>
            <a:picLocks noChangeAspect="1"/>
          </p:cNvPicPr>
          <p:nvPr/>
        </p:nvPicPr>
        <p:blipFill rotWithShape="1">
          <a:blip r:embed="rId5"/>
          <a:srcRect l="3555" t="2402" r="62850" b="21166"/>
          <a:stretch/>
        </p:blipFill>
        <p:spPr>
          <a:xfrm>
            <a:off x="2326430" y="2246954"/>
            <a:ext cx="2695880" cy="3463555"/>
          </a:xfrm>
          <a:prstGeom prst="rect">
            <a:avLst/>
          </a:prstGeom>
          <a:ln w="28575">
            <a:solidFill>
              <a:schemeClr val="bg1"/>
            </a:solidFill>
          </a:ln>
        </p:spPr>
      </p:pic>
      <p:pic>
        <p:nvPicPr>
          <p:cNvPr id="14" name="Google Shape;118;p14">
            <a:extLst>
              <a:ext uri="{FF2B5EF4-FFF2-40B4-BE49-F238E27FC236}">
                <a16:creationId xmlns:a16="http://schemas.microsoft.com/office/drawing/2014/main" id="{15384569-0FE4-486E-85FA-D85BCDEFFA47}"/>
              </a:ext>
            </a:extLst>
          </p:cNvPr>
          <p:cNvPicPr preferRelativeResize="0"/>
          <p:nvPr/>
        </p:nvPicPr>
        <p:blipFill rotWithShape="1">
          <a:blip r:embed="rId6">
            <a:alphaModFix/>
          </a:blip>
          <a:srcRect/>
          <a:stretch/>
        </p:blipFill>
        <p:spPr>
          <a:xfrm>
            <a:off x="11006051" y="6213715"/>
            <a:ext cx="981092" cy="494162"/>
          </a:xfrm>
          <a:prstGeom prst="rect">
            <a:avLst/>
          </a:prstGeom>
          <a:noFill/>
          <a:ln>
            <a:noFill/>
          </a:ln>
        </p:spPr>
      </p:pic>
      <p:pic>
        <p:nvPicPr>
          <p:cNvPr id="15" name="Picture 4" descr="Resultado de imagen de conaced">
            <a:extLst>
              <a:ext uri="{FF2B5EF4-FFF2-40B4-BE49-F238E27FC236}">
                <a16:creationId xmlns:a16="http://schemas.microsoft.com/office/drawing/2014/main" id="{44CD9735-E1D2-46C1-9D08-9276AAABEA2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de conaced">
            <a:extLst>
              <a:ext uri="{FF2B5EF4-FFF2-40B4-BE49-F238E27FC236}">
                <a16:creationId xmlns:a16="http://schemas.microsoft.com/office/drawing/2014/main" id="{4FCA0E01-E6A2-48FD-8E9D-7595C4DBB719}"/>
              </a:ext>
            </a:extLst>
          </p:cNvPr>
          <p:cNvPicPr>
            <a:picLocks noChangeAspect="1" noChangeArrowheads="1"/>
          </p:cNvPicPr>
          <p:nvPr/>
        </p:nvPicPr>
        <p:blipFill rotWithShape="1">
          <a:blip r:embed="rId7">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235;p20">
            <a:extLst>
              <a:ext uri="{FF2B5EF4-FFF2-40B4-BE49-F238E27FC236}">
                <a16:creationId xmlns:a16="http://schemas.microsoft.com/office/drawing/2014/main" id="{ED4896BD-BF35-415E-B380-D51079B3E53D}"/>
              </a:ext>
            </a:extLst>
          </p:cNvPr>
          <p:cNvSpPr/>
          <p:nvPr/>
        </p:nvSpPr>
        <p:spPr>
          <a:xfrm rot="5400000">
            <a:off x="123374" y="699909"/>
            <a:ext cx="366246" cy="342618"/>
          </a:xfrm>
          <a:prstGeom prst="triangle">
            <a:avLst>
              <a:gd name="adj" fmla="val 50000"/>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44965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1" name="Google Shape;84;p13">
            <a:extLst>
              <a:ext uri="{FF2B5EF4-FFF2-40B4-BE49-F238E27FC236}">
                <a16:creationId xmlns:a16="http://schemas.microsoft.com/office/drawing/2014/main" id="{DE619E6F-0B16-41CD-8212-9395AECB8497}"/>
              </a:ext>
            </a:extLst>
          </p:cNvPr>
          <p:cNvSpPr/>
          <p:nvPr/>
        </p:nvSpPr>
        <p:spPr>
          <a:xfrm>
            <a:off x="-19453" y="-1332"/>
            <a:ext cx="12192000" cy="6858000"/>
          </a:xfrm>
          <a:prstGeom prst="rect">
            <a:avLst/>
          </a:prstGeom>
          <a:solidFill>
            <a:srgbClr val="195D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6" name="Google Shape;96;p14"/>
          <p:cNvPicPr preferRelativeResize="0"/>
          <p:nvPr/>
        </p:nvPicPr>
        <p:blipFill rotWithShape="1">
          <a:blip r:embed="rId3">
            <a:alphaModFix/>
            <a:extLst>
              <a:ext uri="{BEBA8EAE-BF5A-486C-A8C5-ECC9F3942E4B}">
                <a14:imgProps xmlns:a14="http://schemas.microsoft.com/office/drawing/2010/main">
                  <a14:imgLayer r:embed="rId4">
                    <a14:imgEffect>
                      <a14:saturation sat="50000"/>
                    </a14:imgEffect>
                  </a14:imgLayer>
                </a14:imgProps>
              </a:ext>
            </a:extLst>
          </a:blip>
          <a:srcRect/>
          <a:stretch/>
        </p:blipFill>
        <p:spPr>
          <a:xfrm>
            <a:off x="-19453" y="22905"/>
            <a:ext cx="12192000" cy="6858000"/>
          </a:xfrm>
          <a:prstGeom prst="rect">
            <a:avLst/>
          </a:prstGeom>
          <a:noFill/>
          <a:ln>
            <a:noFill/>
          </a:ln>
        </p:spPr>
      </p:pic>
      <p:sp>
        <p:nvSpPr>
          <p:cNvPr id="112" name="Google Shape;112;p14"/>
          <p:cNvSpPr/>
          <p:nvPr/>
        </p:nvSpPr>
        <p:spPr>
          <a:xfrm>
            <a:off x="325373" y="586293"/>
            <a:ext cx="894449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4000" b="1" dirty="0">
                <a:solidFill>
                  <a:schemeClr val="lt1"/>
                </a:solidFill>
                <a:latin typeface="Arial"/>
                <a:ea typeface="Arial"/>
                <a:cs typeface="Arial"/>
                <a:sym typeface="Arial"/>
              </a:rPr>
              <a:t>Documentos institucionales</a:t>
            </a:r>
            <a:endParaRPr sz="4000" dirty="0"/>
          </a:p>
        </p:txBody>
      </p:sp>
      <p:cxnSp>
        <p:nvCxnSpPr>
          <p:cNvPr id="114" name="Google Shape;114;p14"/>
          <p:cNvCxnSpPr>
            <a:cxnSpLocks/>
          </p:cNvCxnSpPr>
          <p:nvPr/>
        </p:nvCxnSpPr>
        <p:spPr>
          <a:xfrm>
            <a:off x="420624" y="1342418"/>
            <a:ext cx="6824238" cy="0"/>
          </a:xfrm>
          <a:prstGeom prst="straightConnector1">
            <a:avLst/>
          </a:prstGeom>
          <a:noFill/>
          <a:ln w="9525" cap="flat" cmpd="sng">
            <a:solidFill>
              <a:schemeClr val="lt1"/>
            </a:solidFill>
            <a:prstDash val="solid"/>
            <a:miter lim="800000"/>
            <a:headEnd type="none" w="sm" len="sm"/>
            <a:tailEnd type="none" w="sm" len="sm"/>
          </a:ln>
        </p:spPr>
      </p:cxnSp>
      <p:pic>
        <p:nvPicPr>
          <p:cNvPr id="118" name="Google Shape;118;p14"/>
          <p:cNvPicPr preferRelativeResize="0"/>
          <p:nvPr/>
        </p:nvPicPr>
        <p:blipFill rotWithShape="1">
          <a:blip r:embed="rId5">
            <a:alphaModFix/>
          </a:blip>
          <a:srcRect/>
          <a:stretch/>
        </p:blipFill>
        <p:spPr>
          <a:xfrm>
            <a:off x="11006051" y="6213715"/>
            <a:ext cx="981092" cy="494162"/>
          </a:xfrm>
          <a:prstGeom prst="rect">
            <a:avLst/>
          </a:prstGeom>
          <a:noFill/>
          <a:ln>
            <a:noFill/>
          </a:ln>
        </p:spPr>
      </p:pic>
      <p:pic>
        <p:nvPicPr>
          <p:cNvPr id="12" name="Picture 4" descr="Resultado de imagen de conaced">
            <a:extLst>
              <a:ext uri="{FF2B5EF4-FFF2-40B4-BE49-F238E27FC236}">
                <a16:creationId xmlns:a16="http://schemas.microsoft.com/office/drawing/2014/main" id="{67295673-DA8A-438A-B3AB-A9483D560DA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sultado de imagen de conaced">
            <a:extLst>
              <a:ext uri="{FF2B5EF4-FFF2-40B4-BE49-F238E27FC236}">
                <a16:creationId xmlns:a16="http://schemas.microsoft.com/office/drawing/2014/main" id="{4FC296AF-D4D6-4210-BC30-97417B3E6702}"/>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sultado de imagen de libro dibujo">
            <a:extLst>
              <a:ext uri="{FF2B5EF4-FFF2-40B4-BE49-F238E27FC236}">
                <a16:creationId xmlns:a16="http://schemas.microsoft.com/office/drawing/2014/main" id="{440EFAC3-123E-4A71-9113-4DBB5DFCD45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4274" r="71866" b="11879"/>
          <a:stretch/>
        </p:blipFill>
        <p:spPr bwMode="auto">
          <a:xfrm rot="5400000">
            <a:off x="4361238" y="673333"/>
            <a:ext cx="3469523" cy="6214975"/>
          </a:xfrm>
          <a:prstGeom prst="rect">
            <a:avLst/>
          </a:prstGeom>
          <a:noFill/>
          <a:ln>
            <a:solidFill>
              <a:srgbClr val="263E6C"/>
            </a:solidFill>
          </a:ln>
          <a:extLst>
            <a:ext uri="{909E8E84-426E-40DD-AFC4-6F175D3DCCD1}">
              <a14:hiddenFill xmlns:a14="http://schemas.microsoft.com/office/drawing/2010/main">
                <a:solidFill>
                  <a:srgbClr val="FFFFFF"/>
                </a:solidFill>
              </a14:hiddenFill>
            </a:ext>
          </a:extLst>
        </p:spPr>
      </p:pic>
      <p:sp>
        <p:nvSpPr>
          <p:cNvPr id="17" name="Rectángulo 16">
            <a:extLst>
              <a:ext uri="{FF2B5EF4-FFF2-40B4-BE49-F238E27FC236}">
                <a16:creationId xmlns:a16="http://schemas.microsoft.com/office/drawing/2014/main" id="{5F92AF6C-359C-407E-9228-958B4CB51241}"/>
              </a:ext>
            </a:extLst>
          </p:cNvPr>
          <p:cNvSpPr/>
          <p:nvPr/>
        </p:nvSpPr>
        <p:spPr>
          <a:xfrm>
            <a:off x="3422359" y="3810303"/>
            <a:ext cx="5347279" cy="798873"/>
          </a:xfrm>
          <a:prstGeom prst="rect">
            <a:avLst/>
          </a:prstGeom>
        </p:spPr>
        <p:txBody>
          <a:bodyPr wrap="square">
            <a:spAutoFit/>
          </a:bodyPr>
          <a:lstStyle/>
          <a:p>
            <a:pPr algn="ctr">
              <a:lnSpc>
                <a:spcPts val="2760"/>
              </a:lnSpc>
            </a:pPr>
            <a:r>
              <a:rPr lang="es-CO" sz="2300" b="1" dirty="0">
                <a:solidFill>
                  <a:srgbClr val="003300"/>
                </a:solidFill>
                <a:effectLst>
                  <a:outerShdw blurRad="38100" dist="38100" dir="2700000" algn="tl">
                    <a:srgbClr val="000000">
                      <a:alpha val="43137"/>
                    </a:srgbClr>
                  </a:outerShdw>
                </a:effectLst>
                <a:latin typeface="Bodoni MT Condensed" panose="02070606080606020203" pitchFamily="18" charset="0"/>
                <a:ea typeface="Cambria Math" panose="02040503050406030204" pitchFamily="18" charset="0"/>
              </a:rPr>
              <a:t>Sistema Institucional de Evaluación de Estudiantes</a:t>
            </a:r>
          </a:p>
          <a:p>
            <a:pPr algn="ctr">
              <a:lnSpc>
                <a:spcPts val="2760"/>
              </a:lnSpc>
            </a:pPr>
            <a:r>
              <a:rPr lang="es-CO" sz="2300" b="1" dirty="0">
                <a:solidFill>
                  <a:srgbClr val="003300"/>
                </a:solidFill>
                <a:effectLst>
                  <a:outerShdw blurRad="38100" dist="38100" dir="2700000" algn="tl">
                    <a:srgbClr val="000000">
                      <a:alpha val="43137"/>
                    </a:srgbClr>
                  </a:outerShdw>
                </a:effectLst>
                <a:latin typeface="Bodoni MT Condensed" panose="02070606080606020203" pitchFamily="18" charset="0"/>
                <a:ea typeface="Cambria Math" panose="02040503050406030204" pitchFamily="18" charset="0"/>
              </a:rPr>
              <a:t>SIEE</a:t>
            </a:r>
            <a:r>
              <a:rPr lang="es-CO" sz="2300" b="1" dirty="0">
                <a:solidFill>
                  <a:schemeClr val="bg1"/>
                </a:solidFill>
                <a:latin typeface="Bodoni MT Condensed" panose="02070606080606020203" pitchFamily="18" charset="0"/>
                <a:ea typeface="Cambria Math" panose="02040503050406030204" pitchFamily="18" charset="0"/>
              </a:rPr>
              <a:t> </a:t>
            </a:r>
          </a:p>
        </p:txBody>
      </p:sp>
      <p:sp>
        <p:nvSpPr>
          <p:cNvPr id="18" name="Rectángulo 17">
            <a:extLst>
              <a:ext uri="{FF2B5EF4-FFF2-40B4-BE49-F238E27FC236}">
                <a16:creationId xmlns:a16="http://schemas.microsoft.com/office/drawing/2014/main" id="{F498721B-C2F1-4C08-9AF9-88904DBDB390}"/>
              </a:ext>
            </a:extLst>
          </p:cNvPr>
          <p:cNvSpPr/>
          <p:nvPr/>
        </p:nvSpPr>
        <p:spPr>
          <a:xfrm>
            <a:off x="4002864" y="4847608"/>
            <a:ext cx="4186268" cy="461665"/>
          </a:xfrm>
          <a:prstGeom prst="rect">
            <a:avLst/>
          </a:prstGeom>
        </p:spPr>
        <p:txBody>
          <a:bodyPr wrap="square">
            <a:spAutoFit/>
          </a:bodyPr>
          <a:lstStyle/>
          <a:p>
            <a:pPr algn="ctr"/>
            <a:r>
              <a:rPr lang="es-CO" sz="2400" b="1" dirty="0">
                <a:solidFill>
                  <a:srgbClr val="000066"/>
                </a:solidFill>
                <a:effectLst>
                  <a:outerShdw blurRad="38100" dist="38100" dir="2700000" algn="tl">
                    <a:srgbClr val="000000">
                      <a:alpha val="43137"/>
                    </a:srgbClr>
                  </a:outerShdw>
                </a:effectLst>
                <a:latin typeface="Bodoni MT Condensed" panose="02070606080606020203" pitchFamily="18" charset="0"/>
                <a:ea typeface="Cambria Math" panose="02040503050406030204" pitchFamily="18" charset="0"/>
              </a:rPr>
              <a:t>Históricos de no promoción por grado</a:t>
            </a:r>
          </a:p>
        </p:txBody>
      </p:sp>
      <p:sp>
        <p:nvSpPr>
          <p:cNvPr id="19" name="Rectángulo 18">
            <a:extLst>
              <a:ext uri="{FF2B5EF4-FFF2-40B4-BE49-F238E27FC236}">
                <a16:creationId xmlns:a16="http://schemas.microsoft.com/office/drawing/2014/main" id="{D1DCCE74-24EE-44BD-87BA-043570AEF367}"/>
              </a:ext>
            </a:extLst>
          </p:cNvPr>
          <p:cNvSpPr/>
          <p:nvPr/>
        </p:nvSpPr>
        <p:spPr>
          <a:xfrm>
            <a:off x="4358818" y="3047697"/>
            <a:ext cx="3474359" cy="461665"/>
          </a:xfrm>
          <a:prstGeom prst="rect">
            <a:avLst/>
          </a:prstGeom>
        </p:spPr>
        <p:txBody>
          <a:bodyPr wrap="square">
            <a:spAutoFit/>
          </a:bodyPr>
          <a:lstStyle/>
          <a:p>
            <a:pPr algn="ctr"/>
            <a:r>
              <a:rPr lang="es-CO" sz="2400" b="1" dirty="0">
                <a:solidFill>
                  <a:schemeClr val="bg1"/>
                </a:solidFill>
                <a:latin typeface="Bodoni MT Condensed" panose="02070606080606020203" pitchFamily="18" charset="0"/>
                <a:ea typeface="Cambria Math" panose="02040503050406030204" pitchFamily="18" charset="0"/>
              </a:rPr>
              <a:t>Planes de área y planes de aula</a:t>
            </a:r>
          </a:p>
        </p:txBody>
      </p:sp>
      <p:sp>
        <p:nvSpPr>
          <p:cNvPr id="20" name="Rectángulo 19">
            <a:extLst>
              <a:ext uri="{FF2B5EF4-FFF2-40B4-BE49-F238E27FC236}">
                <a16:creationId xmlns:a16="http://schemas.microsoft.com/office/drawing/2014/main" id="{21C318EA-A45E-4B2E-B284-15A08468C5A9}"/>
              </a:ext>
            </a:extLst>
          </p:cNvPr>
          <p:cNvSpPr/>
          <p:nvPr/>
        </p:nvSpPr>
        <p:spPr>
          <a:xfrm>
            <a:off x="4621683" y="2219581"/>
            <a:ext cx="2909728" cy="461665"/>
          </a:xfrm>
          <a:prstGeom prst="rect">
            <a:avLst/>
          </a:prstGeom>
        </p:spPr>
        <p:txBody>
          <a:bodyPr wrap="square">
            <a:spAutoFit/>
          </a:bodyPr>
          <a:lstStyle/>
          <a:p>
            <a:pPr algn="ctr"/>
            <a:r>
              <a:rPr lang="es-CO" sz="2400" b="1" dirty="0">
                <a:solidFill>
                  <a:srgbClr val="C00000"/>
                </a:solidFill>
                <a:effectLst>
                  <a:outerShdw blurRad="38100" dist="38100" dir="2700000" algn="tl">
                    <a:srgbClr val="000000">
                      <a:alpha val="43137"/>
                    </a:srgbClr>
                  </a:outerShdw>
                </a:effectLst>
                <a:latin typeface="Bodoni MT Condensed" panose="02070606080606020203" pitchFamily="18" charset="0"/>
                <a:ea typeface="Cambria Math" panose="02040503050406030204" pitchFamily="18" charset="0"/>
              </a:rPr>
              <a:t>PEI con su plan de estudios</a:t>
            </a:r>
          </a:p>
        </p:txBody>
      </p:sp>
      <p:sp>
        <p:nvSpPr>
          <p:cNvPr id="14" name="Google Shape;235;p20">
            <a:extLst>
              <a:ext uri="{FF2B5EF4-FFF2-40B4-BE49-F238E27FC236}">
                <a16:creationId xmlns:a16="http://schemas.microsoft.com/office/drawing/2014/main" id="{B2DD40A5-2550-4058-BD27-936B314680FB}"/>
              </a:ext>
            </a:extLst>
          </p:cNvPr>
          <p:cNvSpPr/>
          <p:nvPr/>
        </p:nvSpPr>
        <p:spPr>
          <a:xfrm rot="5400000">
            <a:off x="123374" y="699909"/>
            <a:ext cx="366246" cy="342618"/>
          </a:xfrm>
          <a:prstGeom prst="triangle">
            <a:avLst>
              <a:gd name="adj" fmla="val 50000"/>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75268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1" name="Google Shape;84;p13">
            <a:extLst>
              <a:ext uri="{FF2B5EF4-FFF2-40B4-BE49-F238E27FC236}">
                <a16:creationId xmlns:a16="http://schemas.microsoft.com/office/drawing/2014/main" id="{DE619E6F-0B16-41CD-8212-9395AECB8497}"/>
              </a:ext>
            </a:extLst>
          </p:cNvPr>
          <p:cNvSpPr/>
          <p:nvPr/>
        </p:nvSpPr>
        <p:spPr>
          <a:xfrm>
            <a:off x="-19453" y="-1332"/>
            <a:ext cx="12192000" cy="6858000"/>
          </a:xfrm>
          <a:prstGeom prst="rect">
            <a:avLst/>
          </a:prstGeom>
          <a:solidFill>
            <a:srgbClr val="1138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6" name="Google Shape;96;p14"/>
          <p:cNvPicPr preferRelativeResize="0"/>
          <p:nvPr/>
        </p:nvPicPr>
        <p:blipFill rotWithShape="1">
          <a:blip r:embed="rId3">
            <a:alphaModFix/>
          </a:blip>
          <a:srcRect/>
          <a:stretch/>
        </p:blipFill>
        <p:spPr>
          <a:xfrm>
            <a:off x="-19453" y="-1332"/>
            <a:ext cx="12192000" cy="6858000"/>
          </a:xfrm>
          <a:prstGeom prst="rect">
            <a:avLst/>
          </a:prstGeom>
          <a:noFill/>
          <a:ln>
            <a:noFill/>
          </a:ln>
        </p:spPr>
      </p:pic>
      <p:sp>
        <p:nvSpPr>
          <p:cNvPr id="112" name="Google Shape;112;p14"/>
          <p:cNvSpPr/>
          <p:nvPr/>
        </p:nvSpPr>
        <p:spPr>
          <a:xfrm>
            <a:off x="300733" y="502313"/>
            <a:ext cx="894449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5000" b="1" dirty="0">
                <a:solidFill>
                  <a:schemeClr val="lt1"/>
                </a:solidFill>
                <a:latin typeface="Arial"/>
                <a:ea typeface="Arial"/>
                <a:cs typeface="Arial"/>
                <a:sym typeface="Arial"/>
              </a:rPr>
              <a:t>Documentos de consulta</a:t>
            </a:r>
            <a:endParaRPr sz="5000" dirty="0"/>
          </a:p>
        </p:txBody>
      </p:sp>
      <p:cxnSp>
        <p:nvCxnSpPr>
          <p:cNvPr id="114" name="Google Shape;114;p14"/>
          <p:cNvCxnSpPr>
            <a:cxnSpLocks/>
          </p:cNvCxnSpPr>
          <p:nvPr/>
        </p:nvCxnSpPr>
        <p:spPr>
          <a:xfrm>
            <a:off x="420624" y="1342418"/>
            <a:ext cx="7542276" cy="0"/>
          </a:xfrm>
          <a:prstGeom prst="straightConnector1">
            <a:avLst/>
          </a:prstGeom>
          <a:noFill/>
          <a:ln w="9525" cap="flat" cmpd="sng">
            <a:solidFill>
              <a:schemeClr val="lt1"/>
            </a:solidFill>
            <a:prstDash val="solid"/>
            <a:miter lim="800000"/>
            <a:headEnd type="none" w="sm" len="sm"/>
            <a:tailEnd type="none" w="sm" len="sm"/>
          </a:ln>
        </p:spPr>
      </p:cxnSp>
      <p:pic>
        <p:nvPicPr>
          <p:cNvPr id="14" name="Google Shape;118;p14">
            <a:extLst>
              <a:ext uri="{FF2B5EF4-FFF2-40B4-BE49-F238E27FC236}">
                <a16:creationId xmlns:a16="http://schemas.microsoft.com/office/drawing/2014/main" id="{15384569-0FE4-486E-85FA-D85BCDEFFA47}"/>
              </a:ext>
            </a:extLst>
          </p:cNvPr>
          <p:cNvPicPr preferRelativeResize="0"/>
          <p:nvPr/>
        </p:nvPicPr>
        <p:blipFill rotWithShape="1">
          <a:blip r:embed="rId4">
            <a:alphaModFix/>
          </a:blip>
          <a:srcRect/>
          <a:stretch/>
        </p:blipFill>
        <p:spPr>
          <a:xfrm>
            <a:off x="11006051" y="6213715"/>
            <a:ext cx="981092" cy="494162"/>
          </a:xfrm>
          <a:prstGeom prst="rect">
            <a:avLst/>
          </a:prstGeom>
          <a:noFill/>
          <a:ln>
            <a:noFill/>
          </a:ln>
        </p:spPr>
      </p:pic>
      <p:pic>
        <p:nvPicPr>
          <p:cNvPr id="15" name="Picture 4" descr="Resultado de imagen de conaced">
            <a:extLst>
              <a:ext uri="{FF2B5EF4-FFF2-40B4-BE49-F238E27FC236}">
                <a16:creationId xmlns:a16="http://schemas.microsoft.com/office/drawing/2014/main" id="{44CD9735-E1D2-46C1-9D08-9276AAABEA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de conaced">
            <a:extLst>
              <a:ext uri="{FF2B5EF4-FFF2-40B4-BE49-F238E27FC236}">
                <a16:creationId xmlns:a16="http://schemas.microsoft.com/office/drawing/2014/main" id="{4FCA0E01-E6A2-48FD-8E9D-7595C4DBB719}"/>
              </a:ext>
            </a:extLst>
          </p:cNvPr>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EAFEBF2B-2D68-4B13-B8EA-B77C175114A7}"/>
              </a:ext>
            </a:extLst>
          </p:cNvPr>
          <p:cNvPicPr>
            <a:picLocks noChangeAspect="1"/>
          </p:cNvPicPr>
          <p:nvPr/>
        </p:nvPicPr>
        <p:blipFill rotWithShape="1">
          <a:blip r:embed="rId6"/>
          <a:srcRect l="15890" t="5253" r="53308" b="27273"/>
          <a:stretch/>
        </p:blipFill>
        <p:spPr>
          <a:xfrm>
            <a:off x="4696060" y="2021358"/>
            <a:ext cx="2799880" cy="3463554"/>
          </a:xfrm>
          <a:prstGeom prst="rect">
            <a:avLst/>
          </a:prstGeom>
          <a:ln w="28575">
            <a:solidFill>
              <a:schemeClr val="bg1"/>
            </a:solidFill>
          </a:ln>
        </p:spPr>
      </p:pic>
      <p:pic>
        <p:nvPicPr>
          <p:cNvPr id="17" name="Imagen 16">
            <a:extLst>
              <a:ext uri="{FF2B5EF4-FFF2-40B4-BE49-F238E27FC236}">
                <a16:creationId xmlns:a16="http://schemas.microsoft.com/office/drawing/2014/main" id="{A08864A3-83E1-4DF4-A15B-8E54D895222A}"/>
              </a:ext>
            </a:extLst>
          </p:cNvPr>
          <p:cNvPicPr>
            <a:picLocks noChangeAspect="1"/>
          </p:cNvPicPr>
          <p:nvPr/>
        </p:nvPicPr>
        <p:blipFill>
          <a:blip r:embed="rId7"/>
          <a:stretch>
            <a:fillRect/>
          </a:stretch>
        </p:blipFill>
        <p:spPr>
          <a:xfrm>
            <a:off x="1008038" y="2071658"/>
            <a:ext cx="2660222" cy="3463556"/>
          </a:xfrm>
          <a:prstGeom prst="rect">
            <a:avLst/>
          </a:prstGeom>
          <a:ln w="28575">
            <a:solidFill>
              <a:schemeClr val="bg1"/>
            </a:solidFill>
          </a:ln>
        </p:spPr>
      </p:pic>
      <p:pic>
        <p:nvPicPr>
          <p:cNvPr id="6146" name="Picture 2" descr="Resultado de imagen de informe por colegio">
            <a:extLst>
              <a:ext uri="{FF2B5EF4-FFF2-40B4-BE49-F238E27FC236}">
                <a16:creationId xmlns:a16="http://schemas.microsoft.com/office/drawing/2014/main" id="{4B907421-6CEE-498B-8D11-BB6FE6DFF0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4262" y="1979064"/>
            <a:ext cx="2667113" cy="355615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18" name="Google Shape;85;p13">
            <a:extLst>
              <a:ext uri="{FF2B5EF4-FFF2-40B4-BE49-F238E27FC236}">
                <a16:creationId xmlns:a16="http://schemas.microsoft.com/office/drawing/2014/main" id="{C2CC3CE0-B42B-4067-9DD7-FBE6DF44DF87}"/>
              </a:ext>
            </a:extLst>
          </p:cNvPr>
          <p:cNvSpPr/>
          <p:nvPr/>
        </p:nvSpPr>
        <p:spPr>
          <a:xfrm>
            <a:off x="916579" y="5585047"/>
            <a:ext cx="6700871" cy="382514"/>
          </a:xfrm>
          <a:prstGeom prst="rect">
            <a:avLst/>
          </a:prstGeom>
          <a:noFill/>
          <a:ln>
            <a:noFill/>
          </a:ln>
        </p:spPr>
        <p:txBody>
          <a:bodyPr spcFirstLastPara="1" wrap="square" lIns="91425" tIns="45700" rIns="91425" bIns="45700" anchor="t" anchorCtr="0">
            <a:noAutofit/>
          </a:bodyPr>
          <a:lstStyle/>
          <a:p>
            <a:pPr lvl="0"/>
            <a:r>
              <a:rPr lang="es-CO" sz="2200" b="1" dirty="0">
                <a:solidFill>
                  <a:schemeClr val="lt1"/>
                </a:solidFill>
              </a:rPr>
              <a:t>Decreto 1790 de 2009</a:t>
            </a:r>
          </a:p>
          <a:p>
            <a:pPr lvl="0"/>
            <a:r>
              <a:rPr lang="es-CO" sz="2200" b="1" dirty="0">
                <a:solidFill>
                  <a:schemeClr val="lt1"/>
                </a:solidFill>
              </a:rPr>
              <a:t>Decreto 1075 de 2015</a:t>
            </a:r>
            <a:endParaRPr sz="2200" b="1" dirty="0">
              <a:solidFill>
                <a:schemeClr val="lt1"/>
              </a:solidFill>
            </a:endParaRPr>
          </a:p>
        </p:txBody>
      </p:sp>
      <p:sp>
        <p:nvSpPr>
          <p:cNvPr id="19" name="Google Shape;235;p20">
            <a:extLst>
              <a:ext uri="{FF2B5EF4-FFF2-40B4-BE49-F238E27FC236}">
                <a16:creationId xmlns:a16="http://schemas.microsoft.com/office/drawing/2014/main" id="{19A945C4-401A-4980-A1EF-8B0E9A2D4FE4}"/>
              </a:ext>
            </a:extLst>
          </p:cNvPr>
          <p:cNvSpPr/>
          <p:nvPr/>
        </p:nvSpPr>
        <p:spPr>
          <a:xfrm rot="5400000">
            <a:off x="123374" y="699909"/>
            <a:ext cx="366246" cy="342618"/>
          </a:xfrm>
          <a:prstGeom prst="triangle">
            <a:avLst>
              <a:gd name="adj" fmla="val 50000"/>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19042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8" name="Google Shape;84;p13">
            <a:extLst>
              <a:ext uri="{FF2B5EF4-FFF2-40B4-BE49-F238E27FC236}">
                <a16:creationId xmlns:a16="http://schemas.microsoft.com/office/drawing/2014/main" id="{2E14D87F-1DF8-428A-99C7-D3AA7CF3658B}"/>
              </a:ext>
            </a:extLst>
          </p:cNvPr>
          <p:cNvSpPr/>
          <p:nvPr/>
        </p:nvSpPr>
        <p:spPr>
          <a:xfrm>
            <a:off x="-19453" y="-1332"/>
            <a:ext cx="12192000" cy="6858000"/>
          </a:xfrm>
          <a:prstGeom prst="rect">
            <a:avLst/>
          </a:prstGeom>
          <a:solidFill>
            <a:srgbClr val="195D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9" name="Google Shape;96;p14">
            <a:extLst>
              <a:ext uri="{FF2B5EF4-FFF2-40B4-BE49-F238E27FC236}">
                <a16:creationId xmlns:a16="http://schemas.microsoft.com/office/drawing/2014/main" id="{149AAEA4-C441-4465-90A8-BE0B35E537B3}"/>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50000"/>
                    </a14:imgEffect>
                  </a14:imgLayer>
                </a14:imgProps>
              </a:ext>
            </a:extLst>
          </a:blip>
          <a:srcRect/>
          <a:stretch/>
        </p:blipFill>
        <p:spPr>
          <a:xfrm>
            <a:off x="-19453" y="22905"/>
            <a:ext cx="12192000" cy="6858000"/>
          </a:xfrm>
          <a:prstGeom prst="rect">
            <a:avLst/>
          </a:prstGeom>
          <a:noFill/>
          <a:ln>
            <a:noFill/>
          </a:ln>
        </p:spPr>
      </p:pic>
      <p:sp>
        <p:nvSpPr>
          <p:cNvPr id="112" name="Google Shape;112;p14"/>
          <p:cNvSpPr/>
          <p:nvPr/>
        </p:nvSpPr>
        <p:spPr>
          <a:xfrm>
            <a:off x="300733" y="502313"/>
            <a:ext cx="894449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5000" b="1" dirty="0">
                <a:solidFill>
                  <a:schemeClr val="lt1"/>
                </a:solidFill>
                <a:latin typeface="Arial"/>
                <a:ea typeface="Arial"/>
                <a:cs typeface="Arial"/>
                <a:sym typeface="Arial"/>
              </a:rPr>
              <a:t>Diligenciamiento Anexo 1</a:t>
            </a:r>
            <a:endParaRPr sz="5000" dirty="0"/>
          </a:p>
        </p:txBody>
      </p:sp>
      <p:cxnSp>
        <p:nvCxnSpPr>
          <p:cNvPr id="114" name="Google Shape;114;p14"/>
          <p:cNvCxnSpPr>
            <a:cxnSpLocks/>
          </p:cNvCxnSpPr>
          <p:nvPr/>
        </p:nvCxnSpPr>
        <p:spPr>
          <a:xfrm>
            <a:off x="420624" y="1342418"/>
            <a:ext cx="7443216" cy="0"/>
          </a:xfrm>
          <a:prstGeom prst="straightConnector1">
            <a:avLst/>
          </a:prstGeom>
          <a:noFill/>
          <a:ln w="9525" cap="flat" cmpd="sng">
            <a:solidFill>
              <a:schemeClr val="lt1"/>
            </a:solidFill>
            <a:prstDash val="solid"/>
            <a:miter lim="800000"/>
            <a:headEnd type="none" w="sm" len="sm"/>
            <a:tailEnd type="none" w="sm" len="sm"/>
          </a:ln>
        </p:spPr>
      </p:cxnSp>
      <p:pic>
        <p:nvPicPr>
          <p:cNvPr id="14" name="Google Shape;118;p14">
            <a:extLst>
              <a:ext uri="{FF2B5EF4-FFF2-40B4-BE49-F238E27FC236}">
                <a16:creationId xmlns:a16="http://schemas.microsoft.com/office/drawing/2014/main" id="{15384569-0FE4-486E-85FA-D85BCDEFFA47}"/>
              </a:ext>
            </a:extLst>
          </p:cNvPr>
          <p:cNvPicPr preferRelativeResize="0"/>
          <p:nvPr/>
        </p:nvPicPr>
        <p:blipFill rotWithShape="1">
          <a:blip r:embed="rId5">
            <a:alphaModFix/>
          </a:blip>
          <a:srcRect/>
          <a:stretch/>
        </p:blipFill>
        <p:spPr>
          <a:xfrm>
            <a:off x="11006051" y="6213715"/>
            <a:ext cx="981092" cy="494162"/>
          </a:xfrm>
          <a:prstGeom prst="rect">
            <a:avLst/>
          </a:prstGeom>
          <a:noFill/>
          <a:ln>
            <a:noFill/>
          </a:ln>
        </p:spPr>
      </p:pic>
      <p:pic>
        <p:nvPicPr>
          <p:cNvPr id="15" name="Picture 4" descr="Resultado de imagen de conaced">
            <a:extLst>
              <a:ext uri="{FF2B5EF4-FFF2-40B4-BE49-F238E27FC236}">
                <a16:creationId xmlns:a16="http://schemas.microsoft.com/office/drawing/2014/main" id="{44CD9735-E1D2-46C1-9D08-9276AAABEA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de conaced">
            <a:extLst>
              <a:ext uri="{FF2B5EF4-FFF2-40B4-BE49-F238E27FC236}">
                <a16:creationId xmlns:a16="http://schemas.microsoft.com/office/drawing/2014/main" id="{4FCA0E01-E6A2-48FD-8E9D-7595C4DBB719}"/>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85;p13">
            <a:extLst>
              <a:ext uri="{FF2B5EF4-FFF2-40B4-BE49-F238E27FC236}">
                <a16:creationId xmlns:a16="http://schemas.microsoft.com/office/drawing/2014/main" id="{EFB307D8-0ADC-4542-8144-0CAC15045397}"/>
              </a:ext>
            </a:extLst>
          </p:cNvPr>
          <p:cNvSpPr/>
          <p:nvPr/>
        </p:nvSpPr>
        <p:spPr>
          <a:xfrm>
            <a:off x="375975" y="1349619"/>
            <a:ext cx="6700871" cy="382514"/>
          </a:xfrm>
          <a:prstGeom prst="rect">
            <a:avLst/>
          </a:prstGeom>
          <a:noFill/>
          <a:ln>
            <a:noFill/>
          </a:ln>
        </p:spPr>
        <p:txBody>
          <a:bodyPr spcFirstLastPara="1" wrap="square" lIns="91425" tIns="45700" rIns="91425" bIns="45700" anchor="t" anchorCtr="0">
            <a:noAutofit/>
          </a:bodyPr>
          <a:lstStyle/>
          <a:p>
            <a:pPr lvl="0"/>
            <a:r>
              <a:rPr lang="es-CO" sz="2200" b="1" dirty="0">
                <a:solidFill>
                  <a:schemeClr val="lt1"/>
                </a:solidFill>
              </a:rPr>
              <a:t>Desempeños y criterios de evaluación</a:t>
            </a:r>
            <a:endParaRPr sz="2200" b="1" dirty="0">
              <a:solidFill>
                <a:schemeClr val="lt1"/>
              </a:solidFill>
            </a:endParaRPr>
          </a:p>
        </p:txBody>
      </p:sp>
      <p:sp>
        <p:nvSpPr>
          <p:cNvPr id="3" name="Bocadillo: rectángulo con esquinas redondeadas 2">
            <a:extLst>
              <a:ext uri="{FF2B5EF4-FFF2-40B4-BE49-F238E27FC236}">
                <a16:creationId xmlns:a16="http://schemas.microsoft.com/office/drawing/2014/main" id="{DC0406C6-FE0B-45DC-9C6C-F5CE48DAEC04}"/>
              </a:ext>
            </a:extLst>
          </p:cNvPr>
          <p:cNvSpPr/>
          <p:nvPr/>
        </p:nvSpPr>
        <p:spPr>
          <a:xfrm>
            <a:off x="4175055" y="1997350"/>
            <a:ext cx="6151626" cy="2218855"/>
          </a:xfrm>
          <a:prstGeom prst="wedgeRoundRectCallout">
            <a:avLst>
              <a:gd name="adj1" fmla="val -42231"/>
              <a:gd name="adj2" fmla="val 82056"/>
              <a:gd name="adj3" fmla="val 16667"/>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000" dirty="0">
                <a:solidFill>
                  <a:srgbClr val="000066"/>
                </a:solidFill>
                <a:cs typeface="Calibri"/>
              </a:rPr>
              <a:t>El documento en </a:t>
            </a:r>
            <a:r>
              <a:rPr lang="es-CO" sz="2000" b="1" i="1" dirty="0">
                <a:solidFill>
                  <a:srgbClr val="003300"/>
                </a:solidFill>
                <a:cs typeface="Calibri"/>
              </a:rPr>
              <a:t>Excel</a:t>
            </a:r>
            <a:r>
              <a:rPr lang="es-CO" sz="2000" dirty="0">
                <a:solidFill>
                  <a:srgbClr val="000066"/>
                </a:solidFill>
                <a:cs typeface="Calibri"/>
              </a:rPr>
              <a:t>, </a:t>
            </a:r>
            <a:r>
              <a:rPr lang="es-CO" sz="2000" b="1" dirty="0">
                <a:solidFill>
                  <a:srgbClr val="000066"/>
                </a:solidFill>
                <a:cs typeface="Calibri"/>
              </a:rPr>
              <a:t>anexo 1</a:t>
            </a:r>
            <a:r>
              <a:rPr lang="es-CO" sz="2000" dirty="0">
                <a:solidFill>
                  <a:srgbClr val="000066"/>
                </a:solidFill>
                <a:cs typeface="Calibri"/>
              </a:rPr>
              <a:t>. “</a:t>
            </a:r>
            <a:r>
              <a:rPr lang="es-CO" sz="2000" i="1" dirty="0">
                <a:solidFill>
                  <a:srgbClr val="000066"/>
                </a:solidFill>
                <a:cs typeface="Calibri"/>
              </a:rPr>
              <a:t>Desempeños y criterios de evaluación</a:t>
            </a:r>
            <a:r>
              <a:rPr lang="es-CO" sz="2000" dirty="0">
                <a:solidFill>
                  <a:srgbClr val="000066"/>
                </a:solidFill>
                <a:cs typeface="Calibri"/>
              </a:rPr>
              <a:t>”, consta de tres hojas de cálculo o pestañas.</a:t>
            </a:r>
          </a:p>
          <a:p>
            <a:r>
              <a:rPr lang="es-CO" sz="2000" dirty="0">
                <a:solidFill>
                  <a:srgbClr val="000066"/>
                </a:solidFill>
                <a:ea typeface="Calibri"/>
                <a:cs typeface="Calibri"/>
                <a:sym typeface="Calibri"/>
              </a:rPr>
              <a:t>Se recomienda diligenciar este anexo por área.</a:t>
            </a:r>
          </a:p>
          <a:p>
            <a:r>
              <a:rPr lang="es-CO" sz="2000" dirty="0">
                <a:solidFill>
                  <a:srgbClr val="000066"/>
                </a:solidFill>
                <a:ea typeface="Calibri"/>
                <a:cs typeface="Calibri"/>
                <a:sym typeface="Calibri"/>
              </a:rPr>
              <a:t>Es recomendable definir las áreas o asignaturas a analizar en a jornada Día E.</a:t>
            </a:r>
          </a:p>
        </p:txBody>
      </p:sp>
      <p:pic>
        <p:nvPicPr>
          <p:cNvPr id="17" name="Picture 4" descr="Resultado de imagen de persona vector">
            <a:extLst>
              <a:ext uri="{FF2B5EF4-FFF2-40B4-BE49-F238E27FC236}">
                <a16:creationId xmlns:a16="http://schemas.microsoft.com/office/drawing/2014/main" id="{F6AE49B0-8B2A-4578-84FD-B1C783EDF7F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768" t="49742" r="41898" b="9295"/>
          <a:stretch/>
        </p:blipFill>
        <p:spPr bwMode="auto">
          <a:xfrm>
            <a:off x="2996127" y="4079583"/>
            <a:ext cx="1600200" cy="2809209"/>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35;p20">
            <a:extLst>
              <a:ext uri="{FF2B5EF4-FFF2-40B4-BE49-F238E27FC236}">
                <a16:creationId xmlns:a16="http://schemas.microsoft.com/office/drawing/2014/main" id="{7B0AECFD-3DAD-42AB-AD0B-7E04EE441E13}"/>
              </a:ext>
            </a:extLst>
          </p:cNvPr>
          <p:cNvSpPr/>
          <p:nvPr/>
        </p:nvSpPr>
        <p:spPr>
          <a:xfrm rot="5400000">
            <a:off x="123374" y="699909"/>
            <a:ext cx="366246" cy="342618"/>
          </a:xfrm>
          <a:prstGeom prst="triangle">
            <a:avLst>
              <a:gd name="adj" fmla="val 50000"/>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45275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1" name="Google Shape;84;p13">
            <a:extLst>
              <a:ext uri="{FF2B5EF4-FFF2-40B4-BE49-F238E27FC236}">
                <a16:creationId xmlns:a16="http://schemas.microsoft.com/office/drawing/2014/main" id="{DE619E6F-0B16-41CD-8212-9395AECB8497}"/>
              </a:ext>
            </a:extLst>
          </p:cNvPr>
          <p:cNvSpPr/>
          <p:nvPr/>
        </p:nvSpPr>
        <p:spPr>
          <a:xfrm>
            <a:off x="-19453" y="-1332"/>
            <a:ext cx="12192000" cy="6858000"/>
          </a:xfrm>
          <a:prstGeom prst="rect">
            <a:avLst/>
          </a:prstGeom>
          <a:solidFill>
            <a:srgbClr val="1138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6" name="Google Shape;96;p14"/>
          <p:cNvPicPr preferRelativeResize="0"/>
          <p:nvPr/>
        </p:nvPicPr>
        <p:blipFill rotWithShape="1">
          <a:blip r:embed="rId3">
            <a:alphaModFix/>
          </a:blip>
          <a:srcRect/>
          <a:stretch/>
        </p:blipFill>
        <p:spPr>
          <a:xfrm>
            <a:off x="-19453" y="-1332"/>
            <a:ext cx="12192000" cy="6858000"/>
          </a:xfrm>
          <a:prstGeom prst="rect">
            <a:avLst/>
          </a:prstGeom>
          <a:noFill/>
          <a:ln>
            <a:noFill/>
          </a:ln>
        </p:spPr>
      </p:pic>
      <p:sp>
        <p:nvSpPr>
          <p:cNvPr id="112" name="Google Shape;112;p14"/>
          <p:cNvSpPr/>
          <p:nvPr/>
        </p:nvSpPr>
        <p:spPr>
          <a:xfrm>
            <a:off x="300733" y="502313"/>
            <a:ext cx="894449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5000" b="1" dirty="0">
                <a:solidFill>
                  <a:schemeClr val="lt1"/>
                </a:solidFill>
                <a:latin typeface="Arial"/>
                <a:ea typeface="Arial"/>
                <a:cs typeface="Arial"/>
                <a:sym typeface="Arial"/>
              </a:rPr>
              <a:t>Diligenciamiento Anexo 1</a:t>
            </a:r>
            <a:endParaRPr sz="5000" dirty="0"/>
          </a:p>
        </p:txBody>
      </p:sp>
      <p:cxnSp>
        <p:nvCxnSpPr>
          <p:cNvPr id="114" name="Google Shape;114;p14"/>
          <p:cNvCxnSpPr>
            <a:cxnSpLocks/>
          </p:cNvCxnSpPr>
          <p:nvPr/>
        </p:nvCxnSpPr>
        <p:spPr>
          <a:xfrm>
            <a:off x="420624" y="1342418"/>
            <a:ext cx="7443216" cy="0"/>
          </a:xfrm>
          <a:prstGeom prst="straightConnector1">
            <a:avLst/>
          </a:prstGeom>
          <a:noFill/>
          <a:ln w="9525" cap="flat" cmpd="sng">
            <a:solidFill>
              <a:schemeClr val="lt1"/>
            </a:solidFill>
            <a:prstDash val="solid"/>
            <a:miter lim="800000"/>
            <a:headEnd type="none" w="sm" len="sm"/>
            <a:tailEnd type="none" w="sm" len="sm"/>
          </a:ln>
        </p:spPr>
      </p:cxnSp>
      <p:pic>
        <p:nvPicPr>
          <p:cNvPr id="14" name="Google Shape;118;p14">
            <a:extLst>
              <a:ext uri="{FF2B5EF4-FFF2-40B4-BE49-F238E27FC236}">
                <a16:creationId xmlns:a16="http://schemas.microsoft.com/office/drawing/2014/main" id="{15384569-0FE4-486E-85FA-D85BCDEFFA47}"/>
              </a:ext>
            </a:extLst>
          </p:cNvPr>
          <p:cNvPicPr preferRelativeResize="0"/>
          <p:nvPr/>
        </p:nvPicPr>
        <p:blipFill rotWithShape="1">
          <a:blip r:embed="rId4">
            <a:alphaModFix/>
          </a:blip>
          <a:srcRect/>
          <a:stretch/>
        </p:blipFill>
        <p:spPr>
          <a:xfrm>
            <a:off x="11006051" y="6213715"/>
            <a:ext cx="981092" cy="494162"/>
          </a:xfrm>
          <a:prstGeom prst="rect">
            <a:avLst/>
          </a:prstGeom>
          <a:noFill/>
          <a:ln>
            <a:noFill/>
          </a:ln>
        </p:spPr>
      </p:pic>
      <p:pic>
        <p:nvPicPr>
          <p:cNvPr id="15" name="Picture 4" descr="Resultado de imagen de conaced">
            <a:extLst>
              <a:ext uri="{FF2B5EF4-FFF2-40B4-BE49-F238E27FC236}">
                <a16:creationId xmlns:a16="http://schemas.microsoft.com/office/drawing/2014/main" id="{44CD9735-E1D2-46C1-9D08-9276AAABEA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de conaced">
            <a:extLst>
              <a:ext uri="{FF2B5EF4-FFF2-40B4-BE49-F238E27FC236}">
                <a16:creationId xmlns:a16="http://schemas.microsoft.com/office/drawing/2014/main" id="{4FCA0E01-E6A2-48FD-8E9D-7595C4DBB719}"/>
              </a:ext>
            </a:extLst>
          </p:cNvPr>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85;p13">
            <a:extLst>
              <a:ext uri="{FF2B5EF4-FFF2-40B4-BE49-F238E27FC236}">
                <a16:creationId xmlns:a16="http://schemas.microsoft.com/office/drawing/2014/main" id="{EFB307D8-0ADC-4542-8144-0CAC15045397}"/>
              </a:ext>
            </a:extLst>
          </p:cNvPr>
          <p:cNvSpPr/>
          <p:nvPr/>
        </p:nvSpPr>
        <p:spPr>
          <a:xfrm>
            <a:off x="375975" y="1349619"/>
            <a:ext cx="6700871" cy="382514"/>
          </a:xfrm>
          <a:prstGeom prst="rect">
            <a:avLst/>
          </a:prstGeom>
          <a:noFill/>
          <a:ln>
            <a:noFill/>
          </a:ln>
        </p:spPr>
        <p:txBody>
          <a:bodyPr spcFirstLastPara="1" wrap="square" lIns="91425" tIns="45700" rIns="91425" bIns="45700" anchor="t" anchorCtr="0">
            <a:noAutofit/>
          </a:bodyPr>
          <a:lstStyle/>
          <a:p>
            <a:pPr lvl="0"/>
            <a:r>
              <a:rPr lang="es-CO" sz="2200" b="1" dirty="0">
                <a:solidFill>
                  <a:schemeClr val="lt1"/>
                </a:solidFill>
              </a:rPr>
              <a:t>Desempeños y criterios de evaluación</a:t>
            </a:r>
            <a:endParaRPr sz="2200" b="1" dirty="0">
              <a:solidFill>
                <a:schemeClr val="lt1"/>
              </a:solidFill>
            </a:endParaRPr>
          </a:p>
        </p:txBody>
      </p:sp>
      <p:pic>
        <p:nvPicPr>
          <p:cNvPr id="5" name="Imagen 4">
            <a:extLst>
              <a:ext uri="{FF2B5EF4-FFF2-40B4-BE49-F238E27FC236}">
                <a16:creationId xmlns:a16="http://schemas.microsoft.com/office/drawing/2014/main" id="{6E98D4BA-946C-4661-A36D-B64099B9CE58}"/>
              </a:ext>
            </a:extLst>
          </p:cNvPr>
          <p:cNvPicPr>
            <a:picLocks noChangeAspect="1"/>
          </p:cNvPicPr>
          <p:nvPr/>
        </p:nvPicPr>
        <p:blipFill rotWithShape="1">
          <a:blip r:embed="rId6"/>
          <a:srcRect l="9773" t="2840" r="35779" b="21234"/>
          <a:stretch/>
        </p:blipFill>
        <p:spPr>
          <a:xfrm>
            <a:off x="1055360" y="1848679"/>
            <a:ext cx="5797089" cy="4564917"/>
          </a:xfrm>
          <a:prstGeom prst="rect">
            <a:avLst/>
          </a:prstGeom>
          <a:ln w="28575">
            <a:solidFill>
              <a:schemeClr val="bg1"/>
            </a:solidFill>
          </a:ln>
        </p:spPr>
      </p:pic>
      <p:sp>
        <p:nvSpPr>
          <p:cNvPr id="6" name="Rectángulo 5">
            <a:extLst>
              <a:ext uri="{FF2B5EF4-FFF2-40B4-BE49-F238E27FC236}">
                <a16:creationId xmlns:a16="http://schemas.microsoft.com/office/drawing/2014/main" id="{047637F3-C6EF-4B04-BF18-6311DF660C18}"/>
              </a:ext>
            </a:extLst>
          </p:cNvPr>
          <p:cNvSpPr/>
          <p:nvPr/>
        </p:nvSpPr>
        <p:spPr>
          <a:xfrm>
            <a:off x="1804524" y="6242486"/>
            <a:ext cx="1739788" cy="284266"/>
          </a:xfrm>
          <a:prstGeom prst="rect">
            <a:avLst/>
          </a:prstGeom>
          <a:solidFill>
            <a:schemeClr val="accent4">
              <a:lumMod val="20000"/>
              <a:lumOff val="80000"/>
            </a:schemeClr>
          </a:solidFill>
          <a:ln>
            <a:solidFill>
              <a:srgbClr val="F4AC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accent4">
                    <a:lumMod val="50000"/>
                  </a:schemeClr>
                </a:solidFill>
              </a:rPr>
              <a:t>PESTAÑA 1</a:t>
            </a:r>
          </a:p>
        </p:txBody>
      </p:sp>
      <p:sp>
        <p:nvSpPr>
          <p:cNvPr id="3" name="Bocadillo: rectángulo con esquinas redondeadas 2">
            <a:extLst>
              <a:ext uri="{FF2B5EF4-FFF2-40B4-BE49-F238E27FC236}">
                <a16:creationId xmlns:a16="http://schemas.microsoft.com/office/drawing/2014/main" id="{DC0406C6-FE0B-45DC-9C6C-F5CE48DAEC04}"/>
              </a:ext>
            </a:extLst>
          </p:cNvPr>
          <p:cNvSpPr/>
          <p:nvPr/>
        </p:nvSpPr>
        <p:spPr>
          <a:xfrm>
            <a:off x="7174986" y="1848679"/>
            <a:ext cx="4600399" cy="1950965"/>
          </a:xfrm>
          <a:prstGeom prst="wedgeRoundRectCallout">
            <a:avLst>
              <a:gd name="adj1" fmla="val -6993"/>
              <a:gd name="adj2" fmla="val 70624"/>
              <a:gd name="adj3" fmla="val 16667"/>
            </a:avLst>
          </a:prstGeom>
          <a:solidFill>
            <a:schemeClr val="accent4">
              <a:lumMod val="20000"/>
              <a:lumOff val="80000"/>
            </a:schemeClr>
          </a:solidFill>
          <a:ln>
            <a:solidFill>
              <a:srgbClr val="F4AC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000" dirty="0">
                <a:solidFill>
                  <a:srgbClr val="000066"/>
                </a:solidFill>
                <a:ea typeface="Calibri"/>
                <a:cs typeface="Calibri"/>
                <a:sym typeface="Calibri"/>
              </a:rPr>
              <a:t>La </a:t>
            </a:r>
            <a:r>
              <a:rPr lang="es-CO" sz="2000" b="1" dirty="0">
                <a:solidFill>
                  <a:schemeClr val="accent4">
                    <a:lumMod val="50000"/>
                  </a:schemeClr>
                </a:solidFill>
                <a:effectLst>
                  <a:outerShdw blurRad="38100" dist="38100" dir="2700000" algn="tl">
                    <a:srgbClr val="000000">
                      <a:alpha val="43137"/>
                    </a:srgbClr>
                  </a:outerShdw>
                </a:effectLst>
                <a:ea typeface="Calibri"/>
                <a:cs typeface="Calibri"/>
                <a:sym typeface="Calibri"/>
              </a:rPr>
              <a:t>primera pestaña </a:t>
            </a:r>
            <a:r>
              <a:rPr lang="es-CO" sz="2000" dirty="0">
                <a:solidFill>
                  <a:srgbClr val="000066"/>
                </a:solidFill>
              </a:rPr>
              <a:t>la diligencia un directivo docente. </a:t>
            </a:r>
          </a:p>
          <a:p>
            <a:r>
              <a:rPr lang="es-CO" sz="2000" dirty="0">
                <a:solidFill>
                  <a:srgbClr val="000066"/>
                </a:solidFill>
              </a:rPr>
              <a:t>Se sugiere incluirla en todos los archivos de las áreas. </a:t>
            </a:r>
          </a:p>
        </p:txBody>
      </p:sp>
      <p:pic>
        <p:nvPicPr>
          <p:cNvPr id="21" name="Picture 4" descr="Resultado de imagen de persona vector">
            <a:extLst>
              <a:ext uri="{FF2B5EF4-FFF2-40B4-BE49-F238E27FC236}">
                <a16:creationId xmlns:a16="http://schemas.microsoft.com/office/drawing/2014/main" id="{C7424F2C-340A-4D2C-9A0F-DDA088F96D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00" t="50575" r="59009" b="8314"/>
          <a:stretch/>
        </p:blipFill>
        <p:spPr bwMode="auto">
          <a:xfrm>
            <a:off x="8830718" y="3969788"/>
            <a:ext cx="1752600" cy="2819400"/>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35;p20">
            <a:extLst>
              <a:ext uri="{FF2B5EF4-FFF2-40B4-BE49-F238E27FC236}">
                <a16:creationId xmlns:a16="http://schemas.microsoft.com/office/drawing/2014/main" id="{29F7595C-B14F-4779-8224-5C4292CB5E02}"/>
              </a:ext>
            </a:extLst>
          </p:cNvPr>
          <p:cNvSpPr/>
          <p:nvPr/>
        </p:nvSpPr>
        <p:spPr>
          <a:xfrm rot="5400000">
            <a:off x="123374" y="699909"/>
            <a:ext cx="366246" cy="342618"/>
          </a:xfrm>
          <a:prstGeom prst="triangle">
            <a:avLst>
              <a:gd name="adj" fmla="val 50000"/>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98178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3" name="Google Shape;84;p13">
            <a:extLst>
              <a:ext uri="{FF2B5EF4-FFF2-40B4-BE49-F238E27FC236}">
                <a16:creationId xmlns:a16="http://schemas.microsoft.com/office/drawing/2014/main" id="{8365E960-16A0-4781-905E-1AAAD2B50D00}"/>
              </a:ext>
            </a:extLst>
          </p:cNvPr>
          <p:cNvSpPr/>
          <p:nvPr/>
        </p:nvSpPr>
        <p:spPr>
          <a:xfrm>
            <a:off x="403" y="-7113"/>
            <a:ext cx="12192000" cy="6858000"/>
          </a:xfrm>
          <a:prstGeom prst="rect">
            <a:avLst/>
          </a:prstGeom>
          <a:solidFill>
            <a:srgbClr val="195D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6" name="Google Shape;96;p14"/>
          <p:cNvPicPr preferRelativeResize="0"/>
          <p:nvPr/>
        </p:nvPicPr>
        <p:blipFill rotWithShape="1">
          <a:blip r:embed="rId3">
            <a:alphaModFix/>
          </a:blip>
          <a:srcRect/>
          <a:stretch/>
        </p:blipFill>
        <p:spPr>
          <a:xfrm>
            <a:off x="-19453" y="-1332"/>
            <a:ext cx="12192000" cy="6858000"/>
          </a:xfrm>
          <a:prstGeom prst="rect">
            <a:avLst/>
          </a:prstGeom>
          <a:noFill/>
          <a:ln>
            <a:noFill/>
          </a:ln>
        </p:spPr>
      </p:pic>
      <p:sp>
        <p:nvSpPr>
          <p:cNvPr id="112" name="Google Shape;112;p14"/>
          <p:cNvSpPr/>
          <p:nvPr/>
        </p:nvSpPr>
        <p:spPr>
          <a:xfrm>
            <a:off x="300733" y="502313"/>
            <a:ext cx="894449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5000" b="1" dirty="0">
                <a:solidFill>
                  <a:schemeClr val="lt1"/>
                </a:solidFill>
                <a:latin typeface="Arial"/>
                <a:ea typeface="Arial"/>
                <a:cs typeface="Arial"/>
                <a:sym typeface="Arial"/>
              </a:rPr>
              <a:t>Diligenciamiento Anexo 1</a:t>
            </a:r>
            <a:endParaRPr sz="5000" dirty="0"/>
          </a:p>
        </p:txBody>
      </p:sp>
      <p:cxnSp>
        <p:nvCxnSpPr>
          <p:cNvPr id="114" name="Google Shape;114;p14"/>
          <p:cNvCxnSpPr>
            <a:cxnSpLocks/>
          </p:cNvCxnSpPr>
          <p:nvPr/>
        </p:nvCxnSpPr>
        <p:spPr>
          <a:xfrm>
            <a:off x="420624" y="1342418"/>
            <a:ext cx="7443216" cy="0"/>
          </a:xfrm>
          <a:prstGeom prst="straightConnector1">
            <a:avLst/>
          </a:prstGeom>
          <a:noFill/>
          <a:ln w="9525" cap="flat" cmpd="sng">
            <a:solidFill>
              <a:schemeClr val="lt1"/>
            </a:solidFill>
            <a:prstDash val="solid"/>
            <a:miter lim="800000"/>
            <a:headEnd type="none" w="sm" len="sm"/>
            <a:tailEnd type="none" w="sm" len="sm"/>
          </a:ln>
        </p:spPr>
      </p:cxnSp>
      <p:pic>
        <p:nvPicPr>
          <p:cNvPr id="14" name="Google Shape;118;p14">
            <a:extLst>
              <a:ext uri="{FF2B5EF4-FFF2-40B4-BE49-F238E27FC236}">
                <a16:creationId xmlns:a16="http://schemas.microsoft.com/office/drawing/2014/main" id="{15384569-0FE4-486E-85FA-D85BCDEFFA47}"/>
              </a:ext>
            </a:extLst>
          </p:cNvPr>
          <p:cNvPicPr preferRelativeResize="0"/>
          <p:nvPr/>
        </p:nvPicPr>
        <p:blipFill rotWithShape="1">
          <a:blip r:embed="rId4">
            <a:alphaModFix/>
          </a:blip>
          <a:srcRect/>
          <a:stretch/>
        </p:blipFill>
        <p:spPr>
          <a:xfrm>
            <a:off x="11006051" y="6213715"/>
            <a:ext cx="981092" cy="494162"/>
          </a:xfrm>
          <a:prstGeom prst="rect">
            <a:avLst/>
          </a:prstGeom>
          <a:noFill/>
          <a:ln>
            <a:noFill/>
          </a:ln>
        </p:spPr>
      </p:pic>
      <p:pic>
        <p:nvPicPr>
          <p:cNvPr id="15" name="Picture 4" descr="Resultado de imagen de conaced">
            <a:extLst>
              <a:ext uri="{FF2B5EF4-FFF2-40B4-BE49-F238E27FC236}">
                <a16:creationId xmlns:a16="http://schemas.microsoft.com/office/drawing/2014/main" id="{44CD9735-E1D2-46C1-9D08-9276AAABEA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de conaced">
            <a:extLst>
              <a:ext uri="{FF2B5EF4-FFF2-40B4-BE49-F238E27FC236}">
                <a16:creationId xmlns:a16="http://schemas.microsoft.com/office/drawing/2014/main" id="{4FCA0E01-E6A2-48FD-8E9D-7595C4DBB719}"/>
              </a:ext>
            </a:extLst>
          </p:cNvPr>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85;p13">
            <a:extLst>
              <a:ext uri="{FF2B5EF4-FFF2-40B4-BE49-F238E27FC236}">
                <a16:creationId xmlns:a16="http://schemas.microsoft.com/office/drawing/2014/main" id="{EFB307D8-0ADC-4542-8144-0CAC15045397}"/>
              </a:ext>
            </a:extLst>
          </p:cNvPr>
          <p:cNvSpPr/>
          <p:nvPr/>
        </p:nvSpPr>
        <p:spPr>
          <a:xfrm>
            <a:off x="375975" y="1349619"/>
            <a:ext cx="6700871" cy="382514"/>
          </a:xfrm>
          <a:prstGeom prst="rect">
            <a:avLst/>
          </a:prstGeom>
          <a:noFill/>
          <a:ln>
            <a:noFill/>
          </a:ln>
        </p:spPr>
        <p:txBody>
          <a:bodyPr spcFirstLastPara="1" wrap="square" lIns="91425" tIns="45700" rIns="91425" bIns="45700" anchor="t" anchorCtr="0">
            <a:noAutofit/>
          </a:bodyPr>
          <a:lstStyle/>
          <a:p>
            <a:pPr lvl="0"/>
            <a:r>
              <a:rPr lang="es-CO" sz="2200" b="1" dirty="0">
                <a:solidFill>
                  <a:schemeClr val="lt1"/>
                </a:solidFill>
              </a:rPr>
              <a:t>Desempeños y criterios de evaluación</a:t>
            </a:r>
            <a:endParaRPr sz="2200" b="1" dirty="0">
              <a:solidFill>
                <a:schemeClr val="lt1"/>
              </a:solidFill>
            </a:endParaRPr>
          </a:p>
        </p:txBody>
      </p:sp>
      <p:sp>
        <p:nvSpPr>
          <p:cNvPr id="3" name="Bocadillo: rectángulo con esquinas redondeadas 2">
            <a:extLst>
              <a:ext uri="{FF2B5EF4-FFF2-40B4-BE49-F238E27FC236}">
                <a16:creationId xmlns:a16="http://schemas.microsoft.com/office/drawing/2014/main" id="{DC0406C6-FE0B-45DC-9C6C-F5CE48DAEC04}"/>
              </a:ext>
            </a:extLst>
          </p:cNvPr>
          <p:cNvSpPr/>
          <p:nvPr/>
        </p:nvSpPr>
        <p:spPr>
          <a:xfrm>
            <a:off x="7407868" y="1759713"/>
            <a:ext cx="4467224" cy="2438400"/>
          </a:xfrm>
          <a:prstGeom prst="wedgeRoundRectCallout">
            <a:avLst>
              <a:gd name="adj1" fmla="val 4282"/>
              <a:gd name="adj2" fmla="val 67074"/>
              <a:gd name="adj3" fmla="val 16667"/>
            </a:avLst>
          </a:prstGeom>
          <a:solidFill>
            <a:srgbClr val="EFB1B4"/>
          </a:solidFill>
          <a:ln>
            <a:solidFill>
              <a:srgbClr val="DA1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2000" dirty="0">
                <a:solidFill>
                  <a:srgbClr val="000066"/>
                </a:solidFill>
                <a:ea typeface="Calibri"/>
                <a:cs typeface="Calibri"/>
                <a:sym typeface="Calibri"/>
              </a:rPr>
              <a:t>La </a:t>
            </a:r>
            <a:r>
              <a:rPr lang="es-CO" sz="2000" b="1" dirty="0">
                <a:solidFill>
                  <a:srgbClr val="DA105B"/>
                </a:solidFill>
                <a:effectLst>
                  <a:outerShdw blurRad="38100" dist="38100" dir="2700000" algn="tl">
                    <a:srgbClr val="000000">
                      <a:alpha val="43137"/>
                    </a:srgbClr>
                  </a:outerShdw>
                </a:effectLst>
                <a:ea typeface="Calibri"/>
                <a:cs typeface="Calibri"/>
                <a:sym typeface="Calibri"/>
              </a:rPr>
              <a:t>segunda pestaña </a:t>
            </a:r>
            <a:r>
              <a:rPr lang="es-CO" sz="2000" dirty="0">
                <a:solidFill>
                  <a:srgbClr val="000066"/>
                </a:solidFill>
              </a:rPr>
              <a:t>se diligencia por área. La información registrada, genera gráficos para analizar.</a:t>
            </a:r>
          </a:p>
          <a:p>
            <a:r>
              <a:rPr lang="es-CO" sz="2000" dirty="0">
                <a:solidFill>
                  <a:srgbClr val="000066"/>
                </a:solidFill>
              </a:rPr>
              <a:t>Se diligencia tantas veces, cuantas asignaturas y grados se quieran analizar en la jornada Día E </a:t>
            </a:r>
          </a:p>
        </p:txBody>
      </p:sp>
      <p:pic>
        <p:nvPicPr>
          <p:cNvPr id="7" name="Imagen 6">
            <a:extLst>
              <a:ext uri="{FF2B5EF4-FFF2-40B4-BE49-F238E27FC236}">
                <a16:creationId xmlns:a16="http://schemas.microsoft.com/office/drawing/2014/main" id="{D1588B61-0E8A-42F2-974A-B344D8D47180}"/>
              </a:ext>
            </a:extLst>
          </p:cNvPr>
          <p:cNvPicPr>
            <a:picLocks noChangeAspect="1"/>
          </p:cNvPicPr>
          <p:nvPr/>
        </p:nvPicPr>
        <p:blipFill>
          <a:blip r:embed="rId6"/>
          <a:stretch>
            <a:fillRect/>
          </a:stretch>
        </p:blipFill>
        <p:spPr>
          <a:xfrm>
            <a:off x="1210346" y="1805817"/>
            <a:ext cx="4935175" cy="4395258"/>
          </a:xfrm>
          <a:prstGeom prst="rect">
            <a:avLst/>
          </a:prstGeom>
          <a:ln w="28575">
            <a:solidFill>
              <a:schemeClr val="bg1"/>
            </a:solidFill>
          </a:ln>
        </p:spPr>
      </p:pic>
      <p:pic>
        <p:nvPicPr>
          <p:cNvPr id="8" name="Imagen 7">
            <a:extLst>
              <a:ext uri="{FF2B5EF4-FFF2-40B4-BE49-F238E27FC236}">
                <a16:creationId xmlns:a16="http://schemas.microsoft.com/office/drawing/2014/main" id="{66686E8E-1EF0-4940-9FE2-225193426726}"/>
              </a:ext>
            </a:extLst>
          </p:cNvPr>
          <p:cNvPicPr>
            <a:picLocks noChangeAspect="1"/>
          </p:cNvPicPr>
          <p:nvPr/>
        </p:nvPicPr>
        <p:blipFill>
          <a:blip r:embed="rId7"/>
          <a:stretch>
            <a:fillRect/>
          </a:stretch>
        </p:blipFill>
        <p:spPr>
          <a:xfrm>
            <a:off x="2643189" y="3698339"/>
            <a:ext cx="4467225" cy="1952625"/>
          </a:xfrm>
          <a:prstGeom prst="rect">
            <a:avLst/>
          </a:prstGeom>
          <a:ln w="19050">
            <a:solidFill>
              <a:srgbClr val="000066"/>
            </a:solidFill>
          </a:ln>
        </p:spPr>
      </p:pic>
      <p:sp>
        <p:nvSpPr>
          <p:cNvPr id="18" name="Rectángulo 17">
            <a:extLst>
              <a:ext uri="{FF2B5EF4-FFF2-40B4-BE49-F238E27FC236}">
                <a16:creationId xmlns:a16="http://schemas.microsoft.com/office/drawing/2014/main" id="{A3DE54E8-7B56-4487-86E1-30090B6293FA}"/>
              </a:ext>
            </a:extLst>
          </p:cNvPr>
          <p:cNvSpPr/>
          <p:nvPr/>
        </p:nvSpPr>
        <p:spPr>
          <a:xfrm>
            <a:off x="1330208" y="6200917"/>
            <a:ext cx="1150442" cy="284266"/>
          </a:xfrm>
          <a:prstGeom prst="rect">
            <a:avLst/>
          </a:prstGeom>
          <a:solidFill>
            <a:srgbClr val="EFB1B4"/>
          </a:solidFill>
          <a:ln>
            <a:solidFill>
              <a:srgbClr val="DA1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rgbClr val="DA105B"/>
                </a:solidFill>
              </a:rPr>
              <a:t>PESTAÑA 2</a:t>
            </a:r>
          </a:p>
        </p:txBody>
      </p:sp>
      <p:pic>
        <p:nvPicPr>
          <p:cNvPr id="22" name="Picture 4" descr="Resultado de imagen de persona vector">
            <a:extLst>
              <a:ext uri="{FF2B5EF4-FFF2-40B4-BE49-F238E27FC236}">
                <a16:creationId xmlns:a16="http://schemas.microsoft.com/office/drawing/2014/main" id="{D48DA7CA-A1B9-4238-9746-6341B939220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294" t="9464" r="58816" b="52203"/>
          <a:stretch/>
        </p:blipFill>
        <p:spPr bwMode="auto">
          <a:xfrm>
            <a:off x="8167971" y="4198113"/>
            <a:ext cx="1752601" cy="2628900"/>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235;p20">
            <a:extLst>
              <a:ext uri="{FF2B5EF4-FFF2-40B4-BE49-F238E27FC236}">
                <a16:creationId xmlns:a16="http://schemas.microsoft.com/office/drawing/2014/main" id="{B6399F3E-A82E-4C87-AFBB-AF8FD62D992D}"/>
              </a:ext>
            </a:extLst>
          </p:cNvPr>
          <p:cNvSpPr/>
          <p:nvPr/>
        </p:nvSpPr>
        <p:spPr>
          <a:xfrm rot="5400000">
            <a:off x="123374" y="699909"/>
            <a:ext cx="366246" cy="342618"/>
          </a:xfrm>
          <a:prstGeom prst="triangle">
            <a:avLst>
              <a:gd name="adj" fmla="val 50000"/>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03303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1" name="Google Shape;84;p13">
            <a:extLst>
              <a:ext uri="{FF2B5EF4-FFF2-40B4-BE49-F238E27FC236}">
                <a16:creationId xmlns:a16="http://schemas.microsoft.com/office/drawing/2014/main" id="{DE619E6F-0B16-41CD-8212-9395AECB8497}"/>
              </a:ext>
            </a:extLst>
          </p:cNvPr>
          <p:cNvSpPr/>
          <p:nvPr/>
        </p:nvSpPr>
        <p:spPr>
          <a:xfrm>
            <a:off x="-19453" y="-1332"/>
            <a:ext cx="12192000" cy="6858000"/>
          </a:xfrm>
          <a:prstGeom prst="rect">
            <a:avLst/>
          </a:prstGeom>
          <a:solidFill>
            <a:srgbClr val="1138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6" name="Google Shape;96;p14"/>
          <p:cNvPicPr preferRelativeResize="0"/>
          <p:nvPr/>
        </p:nvPicPr>
        <p:blipFill rotWithShape="1">
          <a:blip r:embed="rId3">
            <a:alphaModFix/>
          </a:blip>
          <a:srcRect/>
          <a:stretch/>
        </p:blipFill>
        <p:spPr>
          <a:xfrm>
            <a:off x="-19453" y="-1332"/>
            <a:ext cx="12192000" cy="6858000"/>
          </a:xfrm>
          <a:prstGeom prst="rect">
            <a:avLst/>
          </a:prstGeom>
          <a:noFill/>
          <a:ln>
            <a:noFill/>
          </a:ln>
        </p:spPr>
      </p:pic>
      <p:sp>
        <p:nvSpPr>
          <p:cNvPr id="112" name="Google Shape;112;p14"/>
          <p:cNvSpPr/>
          <p:nvPr/>
        </p:nvSpPr>
        <p:spPr>
          <a:xfrm>
            <a:off x="300733" y="502313"/>
            <a:ext cx="894449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5000" b="1" dirty="0">
                <a:solidFill>
                  <a:schemeClr val="lt1"/>
                </a:solidFill>
                <a:latin typeface="Arial"/>
                <a:ea typeface="Arial"/>
                <a:cs typeface="Arial"/>
                <a:sym typeface="Arial"/>
              </a:rPr>
              <a:t>Diligenciamiento Anexo 1</a:t>
            </a:r>
            <a:endParaRPr sz="5000" dirty="0"/>
          </a:p>
        </p:txBody>
      </p:sp>
      <p:cxnSp>
        <p:nvCxnSpPr>
          <p:cNvPr id="114" name="Google Shape;114;p14"/>
          <p:cNvCxnSpPr>
            <a:cxnSpLocks/>
          </p:cNvCxnSpPr>
          <p:nvPr/>
        </p:nvCxnSpPr>
        <p:spPr>
          <a:xfrm>
            <a:off x="420624" y="1342418"/>
            <a:ext cx="7443216" cy="0"/>
          </a:xfrm>
          <a:prstGeom prst="straightConnector1">
            <a:avLst/>
          </a:prstGeom>
          <a:noFill/>
          <a:ln w="9525" cap="flat" cmpd="sng">
            <a:solidFill>
              <a:schemeClr val="lt1"/>
            </a:solidFill>
            <a:prstDash val="solid"/>
            <a:miter lim="800000"/>
            <a:headEnd type="none" w="sm" len="sm"/>
            <a:tailEnd type="none" w="sm" len="sm"/>
          </a:ln>
        </p:spPr>
      </p:cxnSp>
      <p:pic>
        <p:nvPicPr>
          <p:cNvPr id="14" name="Google Shape;118;p14">
            <a:extLst>
              <a:ext uri="{FF2B5EF4-FFF2-40B4-BE49-F238E27FC236}">
                <a16:creationId xmlns:a16="http://schemas.microsoft.com/office/drawing/2014/main" id="{15384569-0FE4-486E-85FA-D85BCDEFFA47}"/>
              </a:ext>
            </a:extLst>
          </p:cNvPr>
          <p:cNvPicPr preferRelativeResize="0"/>
          <p:nvPr/>
        </p:nvPicPr>
        <p:blipFill rotWithShape="1">
          <a:blip r:embed="rId4">
            <a:alphaModFix/>
          </a:blip>
          <a:srcRect/>
          <a:stretch/>
        </p:blipFill>
        <p:spPr>
          <a:xfrm>
            <a:off x="11006051" y="6213715"/>
            <a:ext cx="981092" cy="494162"/>
          </a:xfrm>
          <a:prstGeom prst="rect">
            <a:avLst/>
          </a:prstGeom>
          <a:noFill/>
          <a:ln>
            <a:noFill/>
          </a:ln>
        </p:spPr>
      </p:pic>
      <p:pic>
        <p:nvPicPr>
          <p:cNvPr id="15" name="Picture 4" descr="Resultado de imagen de conaced">
            <a:extLst>
              <a:ext uri="{FF2B5EF4-FFF2-40B4-BE49-F238E27FC236}">
                <a16:creationId xmlns:a16="http://schemas.microsoft.com/office/drawing/2014/main" id="{44CD9735-E1D2-46C1-9D08-9276AAABEA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de conaced">
            <a:extLst>
              <a:ext uri="{FF2B5EF4-FFF2-40B4-BE49-F238E27FC236}">
                <a16:creationId xmlns:a16="http://schemas.microsoft.com/office/drawing/2014/main" id="{4FCA0E01-E6A2-48FD-8E9D-7595C4DBB719}"/>
              </a:ext>
            </a:extLst>
          </p:cNvPr>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85;p13">
            <a:extLst>
              <a:ext uri="{FF2B5EF4-FFF2-40B4-BE49-F238E27FC236}">
                <a16:creationId xmlns:a16="http://schemas.microsoft.com/office/drawing/2014/main" id="{EFB307D8-0ADC-4542-8144-0CAC15045397}"/>
              </a:ext>
            </a:extLst>
          </p:cNvPr>
          <p:cNvSpPr/>
          <p:nvPr/>
        </p:nvSpPr>
        <p:spPr>
          <a:xfrm>
            <a:off x="375975" y="1349619"/>
            <a:ext cx="6700871" cy="382514"/>
          </a:xfrm>
          <a:prstGeom prst="rect">
            <a:avLst/>
          </a:prstGeom>
          <a:noFill/>
          <a:ln>
            <a:noFill/>
          </a:ln>
        </p:spPr>
        <p:txBody>
          <a:bodyPr spcFirstLastPara="1" wrap="square" lIns="91425" tIns="45700" rIns="91425" bIns="45700" anchor="t" anchorCtr="0">
            <a:noAutofit/>
          </a:bodyPr>
          <a:lstStyle/>
          <a:p>
            <a:pPr lvl="0"/>
            <a:r>
              <a:rPr lang="es-CO" sz="2200" b="1" dirty="0">
                <a:solidFill>
                  <a:schemeClr val="lt1"/>
                </a:solidFill>
              </a:rPr>
              <a:t>Desempeños y criterios de evaluación</a:t>
            </a:r>
            <a:endParaRPr sz="2200" b="1" dirty="0">
              <a:solidFill>
                <a:schemeClr val="lt1"/>
              </a:solidFill>
            </a:endParaRPr>
          </a:p>
        </p:txBody>
      </p:sp>
      <p:sp>
        <p:nvSpPr>
          <p:cNvPr id="3" name="Bocadillo: rectángulo con esquinas redondeadas 2">
            <a:extLst>
              <a:ext uri="{FF2B5EF4-FFF2-40B4-BE49-F238E27FC236}">
                <a16:creationId xmlns:a16="http://schemas.microsoft.com/office/drawing/2014/main" id="{DC0406C6-FE0B-45DC-9C6C-F5CE48DAEC04}"/>
              </a:ext>
            </a:extLst>
          </p:cNvPr>
          <p:cNvSpPr/>
          <p:nvPr/>
        </p:nvSpPr>
        <p:spPr>
          <a:xfrm>
            <a:off x="7795490" y="1848679"/>
            <a:ext cx="3746652" cy="2438400"/>
          </a:xfrm>
          <a:prstGeom prst="wedgeRoundRectCallout">
            <a:avLst>
              <a:gd name="adj1" fmla="val 4282"/>
              <a:gd name="adj2" fmla="val 67074"/>
              <a:gd name="adj3" fmla="val 16667"/>
            </a:avLst>
          </a:prstGeom>
          <a:solidFill>
            <a:srgbClr val="F004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000" dirty="0">
                <a:solidFill>
                  <a:schemeClr val="bg1"/>
                </a:solidFill>
                <a:ea typeface="Calibri"/>
                <a:cs typeface="Calibri"/>
                <a:sym typeface="Calibri"/>
              </a:rPr>
              <a:t>La </a:t>
            </a:r>
            <a:r>
              <a:rPr lang="es-CO" sz="2000" b="1" u="sng" dirty="0">
                <a:solidFill>
                  <a:schemeClr val="bg1"/>
                </a:solidFill>
                <a:ea typeface="Calibri"/>
                <a:cs typeface="Calibri"/>
                <a:sym typeface="Calibri"/>
              </a:rPr>
              <a:t>tercera pestaña </a:t>
            </a:r>
            <a:r>
              <a:rPr lang="es-CO" sz="2000" dirty="0">
                <a:solidFill>
                  <a:schemeClr val="bg1"/>
                </a:solidFill>
                <a:cs typeface="Calibri"/>
              </a:rPr>
              <a:t>permite recopilar los resultados de un mismo grado, que se encuentran relacionados en la hoja de cálculo “Áreas o asignaturas” (Pestaña 2). </a:t>
            </a:r>
          </a:p>
        </p:txBody>
      </p:sp>
      <p:pic>
        <p:nvPicPr>
          <p:cNvPr id="2" name="Imagen 1">
            <a:extLst>
              <a:ext uri="{FF2B5EF4-FFF2-40B4-BE49-F238E27FC236}">
                <a16:creationId xmlns:a16="http://schemas.microsoft.com/office/drawing/2014/main" id="{6AEC44AB-B3E7-4F3F-89E7-9FABC9C2A574}"/>
              </a:ext>
            </a:extLst>
          </p:cNvPr>
          <p:cNvPicPr>
            <a:picLocks noChangeAspect="1"/>
          </p:cNvPicPr>
          <p:nvPr/>
        </p:nvPicPr>
        <p:blipFill>
          <a:blip r:embed="rId6"/>
          <a:stretch>
            <a:fillRect/>
          </a:stretch>
        </p:blipFill>
        <p:spPr>
          <a:xfrm>
            <a:off x="837971" y="1920307"/>
            <a:ext cx="6238875" cy="4305300"/>
          </a:xfrm>
          <a:prstGeom prst="rect">
            <a:avLst/>
          </a:prstGeom>
        </p:spPr>
      </p:pic>
      <p:sp>
        <p:nvSpPr>
          <p:cNvPr id="17" name="Rectángulo 16">
            <a:extLst>
              <a:ext uri="{FF2B5EF4-FFF2-40B4-BE49-F238E27FC236}">
                <a16:creationId xmlns:a16="http://schemas.microsoft.com/office/drawing/2014/main" id="{9C9832F9-709A-4009-99AC-AADF59E37C31}"/>
              </a:ext>
            </a:extLst>
          </p:cNvPr>
          <p:cNvSpPr/>
          <p:nvPr/>
        </p:nvSpPr>
        <p:spPr>
          <a:xfrm>
            <a:off x="1032426" y="5964618"/>
            <a:ext cx="2062466" cy="284266"/>
          </a:xfrm>
          <a:prstGeom prst="rect">
            <a:avLst/>
          </a:prstGeom>
          <a:solidFill>
            <a:srgbClr val="F004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bg1"/>
                </a:solidFill>
              </a:rPr>
              <a:t>PESTAÑA 3</a:t>
            </a:r>
          </a:p>
        </p:txBody>
      </p:sp>
      <p:pic>
        <p:nvPicPr>
          <p:cNvPr id="19" name="Picture 4" descr="Resultado de imagen de persona vector">
            <a:extLst>
              <a:ext uri="{FF2B5EF4-FFF2-40B4-BE49-F238E27FC236}">
                <a16:creationId xmlns:a16="http://schemas.microsoft.com/office/drawing/2014/main" id="{B9970581-5FEF-4AA9-80F2-EF5E6358560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6771" t="54444" b="8386"/>
          <a:stretch/>
        </p:blipFill>
        <p:spPr bwMode="auto">
          <a:xfrm>
            <a:off x="7795490" y="4504667"/>
            <a:ext cx="2275610" cy="2549036"/>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235;p20">
            <a:extLst>
              <a:ext uri="{FF2B5EF4-FFF2-40B4-BE49-F238E27FC236}">
                <a16:creationId xmlns:a16="http://schemas.microsoft.com/office/drawing/2014/main" id="{3017B361-A8D3-4E7B-A79A-DE16B89E6C10}"/>
              </a:ext>
            </a:extLst>
          </p:cNvPr>
          <p:cNvSpPr/>
          <p:nvPr/>
        </p:nvSpPr>
        <p:spPr>
          <a:xfrm rot="5400000">
            <a:off x="123374" y="699909"/>
            <a:ext cx="366246" cy="342618"/>
          </a:xfrm>
          <a:prstGeom prst="triangle">
            <a:avLst>
              <a:gd name="adj" fmla="val 50000"/>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72214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028" name="Picture 4" descr="La imagen puede contener: 3 personas, personas en el escenario, personas de pie y personas bailando">
            <a:extLst>
              <a:ext uri="{FF2B5EF4-FFF2-40B4-BE49-F238E27FC236}">
                <a16:creationId xmlns:a16="http://schemas.microsoft.com/office/drawing/2014/main" id="{4DF9BCC6-56B6-4197-B083-251168F7B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53" y="16333"/>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4" name="Google Shape;84;p13"/>
          <p:cNvSpPr/>
          <p:nvPr/>
        </p:nvSpPr>
        <p:spPr>
          <a:xfrm>
            <a:off x="5001488" y="-6947"/>
            <a:ext cx="7188741" cy="6858000"/>
          </a:xfrm>
          <a:prstGeom prst="rect">
            <a:avLst/>
          </a:prstGeom>
          <a:solidFill>
            <a:srgbClr val="E438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 name="Google Shape;96;p14">
            <a:extLst>
              <a:ext uri="{FF2B5EF4-FFF2-40B4-BE49-F238E27FC236}">
                <a16:creationId xmlns:a16="http://schemas.microsoft.com/office/drawing/2014/main" id="{4AAD02BB-9FB2-4020-8DB1-B27437D9ACED}"/>
              </a:ext>
            </a:extLst>
          </p:cNvPr>
          <p:cNvPicPr preferRelativeResize="0"/>
          <p:nvPr/>
        </p:nvPicPr>
        <p:blipFill rotWithShape="1">
          <a:blip r:embed="rId4">
            <a:alphaModFix/>
          </a:blip>
          <a:srcRect r="40196"/>
          <a:stretch/>
        </p:blipFill>
        <p:spPr>
          <a:xfrm>
            <a:off x="4900642" y="0"/>
            <a:ext cx="7291358" cy="6858000"/>
          </a:xfrm>
          <a:prstGeom prst="rect">
            <a:avLst/>
          </a:prstGeom>
          <a:noFill/>
          <a:ln>
            <a:noFill/>
          </a:ln>
        </p:spPr>
      </p:pic>
      <p:sp>
        <p:nvSpPr>
          <p:cNvPr id="85" name="Google Shape;85;p13"/>
          <p:cNvSpPr/>
          <p:nvPr/>
        </p:nvSpPr>
        <p:spPr>
          <a:xfrm>
            <a:off x="5104819" y="1706922"/>
            <a:ext cx="6700871" cy="1169551"/>
          </a:xfrm>
          <a:prstGeom prst="rect">
            <a:avLst/>
          </a:prstGeom>
          <a:noFill/>
          <a:ln>
            <a:noFill/>
          </a:ln>
        </p:spPr>
        <p:txBody>
          <a:bodyPr spcFirstLastPara="1" wrap="square" lIns="91425" tIns="45700" rIns="91425" bIns="45700" anchor="t" anchorCtr="0">
            <a:noAutofit/>
          </a:bodyPr>
          <a:lstStyle/>
          <a:p>
            <a:pPr lvl="0" algn="ctr"/>
            <a:r>
              <a:rPr lang="es-CO" sz="2400" b="1" dirty="0">
                <a:solidFill>
                  <a:schemeClr val="lt1"/>
                </a:solidFill>
              </a:rPr>
              <a:t>Orientaciones para la realización de la jornada, Día E 2019.</a:t>
            </a:r>
          </a:p>
          <a:p>
            <a:pPr lvl="0" algn="ctr"/>
            <a:endParaRPr lang="es-CO" sz="2400" b="1" dirty="0">
              <a:solidFill>
                <a:schemeClr val="lt1"/>
              </a:solidFill>
            </a:endParaRPr>
          </a:p>
          <a:p>
            <a:pPr lvl="0" algn="ctr"/>
            <a:endParaRPr lang="es-CO" sz="2400" b="1" dirty="0">
              <a:solidFill>
                <a:schemeClr val="lt1"/>
              </a:solidFill>
            </a:endParaRPr>
          </a:p>
          <a:p>
            <a:pPr lvl="0" algn="ctr"/>
            <a:endParaRPr sz="2400" dirty="0"/>
          </a:p>
        </p:txBody>
      </p:sp>
      <p:sp>
        <p:nvSpPr>
          <p:cNvPr id="86" name="Google Shape;86;p13"/>
          <p:cNvSpPr/>
          <p:nvPr/>
        </p:nvSpPr>
        <p:spPr>
          <a:xfrm>
            <a:off x="6268855" y="533071"/>
            <a:ext cx="6368641"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6600" b="1" dirty="0">
                <a:solidFill>
                  <a:schemeClr val="lt1"/>
                </a:solidFill>
                <a:latin typeface="Arial"/>
                <a:ea typeface="Arial"/>
                <a:cs typeface="Arial"/>
                <a:sym typeface="Arial"/>
              </a:rPr>
              <a:t>   Parte 2</a:t>
            </a:r>
            <a:endParaRPr dirty="0"/>
          </a:p>
        </p:txBody>
      </p:sp>
      <p:cxnSp>
        <p:nvCxnSpPr>
          <p:cNvPr id="89" name="Google Shape;89;p13"/>
          <p:cNvCxnSpPr>
            <a:cxnSpLocks/>
          </p:cNvCxnSpPr>
          <p:nvPr/>
        </p:nvCxnSpPr>
        <p:spPr>
          <a:xfrm>
            <a:off x="6336949" y="1641067"/>
            <a:ext cx="4098314" cy="0"/>
          </a:xfrm>
          <a:prstGeom prst="straightConnector1">
            <a:avLst/>
          </a:prstGeom>
          <a:noFill/>
          <a:ln w="9525" cap="flat" cmpd="sng">
            <a:solidFill>
              <a:schemeClr val="lt1"/>
            </a:solidFill>
            <a:prstDash val="solid"/>
            <a:miter lim="800000"/>
            <a:headEnd type="none" w="sm" len="sm"/>
            <a:tailEnd type="none" w="sm" len="sm"/>
          </a:ln>
        </p:spPr>
      </p:cxnSp>
      <p:cxnSp>
        <p:nvCxnSpPr>
          <p:cNvPr id="90" name="Google Shape;90;p13"/>
          <p:cNvCxnSpPr/>
          <p:nvPr/>
        </p:nvCxnSpPr>
        <p:spPr>
          <a:xfrm>
            <a:off x="5043225" y="16333"/>
            <a:ext cx="0" cy="6858000"/>
          </a:xfrm>
          <a:prstGeom prst="straightConnector1">
            <a:avLst/>
          </a:prstGeom>
          <a:noFill/>
          <a:ln w="9525" cap="flat" cmpd="sng">
            <a:solidFill>
              <a:schemeClr val="lt1"/>
            </a:solidFill>
            <a:prstDash val="lgDash"/>
            <a:miter lim="800000"/>
            <a:headEnd type="none" w="sm" len="sm"/>
            <a:tailEnd type="none" w="sm" len="sm"/>
          </a:ln>
        </p:spPr>
      </p:cxnSp>
      <p:cxnSp>
        <p:nvCxnSpPr>
          <p:cNvPr id="16" name="Google Shape;90;p13">
            <a:extLst>
              <a:ext uri="{FF2B5EF4-FFF2-40B4-BE49-F238E27FC236}">
                <a16:creationId xmlns:a16="http://schemas.microsoft.com/office/drawing/2014/main" id="{5F785B47-E56A-4061-A4DC-46EBC57B5961}"/>
              </a:ext>
            </a:extLst>
          </p:cNvPr>
          <p:cNvCxnSpPr/>
          <p:nvPr/>
        </p:nvCxnSpPr>
        <p:spPr>
          <a:xfrm>
            <a:off x="12088377" y="-14258"/>
            <a:ext cx="0" cy="6858000"/>
          </a:xfrm>
          <a:prstGeom prst="straightConnector1">
            <a:avLst/>
          </a:prstGeom>
          <a:noFill/>
          <a:ln w="19050" cap="flat" cmpd="sng">
            <a:solidFill>
              <a:srgbClr val="DA105B"/>
            </a:solidFill>
            <a:prstDash val="lgDash"/>
            <a:miter lim="800000"/>
            <a:headEnd type="none" w="sm" len="sm"/>
            <a:tailEnd type="none" w="sm" len="sm"/>
          </a:ln>
        </p:spPr>
      </p:cxnSp>
      <p:pic>
        <p:nvPicPr>
          <p:cNvPr id="13" name="Google Shape;87;p13">
            <a:extLst>
              <a:ext uri="{FF2B5EF4-FFF2-40B4-BE49-F238E27FC236}">
                <a16:creationId xmlns:a16="http://schemas.microsoft.com/office/drawing/2014/main" id="{3D6EC321-F8FE-4AC0-ABAE-4283BE356512}"/>
              </a:ext>
            </a:extLst>
          </p:cNvPr>
          <p:cNvPicPr preferRelativeResize="0"/>
          <p:nvPr/>
        </p:nvPicPr>
        <p:blipFill rotWithShape="1">
          <a:blip r:embed="rId5">
            <a:alphaModFix/>
          </a:blip>
          <a:srcRect/>
          <a:stretch/>
        </p:blipFill>
        <p:spPr>
          <a:xfrm>
            <a:off x="10621859" y="5996594"/>
            <a:ext cx="1317641" cy="697523"/>
          </a:xfrm>
          <a:prstGeom prst="rect">
            <a:avLst/>
          </a:prstGeom>
          <a:noFill/>
          <a:ln>
            <a:noFill/>
          </a:ln>
        </p:spPr>
      </p:pic>
      <p:pic>
        <p:nvPicPr>
          <p:cNvPr id="14" name="Picture 4" descr="Resultado de imagen de conaced">
            <a:extLst>
              <a:ext uri="{FF2B5EF4-FFF2-40B4-BE49-F238E27FC236}">
                <a16:creationId xmlns:a16="http://schemas.microsoft.com/office/drawing/2014/main" id="{4877ACE4-2A4B-4AE8-9C2C-B93E29A2FF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778"/>
          <a:stretch/>
        </p:blipFill>
        <p:spPr bwMode="auto">
          <a:xfrm>
            <a:off x="5290195" y="5797089"/>
            <a:ext cx="1010610" cy="897028"/>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86;p13">
            <a:extLst>
              <a:ext uri="{FF2B5EF4-FFF2-40B4-BE49-F238E27FC236}">
                <a16:creationId xmlns:a16="http://schemas.microsoft.com/office/drawing/2014/main" id="{92EB87C0-C1B1-4E68-9F99-167A2E8C0F3F}"/>
              </a:ext>
            </a:extLst>
          </p:cNvPr>
          <p:cNvSpPr/>
          <p:nvPr/>
        </p:nvSpPr>
        <p:spPr>
          <a:xfrm>
            <a:off x="5411537" y="3172290"/>
            <a:ext cx="6368641" cy="11079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6600" b="1" dirty="0">
                <a:solidFill>
                  <a:srgbClr val="113870"/>
                </a:solidFill>
              </a:rPr>
              <a:t>Jornada        Día E 2019</a:t>
            </a:r>
            <a:endParaRPr dirty="0">
              <a:solidFill>
                <a:srgbClr val="113870"/>
              </a:solidFill>
            </a:endParaRPr>
          </a:p>
        </p:txBody>
      </p:sp>
      <p:sp>
        <p:nvSpPr>
          <p:cNvPr id="17" name="Google Shape;235;p20">
            <a:extLst>
              <a:ext uri="{FF2B5EF4-FFF2-40B4-BE49-F238E27FC236}">
                <a16:creationId xmlns:a16="http://schemas.microsoft.com/office/drawing/2014/main" id="{C9275502-C61E-49CF-B456-1078C67F2A68}"/>
              </a:ext>
            </a:extLst>
          </p:cNvPr>
          <p:cNvSpPr/>
          <p:nvPr/>
        </p:nvSpPr>
        <p:spPr>
          <a:xfrm rot="5400000">
            <a:off x="6841429" y="777970"/>
            <a:ext cx="366246" cy="342618"/>
          </a:xfrm>
          <a:prstGeom prst="triangle">
            <a:avLst>
              <a:gd name="adj" fmla="val 50000"/>
            </a:avLst>
          </a:prstGeom>
          <a:solidFill>
            <a:srgbClr val="1B40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66957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7"/>
          <p:cNvSpPr/>
          <p:nvPr/>
        </p:nvSpPr>
        <p:spPr>
          <a:xfrm>
            <a:off x="-1" y="0"/>
            <a:ext cx="12192000" cy="6858000"/>
          </a:xfrm>
          <a:prstGeom prst="rect">
            <a:avLst/>
          </a:prstGeom>
          <a:solidFill>
            <a:srgbClr val="E438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chemeClr val="lt1"/>
              </a:solidFill>
              <a:latin typeface="Arial"/>
              <a:ea typeface="Arial"/>
              <a:cs typeface="Arial"/>
              <a:sym typeface="Arial"/>
            </a:endParaRPr>
          </a:p>
        </p:txBody>
      </p:sp>
      <p:pic>
        <p:nvPicPr>
          <p:cNvPr id="167" name="Google Shape;167;p17"/>
          <p:cNvPicPr preferRelativeResize="0"/>
          <p:nvPr/>
        </p:nvPicPr>
        <p:blipFill rotWithShape="1">
          <a:blip r:embed="rId3">
            <a:alphaModFix/>
          </a:blip>
          <a:srcRect/>
          <a:stretch/>
        </p:blipFill>
        <p:spPr>
          <a:xfrm>
            <a:off x="58367" y="48067"/>
            <a:ext cx="12192000" cy="6858000"/>
          </a:xfrm>
          <a:prstGeom prst="rect">
            <a:avLst/>
          </a:prstGeom>
          <a:noFill/>
          <a:ln>
            <a:noFill/>
          </a:ln>
        </p:spPr>
      </p:pic>
      <p:sp>
        <p:nvSpPr>
          <p:cNvPr id="168" name="Google Shape;168;p17"/>
          <p:cNvSpPr/>
          <p:nvPr/>
        </p:nvSpPr>
        <p:spPr>
          <a:xfrm>
            <a:off x="6371733" y="1530885"/>
            <a:ext cx="4388016" cy="676653"/>
          </a:xfrm>
          <a:prstGeom prst="rect">
            <a:avLst/>
          </a:prstGeom>
          <a:solidFill>
            <a:schemeClr val="lt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17"/>
          <p:cNvSpPr/>
          <p:nvPr/>
        </p:nvSpPr>
        <p:spPr>
          <a:xfrm>
            <a:off x="1238935" y="1531525"/>
            <a:ext cx="4630250" cy="676653"/>
          </a:xfrm>
          <a:prstGeom prst="rect">
            <a:avLst/>
          </a:prstGeom>
          <a:solidFill>
            <a:schemeClr val="lt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17"/>
          <p:cNvSpPr/>
          <p:nvPr/>
        </p:nvSpPr>
        <p:spPr>
          <a:xfrm>
            <a:off x="323642" y="86978"/>
            <a:ext cx="3291286" cy="1107996"/>
          </a:xfrm>
          <a:prstGeom prst="rect">
            <a:avLst/>
          </a:prstGeom>
          <a:noFill/>
          <a:ln>
            <a:noFill/>
          </a:ln>
        </p:spPr>
        <p:txBody>
          <a:bodyPr spcFirstLastPara="1" wrap="square" lIns="91425" tIns="45700" rIns="91425" bIns="45700" anchor="t" anchorCtr="0">
            <a:noAutofit/>
          </a:bodyPr>
          <a:lstStyle/>
          <a:p>
            <a:pPr marL="0" marR="0" lvl="2" indent="0" algn="ctr" rtl="0">
              <a:spcBef>
                <a:spcPts val="0"/>
              </a:spcBef>
              <a:spcAft>
                <a:spcPts val="0"/>
              </a:spcAft>
              <a:buNone/>
            </a:pPr>
            <a:r>
              <a:rPr lang="es-ES" sz="6600" b="1" i="0" u="none" strike="noStrike" cap="none">
                <a:solidFill>
                  <a:schemeClr val="lt1"/>
                </a:solidFill>
                <a:latin typeface="Arial"/>
                <a:ea typeface="Arial"/>
                <a:cs typeface="Arial"/>
                <a:sym typeface="Arial"/>
              </a:rPr>
              <a:t>Agenda</a:t>
            </a:r>
            <a:endParaRPr/>
          </a:p>
        </p:txBody>
      </p:sp>
      <p:sp>
        <p:nvSpPr>
          <p:cNvPr id="171" name="Google Shape;171;p17"/>
          <p:cNvSpPr/>
          <p:nvPr/>
        </p:nvSpPr>
        <p:spPr>
          <a:xfrm>
            <a:off x="2390199" y="1572352"/>
            <a:ext cx="202811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200" b="1">
                <a:solidFill>
                  <a:srgbClr val="E62772"/>
                </a:solidFill>
                <a:latin typeface="Arial"/>
                <a:ea typeface="Arial"/>
                <a:cs typeface="Arial"/>
                <a:sym typeface="Arial"/>
              </a:rPr>
              <a:t>Actividad</a:t>
            </a:r>
            <a:endParaRPr sz="3200" b="1">
              <a:solidFill>
                <a:srgbClr val="E62772"/>
              </a:solidFill>
              <a:latin typeface="Arial"/>
              <a:ea typeface="Arial"/>
              <a:cs typeface="Arial"/>
              <a:sym typeface="Arial"/>
            </a:endParaRPr>
          </a:p>
        </p:txBody>
      </p:sp>
      <p:sp>
        <p:nvSpPr>
          <p:cNvPr id="172" name="Google Shape;172;p17"/>
          <p:cNvSpPr/>
          <p:nvPr/>
        </p:nvSpPr>
        <p:spPr>
          <a:xfrm>
            <a:off x="6903727" y="1546057"/>
            <a:ext cx="3546805"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200" b="1">
                <a:solidFill>
                  <a:srgbClr val="E62772"/>
                </a:solidFill>
                <a:latin typeface="Arial"/>
                <a:ea typeface="Arial"/>
                <a:cs typeface="Arial"/>
                <a:sym typeface="Arial"/>
              </a:rPr>
              <a:t>Tiempo estimado</a:t>
            </a:r>
            <a:endParaRPr sz="3200" b="1">
              <a:solidFill>
                <a:srgbClr val="E62772"/>
              </a:solidFill>
              <a:latin typeface="Arial"/>
              <a:ea typeface="Arial"/>
              <a:cs typeface="Arial"/>
              <a:sym typeface="Arial"/>
            </a:endParaRPr>
          </a:p>
        </p:txBody>
      </p:sp>
      <p:sp>
        <p:nvSpPr>
          <p:cNvPr id="173" name="Google Shape;173;p17"/>
          <p:cNvSpPr/>
          <p:nvPr/>
        </p:nvSpPr>
        <p:spPr>
          <a:xfrm>
            <a:off x="1432245" y="2476795"/>
            <a:ext cx="2852063" cy="36933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1800"/>
              <a:buFont typeface="Calibri"/>
              <a:buAutoNum type="arabicPeriod"/>
            </a:pPr>
            <a:r>
              <a:rPr lang="es-ES" sz="1800" b="1">
                <a:solidFill>
                  <a:schemeClr val="lt1"/>
                </a:solidFill>
                <a:latin typeface="Arial"/>
                <a:ea typeface="Arial"/>
                <a:cs typeface="Arial"/>
                <a:sym typeface="Arial"/>
              </a:rPr>
              <a:t>Saludo y Bienvenida.</a:t>
            </a:r>
            <a:endParaRPr sz="1800" b="1">
              <a:solidFill>
                <a:schemeClr val="lt1"/>
              </a:solidFill>
              <a:latin typeface="Arial"/>
              <a:ea typeface="Arial"/>
              <a:cs typeface="Arial"/>
              <a:sym typeface="Arial"/>
            </a:endParaRPr>
          </a:p>
        </p:txBody>
      </p:sp>
      <p:sp>
        <p:nvSpPr>
          <p:cNvPr id="174" name="Google Shape;174;p17"/>
          <p:cNvSpPr/>
          <p:nvPr/>
        </p:nvSpPr>
        <p:spPr>
          <a:xfrm>
            <a:off x="8000015" y="2462670"/>
            <a:ext cx="140294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b="1">
                <a:solidFill>
                  <a:schemeClr val="lt1"/>
                </a:solidFill>
                <a:latin typeface="Arial"/>
                <a:ea typeface="Arial"/>
                <a:cs typeface="Arial"/>
                <a:sym typeface="Arial"/>
              </a:rPr>
              <a:t>15 minutos</a:t>
            </a:r>
            <a:endParaRPr sz="1800" b="1">
              <a:solidFill>
                <a:schemeClr val="lt1"/>
              </a:solidFill>
              <a:latin typeface="Arial"/>
              <a:ea typeface="Arial"/>
              <a:cs typeface="Arial"/>
              <a:sym typeface="Arial"/>
            </a:endParaRPr>
          </a:p>
        </p:txBody>
      </p:sp>
      <p:sp>
        <p:nvSpPr>
          <p:cNvPr id="175" name="Google Shape;175;p17"/>
          <p:cNvSpPr/>
          <p:nvPr/>
        </p:nvSpPr>
        <p:spPr>
          <a:xfrm>
            <a:off x="1432245" y="3073861"/>
            <a:ext cx="4219525" cy="646331"/>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1800"/>
              <a:buFont typeface="Calibri"/>
              <a:buAutoNum type="arabicPeriod" startAt="2"/>
            </a:pPr>
            <a:r>
              <a:rPr lang="es-ES" sz="1800" b="1" dirty="0">
                <a:solidFill>
                  <a:schemeClr val="lt1"/>
                </a:solidFill>
                <a:latin typeface="Arial"/>
                <a:ea typeface="Arial"/>
                <a:cs typeface="Arial"/>
                <a:sym typeface="Arial"/>
              </a:rPr>
              <a:t>Contextualización del Día E por parte de los Directivos Docentes.</a:t>
            </a:r>
            <a:endParaRPr sz="1800" b="1" dirty="0">
              <a:solidFill>
                <a:schemeClr val="lt1"/>
              </a:solidFill>
              <a:latin typeface="Arial"/>
              <a:ea typeface="Arial"/>
              <a:cs typeface="Arial"/>
              <a:sym typeface="Arial"/>
            </a:endParaRPr>
          </a:p>
        </p:txBody>
      </p:sp>
      <p:sp>
        <p:nvSpPr>
          <p:cNvPr id="176" name="Google Shape;176;p17"/>
          <p:cNvSpPr/>
          <p:nvPr/>
        </p:nvSpPr>
        <p:spPr>
          <a:xfrm>
            <a:off x="8000015" y="3252774"/>
            <a:ext cx="140294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b="1">
                <a:solidFill>
                  <a:schemeClr val="lt1"/>
                </a:solidFill>
                <a:latin typeface="Arial"/>
                <a:ea typeface="Arial"/>
                <a:cs typeface="Arial"/>
                <a:sym typeface="Arial"/>
              </a:rPr>
              <a:t>20 minutos</a:t>
            </a:r>
            <a:endParaRPr sz="1800" b="1">
              <a:solidFill>
                <a:schemeClr val="lt1"/>
              </a:solidFill>
              <a:latin typeface="Arial"/>
              <a:ea typeface="Arial"/>
              <a:cs typeface="Arial"/>
              <a:sym typeface="Arial"/>
            </a:endParaRPr>
          </a:p>
        </p:txBody>
      </p:sp>
      <p:sp>
        <p:nvSpPr>
          <p:cNvPr id="177" name="Google Shape;177;p17"/>
          <p:cNvSpPr/>
          <p:nvPr/>
        </p:nvSpPr>
        <p:spPr>
          <a:xfrm>
            <a:off x="1432245" y="3947926"/>
            <a:ext cx="1915909" cy="36933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1800"/>
              <a:buFont typeface="Calibri"/>
              <a:buAutoNum type="arabicPeriod" startAt="3"/>
            </a:pPr>
            <a:r>
              <a:rPr lang="es-ES" sz="1800" b="1">
                <a:solidFill>
                  <a:schemeClr val="lt1"/>
                </a:solidFill>
                <a:latin typeface="Arial"/>
                <a:ea typeface="Arial"/>
                <a:cs typeface="Arial"/>
                <a:sym typeface="Arial"/>
              </a:rPr>
              <a:t>Exploración.</a:t>
            </a:r>
            <a:endParaRPr sz="1800" b="1">
              <a:solidFill>
                <a:schemeClr val="lt1"/>
              </a:solidFill>
              <a:latin typeface="Arial"/>
              <a:ea typeface="Arial"/>
              <a:cs typeface="Arial"/>
              <a:sym typeface="Arial"/>
            </a:endParaRPr>
          </a:p>
        </p:txBody>
      </p:sp>
      <p:sp>
        <p:nvSpPr>
          <p:cNvPr id="178" name="Google Shape;178;p17"/>
          <p:cNvSpPr/>
          <p:nvPr/>
        </p:nvSpPr>
        <p:spPr>
          <a:xfrm>
            <a:off x="1432245" y="4544992"/>
            <a:ext cx="2231701" cy="36933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1800"/>
              <a:buFont typeface="Calibri"/>
              <a:buAutoNum type="arabicPeriod" startAt="4"/>
            </a:pPr>
            <a:r>
              <a:rPr lang="es-ES" sz="1800" b="1">
                <a:solidFill>
                  <a:schemeClr val="lt1"/>
                </a:solidFill>
                <a:latin typeface="Arial"/>
                <a:ea typeface="Arial"/>
                <a:cs typeface="Arial"/>
                <a:sym typeface="Arial"/>
              </a:rPr>
              <a:t>Estructuración</a:t>
            </a:r>
            <a:r>
              <a:rPr lang="es-ES" sz="1800" b="1">
                <a:solidFill>
                  <a:schemeClr val="lt1"/>
                </a:solidFill>
                <a:latin typeface="Arial Rounded"/>
                <a:ea typeface="Arial Rounded"/>
                <a:cs typeface="Arial Rounded"/>
                <a:sym typeface="Arial Rounded"/>
              </a:rPr>
              <a:t>.</a:t>
            </a:r>
            <a:endParaRPr sz="1800" b="1">
              <a:solidFill>
                <a:schemeClr val="lt1"/>
              </a:solidFill>
              <a:latin typeface="Arial Rounded"/>
              <a:ea typeface="Arial Rounded"/>
              <a:cs typeface="Arial Rounded"/>
              <a:sym typeface="Arial Rounded"/>
            </a:endParaRPr>
          </a:p>
        </p:txBody>
      </p:sp>
      <p:sp>
        <p:nvSpPr>
          <p:cNvPr id="179" name="Google Shape;179;p17"/>
          <p:cNvSpPr/>
          <p:nvPr/>
        </p:nvSpPr>
        <p:spPr>
          <a:xfrm>
            <a:off x="1432245" y="5142058"/>
            <a:ext cx="2095574" cy="36933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1800"/>
              <a:buFont typeface="Calibri"/>
              <a:buAutoNum type="arabicPeriod" startAt="5"/>
            </a:pPr>
            <a:r>
              <a:rPr lang="es-ES" sz="1800" b="1">
                <a:solidFill>
                  <a:schemeClr val="lt1"/>
                </a:solidFill>
                <a:latin typeface="Arial"/>
                <a:ea typeface="Arial"/>
                <a:cs typeface="Arial"/>
                <a:sym typeface="Arial"/>
              </a:rPr>
              <a:t>Transferencia.</a:t>
            </a:r>
            <a:endParaRPr sz="1800" b="1">
              <a:solidFill>
                <a:schemeClr val="lt1"/>
              </a:solidFill>
              <a:latin typeface="Arial"/>
              <a:ea typeface="Arial"/>
              <a:cs typeface="Arial"/>
              <a:sym typeface="Arial"/>
            </a:endParaRPr>
          </a:p>
        </p:txBody>
      </p:sp>
      <p:sp>
        <p:nvSpPr>
          <p:cNvPr id="180" name="Google Shape;180;p17"/>
          <p:cNvSpPr/>
          <p:nvPr/>
        </p:nvSpPr>
        <p:spPr>
          <a:xfrm>
            <a:off x="1432245" y="5739125"/>
            <a:ext cx="1261884" cy="36933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1800"/>
              <a:buFont typeface="Calibri"/>
              <a:buAutoNum type="arabicPeriod" startAt="6"/>
            </a:pPr>
            <a:r>
              <a:rPr lang="es-ES" sz="1800" b="1">
                <a:solidFill>
                  <a:schemeClr val="lt1"/>
                </a:solidFill>
                <a:latin typeface="Arial"/>
                <a:ea typeface="Arial"/>
                <a:cs typeface="Arial"/>
                <a:sym typeface="Arial"/>
              </a:rPr>
              <a:t>Cierre.</a:t>
            </a:r>
            <a:endParaRPr sz="1800" b="1">
              <a:solidFill>
                <a:schemeClr val="lt1"/>
              </a:solidFill>
              <a:latin typeface="Arial"/>
              <a:ea typeface="Arial"/>
              <a:cs typeface="Arial"/>
              <a:sym typeface="Arial"/>
            </a:endParaRPr>
          </a:p>
        </p:txBody>
      </p:sp>
      <p:sp>
        <p:nvSpPr>
          <p:cNvPr id="181" name="Google Shape;181;p17"/>
          <p:cNvSpPr/>
          <p:nvPr/>
        </p:nvSpPr>
        <p:spPr>
          <a:xfrm>
            <a:off x="8000015" y="3947926"/>
            <a:ext cx="140294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b="1">
                <a:solidFill>
                  <a:schemeClr val="lt1"/>
                </a:solidFill>
                <a:latin typeface="Arial"/>
                <a:ea typeface="Arial"/>
                <a:cs typeface="Arial"/>
                <a:sym typeface="Arial"/>
              </a:rPr>
              <a:t>60 minutos</a:t>
            </a:r>
            <a:endParaRPr sz="1800" b="1">
              <a:solidFill>
                <a:schemeClr val="lt1"/>
              </a:solidFill>
              <a:latin typeface="Arial"/>
              <a:ea typeface="Arial"/>
              <a:cs typeface="Arial"/>
              <a:sym typeface="Arial"/>
            </a:endParaRPr>
          </a:p>
        </p:txBody>
      </p:sp>
      <p:sp>
        <p:nvSpPr>
          <p:cNvPr id="182" name="Google Shape;182;p17"/>
          <p:cNvSpPr/>
          <p:nvPr/>
        </p:nvSpPr>
        <p:spPr>
          <a:xfrm>
            <a:off x="8000015" y="4517638"/>
            <a:ext cx="140294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b="1">
                <a:solidFill>
                  <a:schemeClr val="lt1"/>
                </a:solidFill>
                <a:latin typeface="Arial"/>
                <a:ea typeface="Arial"/>
                <a:cs typeface="Arial"/>
                <a:sym typeface="Arial"/>
              </a:rPr>
              <a:t>90 minutos</a:t>
            </a:r>
            <a:endParaRPr sz="1800" b="1">
              <a:solidFill>
                <a:schemeClr val="lt1"/>
              </a:solidFill>
              <a:latin typeface="Arial"/>
              <a:ea typeface="Arial"/>
              <a:cs typeface="Arial"/>
              <a:sym typeface="Arial"/>
            </a:endParaRPr>
          </a:p>
        </p:txBody>
      </p:sp>
      <p:sp>
        <p:nvSpPr>
          <p:cNvPr id="183" name="Google Shape;183;p17"/>
          <p:cNvSpPr/>
          <p:nvPr/>
        </p:nvSpPr>
        <p:spPr>
          <a:xfrm>
            <a:off x="8000015" y="5083834"/>
            <a:ext cx="140294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b="1">
                <a:solidFill>
                  <a:schemeClr val="lt1"/>
                </a:solidFill>
                <a:latin typeface="Arial"/>
                <a:ea typeface="Arial"/>
                <a:cs typeface="Arial"/>
                <a:sym typeface="Arial"/>
              </a:rPr>
              <a:t>90 minutos</a:t>
            </a:r>
            <a:endParaRPr sz="1800" b="1">
              <a:solidFill>
                <a:schemeClr val="lt1"/>
              </a:solidFill>
              <a:latin typeface="Arial"/>
              <a:ea typeface="Arial"/>
              <a:cs typeface="Arial"/>
              <a:sym typeface="Arial"/>
            </a:endParaRPr>
          </a:p>
        </p:txBody>
      </p:sp>
      <p:sp>
        <p:nvSpPr>
          <p:cNvPr id="184" name="Google Shape;184;p17"/>
          <p:cNvSpPr/>
          <p:nvPr/>
        </p:nvSpPr>
        <p:spPr>
          <a:xfrm>
            <a:off x="8000015" y="5739125"/>
            <a:ext cx="140294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b="1">
                <a:solidFill>
                  <a:schemeClr val="lt1"/>
                </a:solidFill>
                <a:latin typeface="Arial"/>
                <a:ea typeface="Arial"/>
                <a:cs typeface="Arial"/>
                <a:sym typeface="Arial"/>
              </a:rPr>
              <a:t>10 minutos</a:t>
            </a:r>
            <a:endParaRPr sz="1800" b="1">
              <a:solidFill>
                <a:schemeClr val="lt1"/>
              </a:solidFill>
              <a:latin typeface="Arial"/>
              <a:ea typeface="Arial"/>
              <a:cs typeface="Arial"/>
              <a:sym typeface="Arial"/>
            </a:endParaRPr>
          </a:p>
        </p:txBody>
      </p:sp>
      <p:cxnSp>
        <p:nvCxnSpPr>
          <p:cNvPr id="185" name="Google Shape;185;p17"/>
          <p:cNvCxnSpPr/>
          <p:nvPr/>
        </p:nvCxnSpPr>
        <p:spPr>
          <a:xfrm>
            <a:off x="398834" y="1040861"/>
            <a:ext cx="583661" cy="0"/>
          </a:xfrm>
          <a:prstGeom prst="straightConnector1">
            <a:avLst/>
          </a:prstGeom>
          <a:noFill/>
          <a:ln w="9525" cap="flat" cmpd="sng">
            <a:solidFill>
              <a:schemeClr val="lt1"/>
            </a:solidFill>
            <a:prstDash val="solid"/>
            <a:miter lim="800000"/>
            <a:headEnd type="none" w="sm" len="sm"/>
            <a:tailEnd type="none" w="sm" len="sm"/>
          </a:ln>
        </p:spPr>
      </p:cxnSp>
      <p:cxnSp>
        <p:nvCxnSpPr>
          <p:cNvPr id="186" name="Google Shape;186;p17"/>
          <p:cNvCxnSpPr/>
          <p:nvPr/>
        </p:nvCxnSpPr>
        <p:spPr>
          <a:xfrm>
            <a:off x="1255230" y="2999842"/>
            <a:ext cx="4613955" cy="0"/>
          </a:xfrm>
          <a:prstGeom prst="straightConnector1">
            <a:avLst/>
          </a:prstGeom>
          <a:noFill/>
          <a:ln w="9525" cap="flat" cmpd="sng">
            <a:solidFill>
              <a:schemeClr val="lt1"/>
            </a:solidFill>
            <a:prstDash val="dash"/>
            <a:miter lim="800000"/>
            <a:headEnd type="none" w="sm" len="sm"/>
            <a:tailEnd type="none" w="sm" len="sm"/>
          </a:ln>
        </p:spPr>
      </p:cxnSp>
      <p:cxnSp>
        <p:nvCxnSpPr>
          <p:cNvPr id="187" name="Google Shape;187;p17"/>
          <p:cNvCxnSpPr/>
          <p:nvPr/>
        </p:nvCxnSpPr>
        <p:spPr>
          <a:xfrm>
            <a:off x="1255230" y="3851073"/>
            <a:ext cx="4613955" cy="0"/>
          </a:xfrm>
          <a:prstGeom prst="straightConnector1">
            <a:avLst/>
          </a:prstGeom>
          <a:noFill/>
          <a:ln w="9525" cap="flat" cmpd="sng">
            <a:solidFill>
              <a:schemeClr val="lt1"/>
            </a:solidFill>
            <a:prstDash val="dash"/>
            <a:miter lim="800000"/>
            <a:headEnd type="none" w="sm" len="sm"/>
            <a:tailEnd type="none" w="sm" len="sm"/>
          </a:ln>
        </p:spPr>
      </p:cxnSp>
      <p:cxnSp>
        <p:nvCxnSpPr>
          <p:cNvPr id="188" name="Google Shape;188;p17"/>
          <p:cNvCxnSpPr/>
          <p:nvPr/>
        </p:nvCxnSpPr>
        <p:spPr>
          <a:xfrm>
            <a:off x="1255230" y="4438271"/>
            <a:ext cx="4620522" cy="0"/>
          </a:xfrm>
          <a:prstGeom prst="straightConnector1">
            <a:avLst/>
          </a:prstGeom>
          <a:noFill/>
          <a:ln w="9525" cap="flat" cmpd="sng">
            <a:solidFill>
              <a:schemeClr val="lt1"/>
            </a:solidFill>
            <a:prstDash val="dash"/>
            <a:miter lim="800000"/>
            <a:headEnd type="none" w="sm" len="sm"/>
            <a:tailEnd type="none" w="sm" len="sm"/>
          </a:ln>
        </p:spPr>
      </p:cxnSp>
      <p:cxnSp>
        <p:nvCxnSpPr>
          <p:cNvPr id="189" name="Google Shape;189;p17"/>
          <p:cNvCxnSpPr/>
          <p:nvPr/>
        </p:nvCxnSpPr>
        <p:spPr>
          <a:xfrm>
            <a:off x="1255230" y="5012203"/>
            <a:ext cx="4620522" cy="0"/>
          </a:xfrm>
          <a:prstGeom prst="straightConnector1">
            <a:avLst/>
          </a:prstGeom>
          <a:noFill/>
          <a:ln w="9525" cap="flat" cmpd="sng">
            <a:solidFill>
              <a:schemeClr val="lt1"/>
            </a:solidFill>
            <a:prstDash val="dash"/>
            <a:miter lim="800000"/>
            <a:headEnd type="none" w="sm" len="sm"/>
            <a:tailEnd type="none" w="sm" len="sm"/>
          </a:ln>
        </p:spPr>
      </p:cxnSp>
      <p:cxnSp>
        <p:nvCxnSpPr>
          <p:cNvPr id="190" name="Google Shape;190;p17"/>
          <p:cNvCxnSpPr/>
          <p:nvPr/>
        </p:nvCxnSpPr>
        <p:spPr>
          <a:xfrm>
            <a:off x="1255230" y="5615317"/>
            <a:ext cx="4620522" cy="0"/>
          </a:xfrm>
          <a:prstGeom prst="straightConnector1">
            <a:avLst/>
          </a:prstGeom>
          <a:noFill/>
          <a:ln w="9525" cap="flat" cmpd="sng">
            <a:solidFill>
              <a:schemeClr val="lt1"/>
            </a:solidFill>
            <a:prstDash val="dash"/>
            <a:miter lim="800000"/>
            <a:headEnd type="none" w="sm" len="sm"/>
            <a:tailEnd type="none" w="sm" len="sm"/>
          </a:ln>
        </p:spPr>
      </p:cxnSp>
      <p:cxnSp>
        <p:nvCxnSpPr>
          <p:cNvPr id="191" name="Google Shape;191;p17"/>
          <p:cNvCxnSpPr/>
          <p:nvPr/>
        </p:nvCxnSpPr>
        <p:spPr>
          <a:xfrm>
            <a:off x="6131890" y="1530885"/>
            <a:ext cx="0" cy="4667452"/>
          </a:xfrm>
          <a:prstGeom prst="straightConnector1">
            <a:avLst/>
          </a:prstGeom>
          <a:noFill/>
          <a:ln w="9525" cap="flat" cmpd="sng">
            <a:solidFill>
              <a:schemeClr val="lt1"/>
            </a:solidFill>
            <a:prstDash val="solid"/>
            <a:miter lim="800000"/>
            <a:headEnd type="none" w="sm" len="sm"/>
            <a:tailEnd type="none" w="sm" len="sm"/>
          </a:ln>
        </p:spPr>
      </p:cxnSp>
      <p:sp>
        <p:nvSpPr>
          <p:cNvPr id="192" name="Google Shape;192;p17"/>
          <p:cNvSpPr/>
          <p:nvPr/>
        </p:nvSpPr>
        <p:spPr>
          <a:xfrm>
            <a:off x="1245502" y="2319493"/>
            <a:ext cx="4630250" cy="3879484"/>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 name="Google Shape;193;p17"/>
          <p:cNvSpPr/>
          <p:nvPr/>
        </p:nvSpPr>
        <p:spPr>
          <a:xfrm>
            <a:off x="6378300" y="2318853"/>
            <a:ext cx="4381454" cy="3879484"/>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94" name="Google Shape;194;p17"/>
          <p:cNvCxnSpPr>
            <a:cxnSpLocks/>
          </p:cNvCxnSpPr>
          <p:nvPr/>
        </p:nvCxnSpPr>
        <p:spPr>
          <a:xfrm>
            <a:off x="6394595" y="2999842"/>
            <a:ext cx="4365154" cy="0"/>
          </a:xfrm>
          <a:prstGeom prst="straightConnector1">
            <a:avLst/>
          </a:prstGeom>
          <a:noFill/>
          <a:ln w="9525" cap="flat" cmpd="sng">
            <a:solidFill>
              <a:schemeClr val="lt1"/>
            </a:solidFill>
            <a:prstDash val="dash"/>
            <a:miter lim="800000"/>
            <a:headEnd type="none" w="sm" len="sm"/>
            <a:tailEnd type="none" w="sm" len="sm"/>
          </a:ln>
        </p:spPr>
      </p:cxnSp>
      <p:cxnSp>
        <p:nvCxnSpPr>
          <p:cNvPr id="195" name="Google Shape;195;p17"/>
          <p:cNvCxnSpPr>
            <a:cxnSpLocks/>
          </p:cNvCxnSpPr>
          <p:nvPr/>
        </p:nvCxnSpPr>
        <p:spPr>
          <a:xfrm>
            <a:off x="6394595" y="3851073"/>
            <a:ext cx="4365154" cy="0"/>
          </a:xfrm>
          <a:prstGeom prst="straightConnector1">
            <a:avLst/>
          </a:prstGeom>
          <a:noFill/>
          <a:ln w="9525" cap="flat" cmpd="sng">
            <a:solidFill>
              <a:schemeClr val="lt1"/>
            </a:solidFill>
            <a:prstDash val="dash"/>
            <a:miter lim="800000"/>
            <a:headEnd type="none" w="sm" len="sm"/>
            <a:tailEnd type="none" w="sm" len="sm"/>
          </a:ln>
        </p:spPr>
      </p:cxnSp>
      <p:cxnSp>
        <p:nvCxnSpPr>
          <p:cNvPr id="196" name="Google Shape;196;p17"/>
          <p:cNvCxnSpPr>
            <a:cxnSpLocks/>
          </p:cNvCxnSpPr>
          <p:nvPr/>
        </p:nvCxnSpPr>
        <p:spPr>
          <a:xfrm>
            <a:off x="6394595" y="4438271"/>
            <a:ext cx="4365154" cy="0"/>
          </a:xfrm>
          <a:prstGeom prst="straightConnector1">
            <a:avLst/>
          </a:prstGeom>
          <a:noFill/>
          <a:ln w="9525" cap="flat" cmpd="sng">
            <a:solidFill>
              <a:schemeClr val="lt1"/>
            </a:solidFill>
            <a:prstDash val="dash"/>
            <a:miter lim="800000"/>
            <a:headEnd type="none" w="sm" len="sm"/>
            <a:tailEnd type="none" w="sm" len="sm"/>
          </a:ln>
        </p:spPr>
      </p:cxnSp>
      <p:cxnSp>
        <p:nvCxnSpPr>
          <p:cNvPr id="197" name="Google Shape;197;p17"/>
          <p:cNvCxnSpPr>
            <a:cxnSpLocks/>
          </p:cNvCxnSpPr>
          <p:nvPr/>
        </p:nvCxnSpPr>
        <p:spPr>
          <a:xfrm>
            <a:off x="6394595" y="5012203"/>
            <a:ext cx="4365154" cy="0"/>
          </a:xfrm>
          <a:prstGeom prst="straightConnector1">
            <a:avLst/>
          </a:prstGeom>
          <a:noFill/>
          <a:ln w="9525" cap="flat" cmpd="sng">
            <a:solidFill>
              <a:schemeClr val="lt1"/>
            </a:solidFill>
            <a:prstDash val="dash"/>
            <a:miter lim="800000"/>
            <a:headEnd type="none" w="sm" len="sm"/>
            <a:tailEnd type="none" w="sm" len="sm"/>
          </a:ln>
        </p:spPr>
      </p:cxnSp>
      <p:cxnSp>
        <p:nvCxnSpPr>
          <p:cNvPr id="198" name="Google Shape;198;p17"/>
          <p:cNvCxnSpPr>
            <a:cxnSpLocks/>
          </p:cNvCxnSpPr>
          <p:nvPr/>
        </p:nvCxnSpPr>
        <p:spPr>
          <a:xfrm>
            <a:off x="6394595" y="5615317"/>
            <a:ext cx="4365154" cy="0"/>
          </a:xfrm>
          <a:prstGeom prst="straightConnector1">
            <a:avLst/>
          </a:prstGeom>
          <a:noFill/>
          <a:ln w="9525" cap="flat" cmpd="sng">
            <a:solidFill>
              <a:schemeClr val="lt1"/>
            </a:solidFill>
            <a:prstDash val="dash"/>
            <a:miter lim="800000"/>
            <a:headEnd type="none" w="sm" len="sm"/>
            <a:tailEnd type="none" w="sm" len="sm"/>
          </a:ln>
        </p:spPr>
      </p:cxnSp>
      <p:cxnSp>
        <p:nvCxnSpPr>
          <p:cNvPr id="35" name="Google Shape;185;p17">
            <a:extLst>
              <a:ext uri="{FF2B5EF4-FFF2-40B4-BE49-F238E27FC236}">
                <a16:creationId xmlns:a16="http://schemas.microsoft.com/office/drawing/2014/main" id="{F1CAFDFB-0F9E-4E97-A659-5CE2651D3250}"/>
              </a:ext>
            </a:extLst>
          </p:cNvPr>
          <p:cNvCxnSpPr>
            <a:cxnSpLocks/>
          </p:cNvCxnSpPr>
          <p:nvPr/>
        </p:nvCxnSpPr>
        <p:spPr>
          <a:xfrm flipV="1">
            <a:off x="1569546" y="1040861"/>
            <a:ext cx="1880236" cy="6926"/>
          </a:xfrm>
          <a:prstGeom prst="straightConnector1">
            <a:avLst/>
          </a:prstGeom>
          <a:noFill/>
          <a:ln w="9525" cap="flat" cmpd="sng">
            <a:solidFill>
              <a:schemeClr val="lt1"/>
            </a:solidFill>
            <a:prstDash val="solid"/>
            <a:miter lim="800000"/>
            <a:headEnd type="none" w="sm" len="sm"/>
            <a:tailEnd type="none" w="sm" len="sm"/>
          </a:ln>
        </p:spPr>
      </p:cxnSp>
      <p:pic>
        <p:nvPicPr>
          <p:cNvPr id="36" name="Google Shape;118;p14">
            <a:extLst>
              <a:ext uri="{FF2B5EF4-FFF2-40B4-BE49-F238E27FC236}">
                <a16:creationId xmlns:a16="http://schemas.microsoft.com/office/drawing/2014/main" id="{ECE9F9BC-0F90-4CB5-B6E1-B3DEBA1AB762}"/>
              </a:ext>
            </a:extLst>
          </p:cNvPr>
          <p:cNvPicPr preferRelativeResize="0"/>
          <p:nvPr/>
        </p:nvPicPr>
        <p:blipFill rotWithShape="1">
          <a:blip r:embed="rId4">
            <a:alphaModFix/>
          </a:blip>
          <a:srcRect/>
          <a:stretch/>
        </p:blipFill>
        <p:spPr>
          <a:xfrm>
            <a:off x="11006051" y="6213715"/>
            <a:ext cx="981092" cy="494162"/>
          </a:xfrm>
          <a:prstGeom prst="rect">
            <a:avLst/>
          </a:prstGeom>
          <a:noFill/>
          <a:ln>
            <a:noFill/>
          </a:ln>
        </p:spPr>
      </p:pic>
      <p:pic>
        <p:nvPicPr>
          <p:cNvPr id="37" name="Picture 4" descr="Resultado de imagen de conaced">
            <a:extLst>
              <a:ext uri="{FF2B5EF4-FFF2-40B4-BE49-F238E27FC236}">
                <a16:creationId xmlns:a16="http://schemas.microsoft.com/office/drawing/2014/main" id="{978B4C32-D755-4F94-B047-23D3A0A030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Resultado de imagen de conaced">
            <a:extLst>
              <a:ext uri="{FF2B5EF4-FFF2-40B4-BE49-F238E27FC236}">
                <a16:creationId xmlns:a16="http://schemas.microsoft.com/office/drawing/2014/main" id="{B444DA23-CA31-417B-A4FE-9B55898CFCBF}"/>
              </a:ext>
            </a:extLst>
          </p:cNvPr>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8"/>
        <p:cNvGrpSpPr/>
        <p:nvPr/>
      </p:nvGrpSpPr>
      <p:grpSpPr>
        <a:xfrm>
          <a:off x="0" y="0"/>
          <a:ext cx="0" cy="0"/>
          <a:chOff x="0" y="0"/>
          <a:chExt cx="0" cy="0"/>
        </a:xfrm>
      </p:grpSpPr>
      <p:pic>
        <p:nvPicPr>
          <p:cNvPr id="4" name="Google Shape;126;p15">
            <a:extLst>
              <a:ext uri="{FF2B5EF4-FFF2-40B4-BE49-F238E27FC236}">
                <a16:creationId xmlns:a16="http://schemas.microsoft.com/office/drawing/2014/main" id="{A3BA3F98-BEFE-4451-B61B-58491307C6D2}"/>
              </a:ext>
            </a:extLst>
          </p:cNvPr>
          <p:cNvPicPr preferRelativeResize="0"/>
          <p:nvPr/>
        </p:nvPicPr>
        <p:blipFill rotWithShape="1">
          <a:blip r:embed="rId6">
            <a:alphaModFix/>
          </a:blip>
          <a:srcRect/>
          <a:stretch/>
        </p:blipFill>
        <p:spPr>
          <a:xfrm>
            <a:off x="288796" y="5534456"/>
            <a:ext cx="1220551" cy="673189"/>
          </a:xfrm>
          <a:prstGeom prst="rect">
            <a:avLst/>
          </a:prstGeom>
          <a:noFill/>
          <a:ln>
            <a:noFill/>
          </a:ln>
        </p:spPr>
      </p:pic>
      <p:sp>
        <p:nvSpPr>
          <p:cNvPr id="5" name="Paralelogramo 4">
            <a:extLst>
              <a:ext uri="{FF2B5EF4-FFF2-40B4-BE49-F238E27FC236}">
                <a16:creationId xmlns:a16="http://schemas.microsoft.com/office/drawing/2014/main" id="{B19CC793-F3A9-4EB0-B6BD-3E2535DF937B}"/>
              </a:ext>
            </a:extLst>
          </p:cNvPr>
          <p:cNvSpPr/>
          <p:nvPr/>
        </p:nvSpPr>
        <p:spPr>
          <a:xfrm>
            <a:off x="2459181" y="503515"/>
            <a:ext cx="7273638" cy="748145"/>
          </a:xfrm>
          <a:prstGeom prst="parallelogram">
            <a:avLst>
              <a:gd name="adj" fmla="val 44444"/>
            </a:avLst>
          </a:prstGeom>
          <a:solidFill>
            <a:srgbClr val="1792B3"/>
          </a:solidFill>
          <a:ln>
            <a:solidFill>
              <a:srgbClr val="1B99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latin typeface="+mj-lt"/>
                <a:ea typeface="Arial"/>
                <a:cs typeface="Arial"/>
              </a:rPr>
              <a:t>Saludo Presidente de CONACED Hermana Gloria Patricia Corredor</a:t>
            </a:r>
            <a:endParaRPr lang="es-CO" sz="2400" b="1" dirty="0">
              <a:latin typeface="+mj-lt"/>
            </a:endParaRPr>
          </a:p>
        </p:txBody>
      </p:sp>
      <p:sp>
        <p:nvSpPr>
          <p:cNvPr id="6" name="Google Shape;235;p20">
            <a:extLst>
              <a:ext uri="{FF2B5EF4-FFF2-40B4-BE49-F238E27FC236}">
                <a16:creationId xmlns:a16="http://schemas.microsoft.com/office/drawing/2014/main" id="{6D46253D-2853-4B19-A2D7-6A5C18D25DFC}"/>
              </a:ext>
            </a:extLst>
          </p:cNvPr>
          <p:cNvSpPr/>
          <p:nvPr/>
        </p:nvSpPr>
        <p:spPr>
          <a:xfrm rot="5400000">
            <a:off x="3420931" y="515329"/>
            <a:ext cx="366246" cy="342618"/>
          </a:xfrm>
          <a:prstGeom prst="triangle">
            <a:avLst>
              <a:gd name="adj" fmla="val 50000"/>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WhatsApp Video 2019-10-09 at 18.05.4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97174" y="1325600"/>
            <a:ext cx="7435645" cy="4208856"/>
          </a:xfrm>
          <a:prstGeom prst="rect">
            <a:avLst/>
          </a:prstGeom>
        </p:spPr>
      </p:pic>
    </p:spTree>
    <p:extLst>
      <p:ext uri="{BB962C8B-B14F-4D97-AF65-F5344CB8AC3E}">
        <p14:creationId xmlns:p14="http://schemas.microsoft.com/office/powerpoint/2010/main" val="225462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7" name="Rectángulo 6">
            <a:extLst>
              <a:ext uri="{FF2B5EF4-FFF2-40B4-BE49-F238E27FC236}">
                <a16:creationId xmlns:a16="http://schemas.microsoft.com/office/drawing/2014/main" id="{9C6273A4-276E-4392-9D6E-A9C67786F628}"/>
              </a:ext>
            </a:extLst>
          </p:cNvPr>
          <p:cNvSpPr/>
          <p:nvPr/>
        </p:nvSpPr>
        <p:spPr>
          <a:xfrm>
            <a:off x="0" y="1104900"/>
            <a:ext cx="12192000" cy="6858000"/>
          </a:xfrm>
          <a:prstGeom prst="rect">
            <a:avLst/>
          </a:prstGeom>
          <a:blipFill dpi="0" rotWithShape="1">
            <a:blip r:embed="rId3">
              <a:alphaModFix amt="76000"/>
            </a:blip>
            <a:srcRect/>
            <a:stretch>
              <a:fillRect t="-9166"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Google Shape;95;p14">
            <a:extLst>
              <a:ext uri="{FF2B5EF4-FFF2-40B4-BE49-F238E27FC236}">
                <a16:creationId xmlns:a16="http://schemas.microsoft.com/office/drawing/2014/main" id="{E817571F-E690-4FD0-B048-16E31FC898DE}"/>
              </a:ext>
            </a:extLst>
          </p:cNvPr>
          <p:cNvSpPr/>
          <p:nvPr/>
        </p:nvSpPr>
        <p:spPr>
          <a:xfrm>
            <a:off x="0" y="-1"/>
            <a:ext cx="12192000" cy="3428991"/>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 name="Google Shape;90;p13">
            <a:extLst>
              <a:ext uri="{FF2B5EF4-FFF2-40B4-BE49-F238E27FC236}">
                <a16:creationId xmlns:a16="http://schemas.microsoft.com/office/drawing/2014/main" id="{1C5F8596-C406-4496-8796-996E98C45F93}"/>
              </a:ext>
            </a:extLst>
          </p:cNvPr>
          <p:cNvCxnSpPr>
            <a:cxnSpLocks/>
          </p:cNvCxnSpPr>
          <p:nvPr/>
        </p:nvCxnSpPr>
        <p:spPr>
          <a:xfrm flipH="1">
            <a:off x="0" y="3220915"/>
            <a:ext cx="12192000" cy="0"/>
          </a:xfrm>
          <a:prstGeom prst="straightConnector1">
            <a:avLst/>
          </a:prstGeom>
          <a:noFill/>
          <a:ln w="9525" cap="flat" cmpd="sng">
            <a:solidFill>
              <a:schemeClr val="lt1"/>
            </a:solidFill>
            <a:prstDash val="lgDash"/>
            <a:miter lim="800000"/>
            <a:headEnd type="none" w="sm" len="sm"/>
            <a:tailEnd type="none" w="sm" len="sm"/>
          </a:ln>
        </p:spPr>
      </p:cxnSp>
      <p:pic>
        <p:nvPicPr>
          <p:cNvPr id="15" name="Google Shape;96;p14">
            <a:extLst>
              <a:ext uri="{FF2B5EF4-FFF2-40B4-BE49-F238E27FC236}">
                <a16:creationId xmlns:a16="http://schemas.microsoft.com/office/drawing/2014/main" id="{31316BC0-1E3B-4417-B382-B8CCFAF2C870}"/>
              </a:ext>
            </a:extLst>
          </p:cNvPr>
          <p:cNvPicPr preferRelativeResize="0"/>
          <p:nvPr/>
        </p:nvPicPr>
        <p:blipFill rotWithShape="1">
          <a:blip r:embed="rId4">
            <a:alphaModFix/>
          </a:blip>
          <a:srcRect b="50000"/>
          <a:stretch/>
        </p:blipFill>
        <p:spPr>
          <a:xfrm>
            <a:off x="-1" y="25707"/>
            <a:ext cx="12192000" cy="3428987"/>
          </a:xfrm>
          <a:prstGeom prst="rect">
            <a:avLst/>
          </a:prstGeom>
          <a:noFill/>
          <a:ln>
            <a:noFill/>
          </a:ln>
        </p:spPr>
      </p:pic>
      <p:sp>
        <p:nvSpPr>
          <p:cNvPr id="17" name="Google Shape;86;p13">
            <a:extLst>
              <a:ext uri="{FF2B5EF4-FFF2-40B4-BE49-F238E27FC236}">
                <a16:creationId xmlns:a16="http://schemas.microsoft.com/office/drawing/2014/main" id="{17F9534E-DD85-4E43-B500-F4409A6DBC2A}"/>
              </a:ext>
            </a:extLst>
          </p:cNvPr>
          <p:cNvSpPr/>
          <p:nvPr/>
        </p:nvSpPr>
        <p:spPr>
          <a:xfrm>
            <a:off x="605817" y="1186202"/>
            <a:ext cx="1011011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4800" b="1" dirty="0">
                <a:solidFill>
                  <a:schemeClr val="lt1"/>
                </a:solidFill>
              </a:rPr>
              <a:t>1. Saludo y bienvenida </a:t>
            </a:r>
            <a:endParaRPr sz="4800" dirty="0"/>
          </a:p>
        </p:txBody>
      </p:sp>
      <p:pic>
        <p:nvPicPr>
          <p:cNvPr id="8" name="Google Shape;118;p14">
            <a:extLst>
              <a:ext uri="{FF2B5EF4-FFF2-40B4-BE49-F238E27FC236}">
                <a16:creationId xmlns:a16="http://schemas.microsoft.com/office/drawing/2014/main" id="{F7B5BC1E-C539-422B-8002-C9FD13D93211}"/>
              </a:ext>
            </a:extLst>
          </p:cNvPr>
          <p:cNvPicPr preferRelativeResize="0"/>
          <p:nvPr/>
        </p:nvPicPr>
        <p:blipFill rotWithShape="1">
          <a:blip r:embed="rId5">
            <a:alphaModFix/>
          </a:blip>
          <a:srcRect/>
          <a:stretch/>
        </p:blipFill>
        <p:spPr>
          <a:xfrm>
            <a:off x="11044990" y="2613773"/>
            <a:ext cx="981092" cy="494162"/>
          </a:xfrm>
          <a:prstGeom prst="rect">
            <a:avLst/>
          </a:prstGeom>
          <a:noFill/>
          <a:ln>
            <a:noFill/>
          </a:ln>
        </p:spPr>
      </p:pic>
      <p:pic>
        <p:nvPicPr>
          <p:cNvPr id="9" name="Picture 4" descr="Resultado de imagen de conaced">
            <a:extLst>
              <a:ext uri="{FF2B5EF4-FFF2-40B4-BE49-F238E27FC236}">
                <a16:creationId xmlns:a16="http://schemas.microsoft.com/office/drawing/2014/main" id="{F2E7EFF2-6433-4A34-9161-2BB58F2747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832"/>
          <a:stretch/>
        </p:blipFill>
        <p:spPr bwMode="auto">
          <a:xfrm>
            <a:off x="158266" y="2461419"/>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de conaced">
            <a:extLst>
              <a:ext uri="{FF2B5EF4-FFF2-40B4-BE49-F238E27FC236}">
                <a16:creationId xmlns:a16="http://schemas.microsoft.com/office/drawing/2014/main" id="{3DDBE280-5092-42E4-A81D-94A96261B6D0}"/>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t="68892"/>
          <a:stretch/>
        </p:blipFill>
        <p:spPr bwMode="auto">
          <a:xfrm>
            <a:off x="158265" y="2926810"/>
            <a:ext cx="797253" cy="21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977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7"/>
          <p:cNvSpPr/>
          <p:nvPr/>
        </p:nvSpPr>
        <p:spPr>
          <a:xfrm>
            <a:off x="-1" y="0"/>
            <a:ext cx="12192000" cy="6858000"/>
          </a:xfrm>
          <a:prstGeom prst="rect">
            <a:avLst/>
          </a:prstGeom>
          <a:solidFill>
            <a:srgbClr val="E438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chemeClr val="lt1"/>
              </a:solidFill>
              <a:latin typeface="Arial"/>
              <a:ea typeface="Arial"/>
              <a:cs typeface="Arial"/>
              <a:sym typeface="Arial"/>
            </a:endParaRPr>
          </a:p>
        </p:txBody>
      </p:sp>
      <p:pic>
        <p:nvPicPr>
          <p:cNvPr id="167" name="Google Shape;167;p17"/>
          <p:cNvPicPr preferRelativeResize="0"/>
          <p:nvPr/>
        </p:nvPicPr>
        <p:blipFill rotWithShape="1">
          <a:blip r:embed="rId3">
            <a:alphaModFix/>
          </a:blip>
          <a:srcRect/>
          <a:stretch/>
        </p:blipFill>
        <p:spPr>
          <a:xfrm>
            <a:off x="58367" y="48067"/>
            <a:ext cx="12192000" cy="6858000"/>
          </a:xfrm>
          <a:prstGeom prst="rect">
            <a:avLst/>
          </a:prstGeom>
          <a:noFill/>
          <a:ln>
            <a:noFill/>
          </a:ln>
        </p:spPr>
      </p:pic>
      <p:sp>
        <p:nvSpPr>
          <p:cNvPr id="170" name="Google Shape;170;p17"/>
          <p:cNvSpPr/>
          <p:nvPr/>
        </p:nvSpPr>
        <p:spPr>
          <a:xfrm>
            <a:off x="282079" y="235105"/>
            <a:ext cx="6388886" cy="1107996"/>
          </a:xfrm>
          <a:prstGeom prst="rect">
            <a:avLst/>
          </a:prstGeom>
          <a:noFill/>
          <a:ln>
            <a:noFill/>
          </a:ln>
        </p:spPr>
        <p:txBody>
          <a:bodyPr spcFirstLastPara="1" wrap="square" lIns="91425" tIns="45700" rIns="91425" bIns="45700" anchor="t" anchorCtr="0">
            <a:noAutofit/>
          </a:bodyPr>
          <a:lstStyle/>
          <a:p>
            <a:pPr marL="0" marR="0" lvl="2" indent="0" algn="ctr" rtl="0">
              <a:spcBef>
                <a:spcPts val="0"/>
              </a:spcBef>
              <a:spcAft>
                <a:spcPts val="0"/>
              </a:spcAft>
              <a:buNone/>
            </a:pPr>
            <a:r>
              <a:rPr lang="es-ES" sz="5000" b="1" i="0" u="none" strike="noStrike" cap="none" dirty="0">
                <a:solidFill>
                  <a:schemeClr val="lt1"/>
                </a:solidFill>
                <a:latin typeface="Arial"/>
                <a:ea typeface="Arial"/>
                <a:cs typeface="Arial"/>
                <a:sym typeface="Arial"/>
              </a:rPr>
              <a:t>Saludo y bienvenida</a:t>
            </a:r>
            <a:endParaRPr sz="5000" dirty="0"/>
          </a:p>
        </p:txBody>
      </p:sp>
      <p:cxnSp>
        <p:nvCxnSpPr>
          <p:cNvPr id="185" name="Google Shape;185;p17"/>
          <p:cNvCxnSpPr>
            <a:cxnSpLocks/>
          </p:cNvCxnSpPr>
          <p:nvPr/>
        </p:nvCxnSpPr>
        <p:spPr>
          <a:xfrm>
            <a:off x="398834" y="1040861"/>
            <a:ext cx="2136548" cy="0"/>
          </a:xfrm>
          <a:prstGeom prst="straightConnector1">
            <a:avLst/>
          </a:prstGeom>
          <a:noFill/>
          <a:ln w="9525" cap="flat" cmpd="sng">
            <a:solidFill>
              <a:schemeClr val="lt1"/>
            </a:solidFill>
            <a:prstDash val="solid"/>
            <a:miter lim="800000"/>
            <a:headEnd type="none" w="sm" len="sm"/>
            <a:tailEnd type="none" w="sm" len="sm"/>
          </a:ln>
        </p:spPr>
      </p:cxnSp>
      <p:cxnSp>
        <p:nvCxnSpPr>
          <p:cNvPr id="40" name="Google Shape;185;p17">
            <a:extLst>
              <a:ext uri="{FF2B5EF4-FFF2-40B4-BE49-F238E27FC236}">
                <a16:creationId xmlns:a16="http://schemas.microsoft.com/office/drawing/2014/main" id="{7BFA7BE3-4AB9-40B0-BD60-8C854C56E6AF}"/>
              </a:ext>
            </a:extLst>
          </p:cNvPr>
          <p:cNvCxnSpPr>
            <a:cxnSpLocks/>
          </p:cNvCxnSpPr>
          <p:nvPr/>
        </p:nvCxnSpPr>
        <p:spPr>
          <a:xfrm>
            <a:off x="3065834" y="1028777"/>
            <a:ext cx="3438875" cy="12084"/>
          </a:xfrm>
          <a:prstGeom prst="straightConnector1">
            <a:avLst/>
          </a:prstGeom>
          <a:noFill/>
          <a:ln w="9525" cap="flat" cmpd="sng">
            <a:solidFill>
              <a:schemeClr val="lt1"/>
            </a:solidFill>
            <a:prstDash val="solid"/>
            <a:miter lim="800000"/>
            <a:headEnd type="none" w="sm" len="sm"/>
            <a:tailEnd type="none" w="sm" len="sm"/>
          </a:ln>
        </p:spPr>
      </p:cxnSp>
      <p:sp>
        <p:nvSpPr>
          <p:cNvPr id="7" name="Bocadillo: ovalado 6">
            <a:extLst>
              <a:ext uri="{FF2B5EF4-FFF2-40B4-BE49-F238E27FC236}">
                <a16:creationId xmlns:a16="http://schemas.microsoft.com/office/drawing/2014/main" id="{2C79FFEC-2D53-4785-AABA-8265BC7C42F8}"/>
              </a:ext>
            </a:extLst>
          </p:cNvPr>
          <p:cNvSpPr/>
          <p:nvPr/>
        </p:nvSpPr>
        <p:spPr>
          <a:xfrm>
            <a:off x="2535382" y="1343101"/>
            <a:ext cx="8646676" cy="3844119"/>
          </a:xfrm>
          <a:prstGeom prst="wedgeEllipseCallout">
            <a:avLst>
              <a:gd name="adj1" fmla="val -50341"/>
              <a:gd name="adj2" fmla="val 46282"/>
            </a:avLst>
          </a:prstGeom>
          <a:solidFill>
            <a:schemeClr val="bg1"/>
          </a:solidFill>
          <a:ln>
            <a:solidFill>
              <a:srgbClr val="1B4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buClr>
                <a:schemeClr val="dk1"/>
              </a:buClr>
              <a:buSzPts val="1800"/>
            </a:pPr>
            <a:r>
              <a:rPr lang="es-CO" sz="2000" dirty="0">
                <a:solidFill>
                  <a:srgbClr val="1B4095"/>
                </a:solidFill>
              </a:rPr>
              <a:t>Se invita a iniciar la jornada reconociendo la </a:t>
            </a:r>
            <a:r>
              <a:rPr lang="es-CO" sz="2000" b="1" dirty="0">
                <a:solidFill>
                  <a:srgbClr val="1B4095"/>
                </a:solidFill>
              </a:rPr>
              <a:t>identidad católica del colegio, la cual debe permear los procesos pedagógicos, curriculares, académicos y de evaluación</a:t>
            </a:r>
            <a:r>
              <a:rPr lang="es-CO" sz="2000" dirty="0">
                <a:solidFill>
                  <a:srgbClr val="1B4095"/>
                </a:solidFill>
              </a:rPr>
              <a:t>. </a:t>
            </a:r>
          </a:p>
          <a:p>
            <a:pPr lvl="0" algn="ctr">
              <a:lnSpc>
                <a:spcPct val="90000"/>
              </a:lnSpc>
              <a:buClr>
                <a:schemeClr val="dk1"/>
              </a:buClr>
              <a:buSzPts val="1800"/>
            </a:pPr>
            <a:r>
              <a:rPr lang="es-CO" sz="2000" dirty="0">
                <a:solidFill>
                  <a:srgbClr val="1B4095"/>
                </a:solidFill>
              </a:rPr>
              <a:t>También es importante tener en cuenta relacionar los retos que se han planteado a la escuela católica  tales como la innovación y la inclusión acorde a las competencias del siglo XXI, ciudadanía global, TIC y bilingüismo.  </a:t>
            </a:r>
          </a:p>
        </p:txBody>
      </p:sp>
      <p:pic>
        <p:nvPicPr>
          <p:cNvPr id="43" name="Picture 4" descr="Resultado de imagen de persona vector">
            <a:extLst>
              <a:ext uri="{FF2B5EF4-FFF2-40B4-BE49-F238E27FC236}">
                <a16:creationId xmlns:a16="http://schemas.microsoft.com/office/drawing/2014/main" id="{FCE89EF9-FE83-4217-B88A-FF10B4C244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789" t="52592" r="22675" b="8014"/>
          <a:stretch/>
        </p:blipFill>
        <p:spPr bwMode="auto">
          <a:xfrm>
            <a:off x="1009942" y="3921259"/>
            <a:ext cx="1717964" cy="2701636"/>
          </a:xfrm>
          <a:prstGeom prst="rect">
            <a:avLst/>
          </a:prstGeom>
          <a:noFill/>
          <a:extLst>
            <a:ext uri="{909E8E84-426E-40DD-AFC4-6F175D3DCCD1}">
              <a14:hiddenFill xmlns:a14="http://schemas.microsoft.com/office/drawing/2010/main">
                <a:solidFill>
                  <a:srgbClr val="FFFFFF"/>
                </a:solidFill>
              </a14:hiddenFill>
            </a:ext>
          </a:extLst>
        </p:spPr>
      </p:pic>
      <p:pic>
        <p:nvPicPr>
          <p:cNvPr id="44" name="Google Shape;118;p14">
            <a:extLst>
              <a:ext uri="{FF2B5EF4-FFF2-40B4-BE49-F238E27FC236}">
                <a16:creationId xmlns:a16="http://schemas.microsoft.com/office/drawing/2014/main" id="{E58B9C16-F752-4EFC-A9C1-E1CF4F85E540}"/>
              </a:ext>
            </a:extLst>
          </p:cNvPr>
          <p:cNvPicPr preferRelativeResize="0"/>
          <p:nvPr/>
        </p:nvPicPr>
        <p:blipFill rotWithShape="1">
          <a:blip r:embed="rId5">
            <a:alphaModFix/>
          </a:blip>
          <a:srcRect/>
          <a:stretch/>
        </p:blipFill>
        <p:spPr>
          <a:xfrm>
            <a:off x="11006051" y="6213715"/>
            <a:ext cx="981092" cy="494162"/>
          </a:xfrm>
          <a:prstGeom prst="rect">
            <a:avLst/>
          </a:prstGeom>
          <a:noFill/>
          <a:ln>
            <a:noFill/>
          </a:ln>
        </p:spPr>
      </p:pic>
      <p:pic>
        <p:nvPicPr>
          <p:cNvPr id="45" name="Picture 4" descr="Resultado de imagen de conaced">
            <a:extLst>
              <a:ext uri="{FF2B5EF4-FFF2-40B4-BE49-F238E27FC236}">
                <a16:creationId xmlns:a16="http://schemas.microsoft.com/office/drawing/2014/main" id="{5BDEB1B9-B025-4913-AB7F-ED4BB0B0FC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Resultado de imagen de conaced">
            <a:extLst>
              <a:ext uri="{FF2B5EF4-FFF2-40B4-BE49-F238E27FC236}">
                <a16:creationId xmlns:a16="http://schemas.microsoft.com/office/drawing/2014/main" id="{6FB72B09-A344-4083-8331-A9FD9A8509AF}"/>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949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7" name="Rectángulo 6">
            <a:extLst>
              <a:ext uri="{FF2B5EF4-FFF2-40B4-BE49-F238E27FC236}">
                <a16:creationId xmlns:a16="http://schemas.microsoft.com/office/drawing/2014/main" id="{9C6273A4-276E-4392-9D6E-A9C67786F628}"/>
              </a:ext>
            </a:extLst>
          </p:cNvPr>
          <p:cNvSpPr/>
          <p:nvPr/>
        </p:nvSpPr>
        <p:spPr>
          <a:xfrm>
            <a:off x="0" y="1104900"/>
            <a:ext cx="12192000" cy="6858000"/>
          </a:xfrm>
          <a:prstGeom prst="rect">
            <a:avLst/>
          </a:prstGeom>
          <a:blipFill dpi="0" rotWithShape="1">
            <a:blip r:embed="rId3">
              <a:alphaModFix amt="76000"/>
            </a:blip>
            <a:srcRect/>
            <a:stretch>
              <a:fillRect t="-9166"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Google Shape;95;p14">
            <a:extLst>
              <a:ext uri="{FF2B5EF4-FFF2-40B4-BE49-F238E27FC236}">
                <a16:creationId xmlns:a16="http://schemas.microsoft.com/office/drawing/2014/main" id="{E817571F-E690-4FD0-B048-16E31FC898DE}"/>
              </a:ext>
            </a:extLst>
          </p:cNvPr>
          <p:cNvSpPr/>
          <p:nvPr/>
        </p:nvSpPr>
        <p:spPr>
          <a:xfrm>
            <a:off x="0" y="-1"/>
            <a:ext cx="12192000" cy="3428991"/>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 name="Google Shape;90;p13">
            <a:extLst>
              <a:ext uri="{FF2B5EF4-FFF2-40B4-BE49-F238E27FC236}">
                <a16:creationId xmlns:a16="http://schemas.microsoft.com/office/drawing/2014/main" id="{1C5F8596-C406-4496-8796-996E98C45F93}"/>
              </a:ext>
            </a:extLst>
          </p:cNvPr>
          <p:cNvCxnSpPr>
            <a:cxnSpLocks/>
          </p:cNvCxnSpPr>
          <p:nvPr/>
        </p:nvCxnSpPr>
        <p:spPr>
          <a:xfrm flipH="1">
            <a:off x="0" y="3220915"/>
            <a:ext cx="12192000" cy="0"/>
          </a:xfrm>
          <a:prstGeom prst="straightConnector1">
            <a:avLst/>
          </a:prstGeom>
          <a:noFill/>
          <a:ln w="9525" cap="flat" cmpd="sng">
            <a:solidFill>
              <a:schemeClr val="lt1"/>
            </a:solidFill>
            <a:prstDash val="lgDash"/>
            <a:miter lim="800000"/>
            <a:headEnd type="none" w="sm" len="sm"/>
            <a:tailEnd type="none" w="sm" len="sm"/>
          </a:ln>
        </p:spPr>
      </p:cxnSp>
      <p:pic>
        <p:nvPicPr>
          <p:cNvPr id="15" name="Google Shape;96;p14">
            <a:extLst>
              <a:ext uri="{FF2B5EF4-FFF2-40B4-BE49-F238E27FC236}">
                <a16:creationId xmlns:a16="http://schemas.microsoft.com/office/drawing/2014/main" id="{31316BC0-1E3B-4417-B382-B8CCFAF2C870}"/>
              </a:ext>
            </a:extLst>
          </p:cNvPr>
          <p:cNvPicPr preferRelativeResize="0"/>
          <p:nvPr/>
        </p:nvPicPr>
        <p:blipFill rotWithShape="1">
          <a:blip r:embed="rId4">
            <a:alphaModFix/>
          </a:blip>
          <a:srcRect b="50000"/>
          <a:stretch/>
        </p:blipFill>
        <p:spPr>
          <a:xfrm>
            <a:off x="-1" y="25707"/>
            <a:ext cx="12192000" cy="3428987"/>
          </a:xfrm>
          <a:prstGeom prst="rect">
            <a:avLst/>
          </a:prstGeom>
          <a:noFill/>
          <a:ln>
            <a:noFill/>
          </a:ln>
        </p:spPr>
      </p:pic>
      <p:sp>
        <p:nvSpPr>
          <p:cNvPr id="17" name="Google Shape;86;p13">
            <a:extLst>
              <a:ext uri="{FF2B5EF4-FFF2-40B4-BE49-F238E27FC236}">
                <a16:creationId xmlns:a16="http://schemas.microsoft.com/office/drawing/2014/main" id="{17F9534E-DD85-4E43-B500-F4409A6DBC2A}"/>
              </a:ext>
            </a:extLst>
          </p:cNvPr>
          <p:cNvSpPr/>
          <p:nvPr/>
        </p:nvSpPr>
        <p:spPr>
          <a:xfrm>
            <a:off x="605817" y="1104900"/>
            <a:ext cx="10110115" cy="1107996"/>
          </a:xfrm>
          <a:prstGeom prst="rect">
            <a:avLst/>
          </a:prstGeom>
          <a:noFill/>
          <a:ln>
            <a:noFill/>
          </a:ln>
        </p:spPr>
        <p:txBody>
          <a:bodyPr spcFirstLastPara="1" wrap="square" lIns="91425" tIns="45700" rIns="91425" bIns="45700" anchor="t" anchorCtr="0">
            <a:noAutofit/>
          </a:bodyPr>
          <a:lstStyle/>
          <a:p>
            <a:r>
              <a:rPr lang="es-ES" sz="4000" b="1" dirty="0">
                <a:solidFill>
                  <a:schemeClr val="lt1"/>
                </a:solidFill>
              </a:rPr>
              <a:t>2. </a:t>
            </a:r>
            <a:r>
              <a:rPr lang="es-CO" sz="4000" b="1" dirty="0">
                <a:solidFill>
                  <a:schemeClr val="lt1"/>
                </a:solidFill>
              </a:rPr>
              <a:t>Contextualización del Día E por parte</a:t>
            </a:r>
          </a:p>
          <a:p>
            <a:r>
              <a:rPr lang="es-CO" sz="4000" b="1" dirty="0">
                <a:solidFill>
                  <a:schemeClr val="lt1"/>
                </a:solidFill>
              </a:rPr>
              <a:t>    de los Directivos Docentes.</a:t>
            </a:r>
          </a:p>
          <a:p>
            <a:pPr marL="0" marR="0" lvl="0" indent="0" algn="l" rtl="0">
              <a:spcBef>
                <a:spcPts val="0"/>
              </a:spcBef>
              <a:spcAft>
                <a:spcPts val="0"/>
              </a:spcAft>
              <a:buNone/>
            </a:pPr>
            <a:endParaRPr sz="4000" dirty="0"/>
          </a:p>
        </p:txBody>
      </p:sp>
      <p:pic>
        <p:nvPicPr>
          <p:cNvPr id="8" name="Google Shape;118;p14">
            <a:extLst>
              <a:ext uri="{FF2B5EF4-FFF2-40B4-BE49-F238E27FC236}">
                <a16:creationId xmlns:a16="http://schemas.microsoft.com/office/drawing/2014/main" id="{000EE9C9-DA86-4666-BCFB-BB8F4678387C}"/>
              </a:ext>
            </a:extLst>
          </p:cNvPr>
          <p:cNvPicPr preferRelativeResize="0"/>
          <p:nvPr/>
        </p:nvPicPr>
        <p:blipFill rotWithShape="1">
          <a:blip r:embed="rId5">
            <a:alphaModFix/>
          </a:blip>
          <a:srcRect/>
          <a:stretch/>
        </p:blipFill>
        <p:spPr>
          <a:xfrm>
            <a:off x="11044990" y="2613773"/>
            <a:ext cx="981092" cy="494162"/>
          </a:xfrm>
          <a:prstGeom prst="rect">
            <a:avLst/>
          </a:prstGeom>
          <a:noFill/>
          <a:ln>
            <a:noFill/>
          </a:ln>
        </p:spPr>
      </p:pic>
      <p:pic>
        <p:nvPicPr>
          <p:cNvPr id="9" name="Picture 4" descr="Resultado de imagen de conaced">
            <a:extLst>
              <a:ext uri="{FF2B5EF4-FFF2-40B4-BE49-F238E27FC236}">
                <a16:creationId xmlns:a16="http://schemas.microsoft.com/office/drawing/2014/main" id="{A4E6E54A-B0E8-4679-8BFD-6DBFDD043E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832"/>
          <a:stretch/>
        </p:blipFill>
        <p:spPr bwMode="auto">
          <a:xfrm>
            <a:off x="158266" y="2461419"/>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de conaced">
            <a:extLst>
              <a:ext uri="{FF2B5EF4-FFF2-40B4-BE49-F238E27FC236}">
                <a16:creationId xmlns:a16="http://schemas.microsoft.com/office/drawing/2014/main" id="{7EA32AAD-72A9-4BC4-B1FF-5F3C0F9301DC}"/>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t="68892"/>
          <a:stretch/>
        </p:blipFill>
        <p:spPr bwMode="auto">
          <a:xfrm>
            <a:off x="158265" y="2926810"/>
            <a:ext cx="797253" cy="21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964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6"/>
          <p:cNvSpPr/>
          <p:nvPr/>
        </p:nvSpPr>
        <p:spPr>
          <a:xfrm>
            <a:off x="0" y="0"/>
            <a:ext cx="12192000" cy="6858000"/>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7" name="Google Shape;137;p16"/>
          <p:cNvPicPr preferRelativeResize="0"/>
          <p:nvPr/>
        </p:nvPicPr>
        <p:blipFill rotWithShape="1">
          <a:blip r:embed="rId3">
            <a:alphaModFix amt="54000"/>
          </a:blip>
          <a:srcRect/>
          <a:stretch/>
        </p:blipFill>
        <p:spPr>
          <a:xfrm>
            <a:off x="-113876" y="105261"/>
            <a:ext cx="12192000" cy="6858000"/>
          </a:xfrm>
          <a:prstGeom prst="rect">
            <a:avLst/>
          </a:prstGeom>
          <a:noFill/>
          <a:ln>
            <a:noFill/>
          </a:ln>
        </p:spPr>
      </p:pic>
      <p:grpSp>
        <p:nvGrpSpPr>
          <p:cNvPr id="138" name="Google Shape;138;p16"/>
          <p:cNvGrpSpPr/>
          <p:nvPr/>
        </p:nvGrpSpPr>
        <p:grpSpPr>
          <a:xfrm>
            <a:off x="3356330" y="906846"/>
            <a:ext cx="6498505" cy="6973772"/>
            <a:chOff x="1510337" y="-201150"/>
            <a:chExt cx="6498505" cy="6973772"/>
          </a:xfrm>
        </p:grpSpPr>
        <p:sp>
          <p:nvSpPr>
            <p:cNvPr id="139" name="Google Shape;139;p16"/>
            <p:cNvSpPr/>
            <p:nvPr/>
          </p:nvSpPr>
          <p:spPr>
            <a:xfrm>
              <a:off x="3487064" y="2601987"/>
              <a:ext cx="2949252" cy="2949252"/>
            </a:xfrm>
            <a:custGeom>
              <a:avLst/>
              <a:gdLst/>
              <a:ahLst/>
              <a:cxnLst/>
              <a:rect l="l" t="t" r="r" b="b"/>
              <a:pathLst>
                <a:path w="120000" h="120000" extrusionOk="0">
                  <a:moveTo>
                    <a:pt x="85177" y="19133"/>
                  </a:moveTo>
                  <a:lnTo>
                    <a:pt x="94511" y="11300"/>
                  </a:lnTo>
                  <a:lnTo>
                    <a:pt x="101967" y="17557"/>
                  </a:lnTo>
                  <a:lnTo>
                    <a:pt x="95875" y="28109"/>
                  </a:lnTo>
                  <a:lnTo>
                    <a:pt x="95875" y="28109"/>
                  </a:lnTo>
                  <a:cubicBezTo>
                    <a:pt x="100207" y="32983"/>
                    <a:pt x="103501" y="38688"/>
                    <a:pt x="105555" y="44877"/>
                  </a:cubicBezTo>
                  <a:lnTo>
                    <a:pt x="117740" y="44877"/>
                  </a:lnTo>
                  <a:lnTo>
                    <a:pt x="119431" y="54463"/>
                  </a:lnTo>
                  <a:lnTo>
                    <a:pt x="107980" y="58630"/>
                  </a:lnTo>
                  <a:lnTo>
                    <a:pt x="107980" y="58630"/>
                  </a:lnTo>
                  <a:cubicBezTo>
                    <a:pt x="108167" y="65148"/>
                    <a:pt x="107023" y="71636"/>
                    <a:pt x="104618" y="77697"/>
                  </a:cubicBezTo>
                  <a:lnTo>
                    <a:pt x="113953" y="85530"/>
                  </a:lnTo>
                  <a:lnTo>
                    <a:pt x="109086" y="93960"/>
                  </a:lnTo>
                  <a:lnTo>
                    <a:pt x="97636" y="89792"/>
                  </a:lnTo>
                  <a:cubicBezTo>
                    <a:pt x="93588" y="94905"/>
                    <a:pt x="88542" y="99139"/>
                    <a:pt x="82804" y="102237"/>
                  </a:cubicBezTo>
                  <a:lnTo>
                    <a:pt x="84920" y="114237"/>
                  </a:lnTo>
                  <a:lnTo>
                    <a:pt x="75773" y="117566"/>
                  </a:lnTo>
                  <a:lnTo>
                    <a:pt x="69681" y="107014"/>
                  </a:lnTo>
                  <a:lnTo>
                    <a:pt x="69681" y="107014"/>
                  </a:lnTo>
                  <a:cubicBezTo>
                    <a:pt x="63294" y="108329"/>
                    <a:pt x="56706" y="108329"/>
                    <a:pt x="50319" y="107014"/>
                  </a:cubicBezTo>
                  <a:lnTo>
                    <a:pt x="44227" y="117566"/>
                  </a:lnTo>
                  <a:lnTo>
                    <a:pt x="35080" y="114237"/>
                  </a:lnTo>
                  <a:lnTo>
                    <a:pt x="37196" y="102237"/>
                  </a:lnTo>
                  <a:lnTo>
                    <a:pt x="37196" y="102237"/>
                  </a:lnTo>
                  <a:cubicBezTo>
                    <a:pt x="31458" y="99139"/>
                    <a:pt x="26412" y="94905"/>
                    <a:pt x="22364" y="89792"/>
                  </a:cubicBezTo>
                  <a:lnTo>
                    <a:pt x="10914" y="93960"/>
                  </a:lnTo>
                  <a:lnTo>
                    <a:pt x="6047" y="85530"/>
                  </a:lnTo>
                  <a:lnTo>
                    <a:pt x="15382" y="77697"/>
                  </a:lnTo>
                  <a:lnTo>
                    <a:pt x="15382" y="77697"/>
                  </a:lnTo>
                  <a:cubicBezTo>
                    <a:pt x="12977" y="71636"/>
                    <a:pt x="11833" y="65148"/>
                    <a:pt x="12020" y="58630"/>
                  </a:cubicBezTo>
                  <a:lnTo>
                    <a:pt x="569" y="54463"/>
                  </a:lnTo>
                  <a:lnTo>
                    <a:pt x="2260" y="44877"/>
                  </a:lnTo>
                  <a:lnTo>
                    <a:pt x="14445" y="44877"/>
                  </a:lnTo>
                  <a:lnTo>
                    <a:pt x="14445" y="44877"/>
                  </a:lnTo>
                  <a:cubicBezTo>
                    <a:pt x="16499" y="38688"/>
                    <a:pt x="19793" y="32983"/>
                    <a:pt x="24125" y="28109"/>
                  </a:cubicBezTo>
                  <a:lnTo>
                    <a:pt x="18033" y="17557"/>
                  </a:lnTo>
                  <a:lnTo>
                    <a:pt x="25489" y="11300"/>
                  </a:lnTo>
                  <a:lnTo>
                    <a:pt x="34823" y="19133"/>
                  </a:lnTo>
                  <a:lnTo>
                    <a:pt x="34823" y="19133"/>
                  </a:lnTo>
                  <a:cubicBezTo>
                    <a:pt x="40375" y="15712"/>
                    <a:pt x="46566" y="13459"/>
                    <a:pt x="53017" y="12511"/>
                  </a:cubicBezTo>
                  <a:lnTo>
                    <a:pt x="55133" y="511"/>
                  </a:lnTo>
                  <a:lnTo>
                    <a:pt x="64867" y="511"/>
                  </a:lnTo>
                  <a:lnTo>
                    <a:pt x="66983" y="12511"/>
                  </a:lnTo>
                  <a:lnTo>
                    <a:pt x="66983" y="12511"/>
                  </a:lnTo>
                  <a:cubicBezTo>
                    <a:pt x="73434" y="13459"/>
                    <a:pt x="79625" y="15712"/>
                    <a:pt x="85177" y="19133"/>
                  </a:cubicBezTo>
                  <a:close/>
                </a:path>
              </a:pathLst>
            </a:custGeom>
            <a:no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txBox="1"/>
            <p:nvPr/>
          </p:nvSpPr>
          <p:spPr>
            <a:xfrm>
              <a:off x="4079995" y="3292835"/>
              <a:ext cx="1763390" cy="1515977"/>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es-ES" sz="1400" b="1">
                  <a:solidFill>
                    <a:schemeClr val="lt1"/>
                  </a:solidFill>
                  <a:latin typeface="Arial"/>
                  <a:ea typeface="Arial"/>
                  <a:cs typeface="Arial"/>
                  <a:sym typeface="Arial"/>
                </a:rPr>
                <a:t>Ministerio de Educación</a:t>
              </a:r>
              <a:endParaRPr sz="1400" b="1">
                <a:solidFill>
                  <a:schemeClr val="lt1"/>
                </a:solidFill>
                <a:latin typeface="Arial"/>
                <a:ea typeface="Arial"/>
                <a:cs typeface="Arial"/>
                <a:sym typeface="Arial"/>
              </a:endParaRPr>
            </a:p>
          </p:txBody>
        </p:sp>
        <p:sp>
          <p:nvSpPr>
            <p:cNvPr id="141" name="Google Shape;141;p16"/>
            <p:cNvSpPr/>
            <p:nvPr/>
          </p:nvSpPr>
          <p:spPr>
            <a:xfrm>
              <a:off x="1732642" y="2036835"/>
              <a:ext cx="2076681" cy="2076681"/>
            </a:xfrm>
            <a:custGeom>
              <a:avLst/>
              <a:gdLst/>
              <a:ahLst/>
              <a:cxnLst/>
              <a:rect l="l" t="t" r="r" b="b"/>
              <a:pathLst>
                <a:path w="120000" h="120000" extrusionOk="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no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txBox="1"/>
            <p:nvPr/>
          </p:nvSpPr>
          <p:spPr>
            <a:xfrm>
              <a:off x="2255453" y="2562806"/>
              <a:ext cx="1031059" cy="1024739"/>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es-ES" sz="1400" b="1" i="0">
                  <a:solidFill>
                    <a:schemeClr val="lt1"/>
                  </a:solidFill>
                  <a:latin typeface="Arial"/>
                  <a:ea typeface="Arial"/>
                  <a:cs typeface="Arial"/>
                  <a:sym typeface="Arial"/>
                </a:rPr>
                <a:t>Secretarias de Educación</a:t>
              </a:r>
              <a:endParaRPr sz="1400" b="1" i="0">
                <a:solidFill>
                  <a:schemeClr val="lt1"/>
                </a:solidFill>
                <a:latin typeface="Arial"/>
                <a:ea typeface="Arial"/>
                <a:cs typeface="Arial"/>
                <a:sym typeface="Arial"/>
              </a:endParaRPr>
            </a:p>
          </p:txBody>
        </p:sp>
        <p:sp>
          <p:nvSpPr>
            <p:cNvPr id="143" name="Google Shape;143;p16"/>
            <p:cNvSpPr/>
            <p:nvPr/>
          </p:nvSpPr>
          <p:spPr>
            <a:xfrm rot="-900000">
              <a:off x="2845923" y="116547"/>
              <a:ext cx="2718723" cy="2718723"/>
            </a:xfrm>
            <a:custGeom>
              <a:avLst/>
              <a:gdLst/>
              <a:ahLst/>
              <a:cxnLst/>
              <a:rect l="l" t="t" r="r" b="b"/>
              <a:pathLst>
                <a:path w="120000" h="120000" extrusionOk="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no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txBox="1"/>
            <p:nvPr/>
          </p:nvSpPr>
          <p:spPr>
            <a:xfrm>
              <a:off x="3442219" y="712842"/>
              <a:ext cx="1526131" cy="1526131"/>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es-ES" sz="1400" b="1" dirty="0">
                  <a:solidFill>
                    <a:schemeClr val="lt1"/>
                  </a:solidFill>
                  <a:latin typeface="Arial"/>
                  <a:ea typeface="Arial"/>
                  <a:cs typeface="Arial"/>
                  <a:sym typeface="Arial"/>
                </a:rPr>
                <a:t>Establecimientos Educativos</a:t>
              </a:r>
              <a:endParaRPr sz="1400" b="1" dirty="0">
                <a:solidFill>
                  <a:schemeClr val="lt1"/>
                </a:solidFill>
                <a:latin typeface="Arial"/>
                <a:ea typeface="Arial"/>
                <a:cs typeface="Arial"/>
                <a:sym typeface="Arial"/>
              </a:endParaRPr>
            </a:p>
          </p:txBody>
        </p:sp>
        <p:sp>
          <p:nvSpPr>
            <p:cNvPr id="145" name="Google Shape;145;p16"/>
            <p:cNvSpPr/>
            <p:nvPr/>
          </p:nvSpPr>
          <p:spPr>
            <a:xfrm rot="8677818" flipH="1">
              <a:off x="3463390" y="2171223"/>
              <a:ext cx="3775043" cy="3865530"/>
            </a:xfrm>
            <a:custGeom>
              <a:avLst/>
              <a:gdLst/>
              <a:ahLst/>
              <a:cxnLst/>
              <a:rect l="l" t="t" r="r" b="b"/>
              <a:pathLst>
                <a:path w="120000" h="120000" extrusionOk="0">
                  <a:moveTo>
                    <a:pt x="53540" y="4036"/>
                  </a:moveTo>
                  <a:lnTo>
                    <a:pt x="53540" y="4036"/>
                  </a:lnTo>
                  <a:cubicBezTo>
                    <a:pt x="76750" y="1348"/>
                    <a:pt x="99203" y="13311"/>
                    <a:pt x="109948" y="34091"/>
                  </a:cubicBezTo>
                  <a:cubicBezTo>
                    <a:pt x="120693" y="54871"/>
                    <a:pt x="117494" y="80141"/>
                    <a:pt x="101910" y="97576"/>
                  </a:cubicBezTo>
                  <a:lnTo>
                    <a:pt x="104442" y="100256"/>
                  </a:lnTo>
                  <a:lnTo>
                    <a:pt x="96762" y="98894"/>
                  </a:lnTo>
                  <a:lnTo>
                    <a:pt x="95539" y="90836"/>
                  </a:lnTo>
                  <a:lnTo>
                    <a:pt x="98070" y="93514"/>
                  </a:lnTo>
                  <a:cubicBezTo>
                    <a:pt x="111870" y="77703"/>
                    <a:pt x="114555" y="54992"/>
                    <a:pt x="104828" y="36374"/>
                  </a:cubicBezTo>
                  <a:cubicBezTo>
                    <a:pt x="95100" y="17756"/>
                    <a:pt x="74966" y="7073"/>
                    <a:pt x="54170" y="94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a:off x="1510337" y="1425290"/>
              <a:ext cx="2742804" cy="2742804"/>
            </a:xfrm>
            <a:custGeom>
              <a:avLst/>
              <a:gdLst/>
              <a:ahLst/>
              <a:cxnLst/>
              <a:rect l="l" t="t" r="r" b="b"/>
              <a:pathLst>
                <a:path w="120000" h="120000" extrusionOk="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a:off x="2422068" y="-201150"/>
              <a:ext cx="2957295" cy="2957295"/>
            </a:xfrm>
            <a:custGeom>
              <a:avLst/>
              <a:gdLst/>
              <a:ahLst/>
              <a:cxnLst/>
              <a:rect l="l" t="t" r="r" b="b"/>
              <a:pathLst>
                <a:path w="120000" h="120000" extrusionOk="0">
                  <a:moveTo>
                    <a:pt x="4986" y="64681"/>
                  </a:moveTo>
                  <a:lnTo>
                    <a:pt x="4986" y="64681"/>
                  </a:lnTo>
                  <a:cubicBezTo>
                    <a:pt x="3682" y="49360"/>
                    <a:pt x="8826" y="34190"/>
                    <a:pt x="19179" y="22822"/>
                  </a:cubicBezTo>
                  <a:lnTo>
                    <a:pt x="16020" y="19256"/>
                  </a:lnTo>
                  <a:lnTo>
                    <a:pt x="25771" y="21357"/>
                  </a:lnTo>
                  <a:lnTo>
                    <a:pt x="27129" y="31797"/>
                  </a:lnTo>
                  <a:lnTo>
                    <a:pt x="23972" y="28233"/>
                  </a:lnTo>
                  <a:lnTo>
                    <a:pt x="23972" y="28233"/>
                  </a:lnTo>
                  <a:cubicBezTo>
                    <a:pt x="15304" y="38065"/>
                    <a:pt x="11029" y="51012"/>
                    <a:pt x="12141" y="640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16"/>
          <p:cNvSpPr txBox="1"/>
          <p:nvPr/>
        </p:nvSpPr>
        <p:spPr>
          <a:xfrm>
            <a:off x="1263464" y="1570468"/>
            <a:ext cx="2831881"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400">
                <a:solidFill>
                  <a:schemeClr val="lt1"/>
                </a:solidFill>
                <a:latin typeface="Arial"/>
                <a:ea typeface="Arial"/>
                <a:cs typeface="Arial"/>
                <a:sym typeface="Arial"/>
              </a:rPr>
              <a:t>Reflexión acerca de la articulación de los criterios de evaluación y la práctica de enseñanza de los docentes.</a:t>
            </a:r>
            <a:endParaRPr sz="1400">
              <a:solidFill>
                <a:schemeClr val="lt1"/>
              </a:solidFill>
              <a:latin typeface="Arial"/>
              <a:ea typeface="Arial"/>
              <a:cs typeface="Arial"/>
              <a:sym typeface="Arial"/>
            </a:endParaRPr>
          </a:p>
        </p:txBody>
      </p:sp>
      <p:sp>
        <p:nvSpPr>
          <p:cNvPr id="149" name="Google Shape;149;p16"/>
          <p:cNvSpPr/>
          <p:nvPr/>
        </p:nvSpPr>
        <p:spPr>
          <a:xfrm>
            <a:off x="629994" y="3500795"/>
            <a:ext cx="2602498"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400">
                <a:solidFill>
                  <a:schemeClr val="lt1"/>
                </a:solidFill>
                <a:latin typeface="Arial"/>
                <a:ea typeface="Arial"/>
                <a:cs typeface="Arial"/>
                <a:sym typeface="Arial"/>
              </a:rPr>
              <a:t>Acompañamiento de la estrategia por parte de la SE en los establecimientos educativos. Ruta de Calidad.</a:t>
            </a:r>
            <a:endParaRPr sz="1400">
              <a:solidFill>
                <a:schemeClr val="lt1"/>
              </a:solidFill>
              <a:latin typeface="Arial"/>
              <a:ea typeface="Arial"/>
              <a:cs typeface="Arial"/>
              <a:sym typeface="Arial"/>
            </a:endParaRPr>
          </a:p>
        </p:txBody>
      </p:sp>
      <p:sp>
        <p:nvSpPr>
          <p:cNvPr id="150" name="Google Shape;150;p16"/>
          <p:cNvSpPr txBox="1"/>
          <p:nvPr/>
        </p:nvSpPr>
        <p:spPr>
          <a:xfrm>
            <a:off x="2679404" y="5610121"/>
            <a:ext cx="263088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400">
                <a:solidFill>
                  <a:schemeClr val="lt1"/>
                </a:solidFill>
                <a:latin typeface="Arial"/>
                <a:ea typeface="Arial"/>
                <a:cs typeface="Arial"/>
                <a:sym typeface="Arial"/>
              </a:rPr>
              <a:t>Ruta de acompañamiento para las SE y los EE.</a:t>
            </a:r>
            <a:endParaRPr sz="1400">
              <a:solidFill>
                <a:schemeClr val="lt1"/>
              </a:solidFill>
              <a:latin typeface="Arial"/>
              <a:ea typeface="Arial"/>
              <a:cs typeface="Arial"/>
              <a:sym typeface="Arial"/>
            </a:endParaRPr>
          </a:p>
        </p:txBody>
      </p:sp>
      <p:sp>
        <p:nvSpPr>
          <p:cNvPr id="151" name="Google Shape;151;p16"/>
          <p:cNvSpPr txBox="1"/>
          <p:nvPr/>
        </p:nvSpPr>
        <p:spPr>
          <a:xfrm>
            <a:off x="9520375" y="1678189"/>
            <a:ext cx="2475572"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400">
                <a:solidFill>
                  <a:schemeClr val="lt1"/>
                </a:solidFill>
                <a:latin typeface="Arial"/>
                <a:ea typeface="Arial"/>
                <a:cs typeface="Arial"/>
                <a:sym typeface="Arial"/>
              </a:rPr>
              <a:t>Participación de la Familia en la formación de los niños, niñas y adolescentes. </a:t>
            </a:r>
            <a:endParaRPr sz="1400">
              <a:solidFill>
                <a:schemeClr val="lt1"/>
              </a:solidFill>
              <a:latin typeface="Arial"/>
              <a:ea typeface="Arial"/>
              <a:cs typeface="Arial"/>
              <a:sym typeface="Arial"/>
            </a:endParaRPr>
          </a:p>
        </p:txBody>
      </p:sp>
      <p:grpSp>
        <p:nvGrpSpPr>
          <p:cNvPr id="152" name="Google Shape;152;p16"/>
          <p:cNvGrpSpPr/>
          <p:nvPr/>
        </p:nvGrpSpPr>
        <p:grpSpPr>
          <a:xfrm>
            <a:off x="7123412" y="1342313"/>
            <a:ext cx="2184587" cy="2148602"/>
            <a:chOff x="3068188" y="108277"/>
            <a:chExt cx="2600960" cy="2600960"/>
          </a:xfrm>
        </p:grpSpPr>
        <p:sp>
          <p:nvSpPr>
            <p:cNvPr id="153" name="Google Shape;153;p16"/>
            <p:cNvSpPr/>
            <p:nvPr/>
          </p:nvSpPr>
          <p:spPr>
            <a:xfrm rot="-900000">
              <a:off x="3306830" y="346920"/>
              <a:ext cx="2123675" cy="2123675"/>
            </a:xfrm>
            <a:custGeom>
              <a:avLst/>
              <a:gdLst/>
              <a:ahLst/>
              <a:cxnLst/>
              <a:rect l="l" t="t" r="r" b="b"/>
              <a:pathLst>
                <a:path w="120000" h="120000" extrusionOk="0">
                  <a:moveTo>
                    <a:pt x="89972" y="30393"/>
                  </a:moveTo>
                  <a:lnTo>
                    <a:pt x="107376" y="24900"/>
                  </a:lnTo>
                  <a:lnTo>
                    <a:pt x="113952" y="36221"/>
                  </a:lnTo>
                  <a:lnTo>
                    <a:pt x="100783" y="49005"/>
                  </a:lnTo>
                  <a:lnTo>
                    <a:pt x="100783" y="49005"/>
                  </a:lnTo>
                  <a:cubicBezTo>
                    <a:pt x="102748" y="56205"/>
                    <a:pt x="102748" y="63795"/>
                    <a:pt x="100783" y="70995"/>
                  </a:cubicBezTo>
                  <a:lnTo>
                    <a:pt x="113952" y="83779"/>
                  </a:lnTo>
                  <a:lnTo>
                    <a:pt x="107376" y="95100"/>
                  </a:lnTo>
                  <a:lnTo>
                    <a:pt x="89972" y="89607"/>
                  </a:lnTo>
                  <a:lnTo>
                    <a:pt x="89972" y="89607"/>
                  </a:lnTo>
                  <a:cubicBezTo>
                    <a:pt x="84681" y="94898"/>
                    <a:pt x="78067" y="98693"/>
                    <a:pt x="70811" y="100602"/>
                  </a:cubicBezTo>
                  <a:lnTo>
                    <a:pt x="66641" y="118602"/>
                  </a:lnTo>
                  <a:lnTo>
                    <a:pt x="53359" y="118602"/>
                  </a:lnTo>
                  <a:lnTo>
                    <a:pt x="49189" y="100602"/>
                  </a:lnTo>
                  <a:lnTo>
                    <a:pt x="49189" y="100602"/>
                  </a:lnTo>
                  <a:cubicBezTo>
                    <a:pt x="41933" y="98693"/>
                    <a:pt x="35319" y="94898"/>
                    <a:pt x="30028" y="89607"/>
                  </a:cubicBezTo>
                  <a:lnTo>
                    <a:pt x="12624" y="95100"/>
                  </a:lnTo>
                  <a:lnTo>
                    <a:pt x="6048" y="83779"/>
                  </a:lnTo>
                  <a:lnTo>
                    <a:pt x="19217" y="70995"/>
                  </a:lnTo>
                  <a:cubicBezTo>
                    <a:pt x="17252" y="63795"/>
                    <a:pt x="17252" y="56205"/>
                    <a:pt x="19217" y="49005"/>
                  </a:cubicBezTo>
                  <a:lnTo>
                    <a:pt x="6048" y="36221"/>
                  </a:lnTo>
                  <a:lnTo>
                    <a:pt x="12624" y="24900"/>
                  </a:lnTo>
                  <a:lnTo>
                    <a:pt x="30028" y="30393"/>
                  </a:lnTo>
                  <a:lnTo>
                    <a:pt x="30028" y="30393"/>
                  </a:lnTo>
                  <a:cubicBezTo>
                    <a:pt x="35319" y="25102"/>
                    <a:pt x="41933" y="21307"/>
                    <a:pt x="49189" y="19398"/>
                  </a:cubicBezTo>
                  <a:lnTo>
                    <a:pt x="53359" y="1398"/>
                  </a:lnTo>
                  <a:lnTo>
                    <a:pt x="66641" y="1398"/>
                  </a:lnTo>
                  <a:lnTo>
                    <a:pt x="70811" y="19398"/>
                  </a:lnTo>
                  <a:lnTo>
                    <a:pt x="70811" y="19398"/>
                  </a:lnTo>
                  <a:cubicBezTo>
                    <a:pt x="78067" y="21307"/>
                    <a:pt x="84681" y="25102"/>
                    <a:pt x="89972" y="30393"/>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6"/>
            <p:cNvSpPr txBox="1"/>
            <p:nvPr/>
          </p:nvSpPr>
          <p:spPr>
            <a:xfrm>
              <a:off x="3772614" y="812704"/>
              <a:ext cx="1192106" cy="119210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es-ES" sz="1400" b="1">
                  <a:solidFill>
                    <a:schemeClr val="lt1"/>
                  </a:solidFill>
                  <a:latin typeface="Arial"/>
                  <a:ea typeface="Arial"/>
                  <a:cs typeface="Arial"/>
                  <a:sym typeface="Arial"/>
                </a:rPr>
                <a:t>Familia</a:t>
              </a:r>
              <a:endParaRPr sz="1400" b="1">
                <a:solidFill>
                  <a:schemeClr val="lt1"/>
                </a:solidFill>
                <a:latin typeface="Arial"/>
                <a:ea typeface="Arial"/>
                <a:cs typeface="Arial"/>
                <a:sym typeface="Arial"/>
              </a:endParaRPr>
            </a:p>
          </p:txBody>
        </p:sp>
      </p:grpSp>
      <p:sp>
        <p:nvSpPr>
          <p:cNvPr id="155" name="Google Shape;155;p16"/>
          <p:cNvSpPr/>
          <p:nvPr/>
        </p:nvSpPr>
        <p:spPr>
          <a:xfrm>
            <a:off x="-100529" y="-10298"/>
            <a:ext cx="9956765" cy="1107996"/>
          </a:xfrm>
          <a:prstGeom prst="rect">
            <a:avLst/>
          </a:prstGeom>
          <a:noFill/>
          <a:ln>
            <a:noFill/>
          </a:ln>
        </p:spPr>
        <p:txBody>
          <a:bodyPr spcFirstLastPara="1" wrap="square" lIns="91425" tIns="45700" rIns="91425" bIns="45700" anchor="t" anchorCtr="0">
            <a:noAutofit/>
          </a:bodyPr>
          <a:lstStyle/>
          <a:p>
            <a:pPr marL="0" marR="0" lvl="2" indent="0" algn="ctr" rtl="0">
              <a:spcBef>
                <a:spcPts val="0"/>
              </a:spcBef>
              <a:spcAft>
                <a:spcPts val="0"/>
              </a:spcAft>
              <a:buNone/>
            </a:pPr>
            <a:r>
              <a:rPr lang="es-ES" sz="6600" b="1" i="0" u="none" strike="noStrike" cap="none">
                <a:solidFill>
                  <a:schemeClr val="lt1"/>
                </a:solidFill>
                <a:latin typeface="Arial"/>
                <a:ea typeface="Arial"/>
                <a:cs typeface="Arial"/>
                <a:sym typeface="Arial"/>
              </a:rPr>
              <a:t> ¿A quiénes va dirigida?</a:t>
            </a:r>
            <a:endParaRPr sz="6600" b="1" i="0" u="none" strike="noStrike" cap="none">
              <a:solidFill>
                <a:schemeClr val="lt1"/>
              </a:solidFill>
              <a:latin typeface="Arial"/>
              <a:ea typeface="Arial"/>
              <a:cs typeface="Arial"/>
              <a:sym typeface="Arial"/>
            </a:endParaRPr>
          </a:p>
        </p:txBody>
      </p:sp>
      <p:sp>
        <p:nvSpPr>
          <p:cNvPr id="156" name="Google Shape;156;p16"/>
          <p:cNvSpPr/>
          <p:nvPr/>
        </p:nvSpPr>
        <p:spPr>
          <a:xfrm>
            <a:off x="1167319" y="1673157"/>
            <a:ext cx="96145" cy="743696"/>
          </a:xfrm>
          <a:prstGeom prst="rect">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16"/>
          <p:cNvSpPr/>
          <p:nvPr/>
        </p:nvSpPr>
        <p:spPr>
          <a:xfrm>
            <a:off x="486384" y="3631863"/>
            <a:ext cx="96145" cy="743696"/>
          </a:xfrm>
          <a:prstGeom prst="rect">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16"/>
          <p:cNvSpPr/>
          <p:nvPr/>
        </p:nvSpPr>
        <p:spPr>
          <a:xfrm>
            <a:off x="2583259" y="5700043"/>
            <a:ext cx="96145" cy="582138"/>
          </a:xfrm>
          <a:prstGeom prst="rect">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16"/>
          <p:cNvSpPr/>
          <p:nvPr/>
        </p:nvSpPr>
        <p:spPr>
          <a:xfrm>
            <a:off x="9415478" y="1771150"/>
            <a:ext cx="75297" cy="635975"/>
          </a:xfrm>
          <a:prstGeom prst="rect">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60" name="Google Shape;160;p16"/>
          <p:cNvCxnSpPr/>
          <p:nvPr/>
        </p:nvCxnSpPr>
        <p:spPr>
          <a:xfrm>
            <a:off x="767741" y="982494"/>
            <a:ext cx="799155" cy="0"/>
          </a:xfrm>
          <a:prstGeom prst="straightConnector1">
            <a:avLst/>
          </a:prstGeom>
          <a:noFill/>
          <a:ln w="9525" cap="flat" cmpd="sng">
            <a:solidFill>
              <a:schemeClr val="lt1"/>
            </a:solidFill>
            <a:prstDash val="solid"/>
            <a:miter lim="800000"/>
            <a:headEnd type="none" w="sm" len="sm"/>
            <a:tailEnd type="none" w="sm" len="sm"/>
          </a:ln>
        </p:spPr>
      </p:cxnSp>
      <p:pic>
        <p:nvPicPr>
          <p:cNvPr id="28" name="Google Shape;118;p14">
            <a:extLst>
              <a:ext uri="{FF2B5EF4-FFF2-40B4-BE49-F238E27FC236}">
                <a16:creationId xmlns:a16="http://schemas.microsoft.com/office/drawing/2014/main" id="{17CBB260-3157-46FF-A72D-FAC7976971F0}"/>
              </a:ext>
            </a:extLst>
          </p:cNvPr>
          <p:cNvPicPr preferRelativeResize="0"/>
          <p:nvPr/>
        </p:nvPicPr>
        <p:blipFill rotWithShape="1">
          <a:blip r:embed="rId4">
            <a:alphaModFix/>
          </a:blip>
          <a:srcRect/>
          <a:stretch/>
        </p:blipFill>
        <p:spPr>
          <a:xfrm>
            <a:off x="11006051" y="6213715"/>
            <a:ext cx="981092" cy="494162"/>
          </a:xfrm>
          <a:prstGeom prst="rect">
            <a:avLst/>
          </a:prstGeom>
          <a:noFill/>
          <a:ln>
            <a:noFill/>
          </a:ln>
        </p:spPr>
      </p:pic>
      <p:pic>
        <p:nvPicPr>
          <p:cNvPr id="29" name="Picture 4" descr="Resultado de imagen de conaced">
            <a:extLst>
              <a:ext uri="{FF2B5EF4-FFF2-40B4-BE49-F238E27FC236}">
                <a16:creationId xmlns:a16="http://schemas.microsoft.com/office/drawing/2014/main" id="{7DD304BB-6712-434F-B7E9-26F1DDE2C1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Resultado de imagen de conaced">
            <a:extLst>
              <a:ext uri="{FF2B5EF4-FFF2-40B4-BE49-F238E27FC236}">
                <a16:creationId xmlns:a16="http://schemas.microsoft.com/office/drawing/2014/main" id="{097CE1DB-8014-4D4F-976D-D422047F309D}"/>
              </a:ext>
            </a:extLst>
          </p:cNvPr>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p:nvPr/>
        </p:nvSpPr>
        <p:spPr>
          <a:xfrm>
            <a:off x="0" y="0"/>
            <a:ext cx="12192000" cy="6858000"/>
          </a:xfrm>
          <a:prstGeom prst="rect">
            <a:avLst/>
          </a:prstGeom>
          <a:solidFill>
            <a:srgbClr val="195D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6" name="Google Shape;96;p14"/>
          <p:cNvPicPr preferRelativeResize="0"/>
          <p:nvPr/>
        </p:nvPicPr>
        <p:blipFill rotWithShape="1">
          <a:blip r:embed="rId3">
            <a:alphaModFix/>
          </a:blip>
          <a:srcRect/>
          <a:stretch/>
        </p:blipFill>
        <p:spPr>
          <a:xfrm>
            <a:off x="-15018" y="-7199"/>
            <a:ext cx="12192000" cy="6858000"/>
          </a:xfrm>
          <a:prstGeom prst="rect">
            <a:avLst/>
          </a:prstGeom>
          <a:noFill/>
          <a:ln>
            <a:noFill/>
          </a:ln>
        </p:spPr>
      </p:pic>
      <p:grpSp>
        <p:nvGrpSpPr>
          <p:cNvPr id="97" name="Google Shape;97;p14"/>
          <p:cNvGrpSpPr/>
          <p:nvPr/>
        </p:nvGrpSpPr>
        <p:grpSpPr>
          <a:xfrm>
            <a:off x="362285" y="1746849"/>
            <a:ext cx="11559020" cy="3617392"/>
            <a:chOff x="414866" y="1060218"/>
            <a:chExt cx="11559020" cy="3617392"/>
          </a:xfrm>
        </p:grpSpPr>
        <p:grpSp>
          <p:nvGrpSpPr>
            <p:cNvPr id="98" name="Google Shape;98;p14"/>
            <p:cNvGrpSpPr/>
            <p:nvPr/>
          </p:nvGrpSpPr>
          <p:grpSpPr>
            <a:xfrm>
              <a:off x="414866" y="1060218"/>
              <a:ext cx="11559020" cy="2353998"/>
              <a:chOff x="440852" y="1814822"/>
              <a:chExt cx="11559020" cy="2353998"/>
            </a:xfrm>
          </p:grpSpPr>
          <p:pic>
            <p:nvPicPr>
              <p:cNvPr id="99" name="Google Shape;99;p14" descr="https://lh3.googleusercontent.com/hlpxs431H12qzgqpicm79wra9PxK89VAShhHh6k9Gpq78zc5s2UqRVBvy775oZDzZgifzU_bxrLfa9281yYV_a5elikxJVrXcZxkoBIfeGyRfVDb7sxLBGdOXD0_ZPfeWNkfll3RJBg"/>
              <p:cNvPicPr preferRelativeResize="0"/>
              <p:nvPr/>
            </p:nvPicPr>
            <p:blipFill rotWithShape="1">
              <a:blip r:embed="rId4">
                <a:alphaModFix/>
              </a:blip>
              <a:srcRect l="79905" r="4775" b="80860"/>
              <a:stretch/>
            </p:blipFill>
            <p:spPr>
              <a:xfrm>
                <a:off x="7329486" y="2782935"/>
                <a:ext cx="1344158" cy="1331820"/>
              </a:xfrm>
              <a:prstGeom prst="ellipse">
                <a:avLst/>
              </a:prstGeom>
              <a:noFill/>
              <a:ln>
                <a:noFill/>
              </a:ln>
            </p:spPr>
          </p:pic>
          <p:pic>
            <p:nvPicPr>
              <p:cNvPr id="100" name="Google Shape;100;p14" descr="https://lh3.googleusercontent.com/hlpxs431H12qzgqpicm79wra9PxK89VAShhHh6k9Gpq78zc5s2UqRVBvy775oZDzZgifzU_bxrLfa9281yYV_a5elikxJVrXcZxkoBIfeGyRfVDb7sxLBGdOXD0_ZPfeWNkfll3RJBg"/>
              <p:cNvPicPr preferRelativeResize="0"/>
              <p:nvPr/>
            </p:nvPicPr>
            <p:blipFill rotWithShape="1">
              <a:blip r:embed="rId4">
                <a:alphaModFix/>
              </a:blip>
              <a:srcRect l="45505" r="41666" b="80860"/>
              <a:stretch/>
            </p:blipFill>
            <p:spPr>
              <a:xfrm>
                <a:off x="3899668" y="2794049"/>
                <a:ext cx="1342732" cy="1331821"/>
              </a:xfrm>
              <a:prstGeom prst="ellipse">
                <a:avLst/>
              </a:prstGeom>
              <a:noFill/>
              <a:ln>
                <a:noFill/>
              </a:ln>
            </p:spPr>
          </p:pic>
          <p:pic>
            <p:nvPicPr>
              <p:cNvPr id="101" name="Google Shape;101;p14" descr="https://lh3.googleusercontent.com/hlpxs431H12qzgqpicm79wra9PxK89VAShhHh6k9Gpq78zc5s2UqRVBvy775oZDzZgifzU_bxrLfa9281yYV_a5elikxJVrXcZxkoBIfeGyRfVDb7sxLBGdOXD0_ZPfeWNkfll3RJBg"/>
              <p:cNvPicPr preferRelativeResize="0"/>
              <p:nvPr/>
            </p:nvPicPr>
            <p:blipFill rotWithShape="1">
              <a:blip r:embed="rId4">
                <a:alphaModFix/>
              </a:blip>
              <a:srcRect l="9830" r="77725" b="80860"/>
              <a:stretch/>
            </p:blipFill>
            <p:spPr>
              <a:xfrm>
                <a:off x="440852" y="2741464"/>
                <a:ext cx="1400588" cy="1427356"/>
              </a:xfrm>
              <a:prstGeom prst="ellipse">
                <a:avLst/>
              </a:prstGeom>
              <a:noFill/>
              <a:ln>
                <a:noFill/>
              </a:ln>
            </p:spPr>
          </p:pic>
          <p:pic>
            <p:nvPicPr>
              <p:cNvPr id="102" name="Google Shape;102;p14" descr="https://lh3.googleusercontent.com/hlpxs431H12qzgqpicm79wra9PxK89VAShhHh6k9Gpq78zc5s2UqRVBvy775oZDzZgifzU_bxrLfa9281yYV_a5elikxJVrXcZxkoBIfeGyRfVDb7sxLBGdOXD0_ZPfeWNkfll3RJBg"/>
              <p:cNvPicPr preferRelativeResize="0"/>
              <p:nvPr/>
            </p:nvPicPr>
            <p:blipFill rotWithShape="1">
              <a:blip r:embed="rId4">
                <a:alphaModFix/>
              </a:blip>
              <a:srcRect l="19238" t="56227" r="69895" b="26612"/>
              <a:stretch/>
            </p:blipFill>
            <p:spPr>
              <a:xfrm>
                <a:off x="10679503" y="2782935"/>
                <a:ext cx="1320369" cy="1281244"/>
              </a:xfrm>
              <a:prstGeom prst="ellipse">
                <a:avLst/>
              </a:prstGeom>
              <a:noFill/>
              <a:ln>
                <a:noFill/>
              </a:ln>
            </p:spPr>
          </p:pic>
          <p:sp>
            <p:nvSpPr>
              <p:cNvPr id="103" name="Google Shape;103;p14"/>
              <p:cNvSpPr txBox="1"/>
              <p:nvPr/>
            </p:nvSpPr>
            <p:spPr>
              <a:xfrm>
                <a:off x="1968145" y="1899362"/>
                <a:ext cx="1671738" cy="7386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400">
                    <a:solidFill>
                      <a:schemeClr val="lt1"/>
                    </a:solidFill>
                    <a:latin typeface="Arial"/>
                    <a:ea typeface="Arial"/>
                    <a:cs typeface="Arial"/>
                    <a:sym typeface="Arial"/>
                  </a:rPr>
                  <a:t>Estrategia de mejoramiento de los aprendizajes</a:t>
                </a:r>
                <a:endParaRPr sz="1400">
                  <a:solidFill>
                    <a:schemeClr val="lt1"/>
                  </a:solidFill>
                  <a:latin typeface="Arial"/>
                  <a:ea typeface="Arial"/>
                  <a:cs typeface="Arial"/>
                  <a:sym typeface="Arial"/>
                </a:endParaRPr>
              </a:p>
            </p:txBody>
          </p:sp>
          <p:sp>
            <p:nvSpPr>
              <p:cNvPr id="104" name="Google Shape;104;p14"/>
              <p:cNvSpPr txBox="1"/>
              <p:nvPr/>
            </p:nvSpPr>
            <p:spPr>
              <a:xfrm>
                <a:off x="5350360" y="1890813"/>
                <a:ext cx="1767855" cy="7386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400">
                    <a:solidFill>
                      <a:schemeClr val="lt1"/>
                    </a:solidFill>
                    <a:latin typeface="Arial"/>
                    <a:ea typeface="Arial"/>
                    <a:cs typeface="Arial"/>
                    <a:sym typeface="Arial"/>
                  </a:rPr>
                  <a:t>Fortalecimiento de la práctica pedagógica</a:t>
                </a:r>
                <a:endParaRPr sz="1400">
                  <a:solidFill>
                    <a:schemeClr val="lt1"/>
                  </a:solidFill>
                  <a:latin typeface="Arial"/>
                  <a:ea typeface="Arial"/>
                  <a:cs typeface="Arial"/>
                  <a:sym typeface="Arial"/>
                </a:endParaRPr>
              </a:p>
            </p:txBody>
          </p:sp>
          <p:sp>
            <p:nvSpPr>
              <p:cNvPr id="105" name="Google Shape;105;p14"/>
              <p:cNvSpPr txBox="1"/>
              <p:nvPr/>
            </p:nvSpPr>
            <p:spPr>
              <a:xfrm>
                <a:off x="8802809" y="1814822"/>
                <a:ext cx="1735635"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400">
                    <a:solidFill>
                      <a:schemeClr val="lt1"/>
                    </a:solidFill>
                    <a:latin typeface="Arial"/>
                    <a:ea typeface="Arial"/>
                    <a:cs typeface="Arial"/>
                    <a:sym typeface="Arial"/>
                  </a:rPr>
                  <a:t>Fortalecimiento de la dimensión pedagógica y académica</a:t>
                </a:r>
                <a:endParaRPr sz="1400">
                  <a:solidFill>
                    <a:schemeClr val="lt1"/>
                  </a:solidFill>
                  <a:latin typeface="Arial"/>
                  <a:ea typeface="Arial"/>
                  <a:cs typeface="Arial"/>
                  <a:sym typeface="Arial"/>
                </a:endParaRPr>
              </a:p>
            </p:txBody>
          </p:sp>
          <p:sp>
            <p:nvSpPr>
              <p:cNvPr id="106" name="Google Shape;106;p14"/>
              <p:cNvSpPr/>
              <p:nvPr/>
            </p:nvSpPr>
            <p:spPr>
              <a:xfrm>
                <a:off x="5788018" y="3285865"/>
                <a:ext cx="981598" cy="338554"/>
              </a:xfrm>
              <a:prstGeom prst="rightArrow">
                <a:avLst>
                  <a:gd name="adj1" fmla="val 50000"/>
                  <a:gd name="adj2" fmla="val 50000"/>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14"/>
              <p:cNvSpPr/>
              <p:nvPr/>
            </p:nvSpPr>
            <p:spPr>
              <a:xfrm>
                <a:off x="2365326" y="3265394"/>
                <a:ext cx="981598" cy="338554"/>
              </a:xfrm>
              <a:prstGeom prst="rightArrow">
                <a:avLst>
                  <a:gd name="adj1" fmla="val 50000"/>
                  <a:gd name="adj2" fmla="val 50000"/>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 name="Google Shape;108;p14"/>
              <p:cNvSpPr/>
              <p:nvPr/>
            </p:nvSpPr>
            <p:spPr>
              <a:xfrm>
                <a:off x="9233514" y="3265394"/>
                <a:ext cx="981598" cy="338554"/>
              </a:xfrm>
              <a:prstGeom prst="rightArrow">
                <a:avLst>
                  <a:gd name="adj1" fmla="val 50000"/>
                  <a:gd name="adj2" fmla="val 50000"/>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109" name="Google Shape;109;p14" descr="https://lh3.googleusercontent.com/hlpxs431H12qzgqpicm79wra9PxK89VAShhHh6k9Gpq78zc5s2UqRVBvy775oZDzZgifzU_bxrLfa9281yYV_a5elikxJVrXcZxkoBIfeGyRfVDb7sxLBGdOXD0_ZPfeWNkfll3RJBg"/>
            <p:cNvPicPr preferRelativeResize="0"/>
            <p:nvPr/>
          </p:nvPicPr>
          <p:blipFill rotWithShape="1">
            <a:blip r:embed="rId4">
              <a:alphaModFix/>
            </a:blip>
            <a:srcRect l="41596" t="19348" r="39529" b="67129"/>
            <a:stretch/>
          </p:blipFill>
          <p:spPr>
            <a:xfrm>
              <a:off x="5272014" y="3505507"/>
              <a:ext cx="2007219" cy="1172103"/>
            </a:xfrm>
            <a:prstGeom prst="rect">
              <a:avLst/>
            </a:prstGeom>
            <a:noFill/>
            <a:ln>
              <a:noFill/>
            </a:ln>
          </p:spPr>
        </p:pic>
        <p:pic>
          <p:nvPicPr>
            <p:cNvPr id="110" name="Google Shape;110;p14" descr="https://lh3.googleusercontent.com/hlpxs431H12qzgqpicm79wra9PxK89VAShhHh6k9Gpq78zc5s2UqRVBvy775oZDzZgifzU_bxrLfa9281yYV_a5elikxJVrXcZxkoBIfeGyRfVDb7sxLBGdOXD0_ZPfeWNkfll3RJBg"/>
            <p:cNvPicPr preferRelativeResize="0"/>
            <p:nvPr/>
          </p:nvPicPr>
          <p:blipFill rotWithShape="1">
            <a:blip r:embed="rId4">
              <a:alphaModFix/>
            </a:blip>
            <a:srcRect l="5953" t="19348" r="74594" b="69076"/>
            <a:stretch/>
          </p:blipFill>
          <p:spPr>
            <a:xfrm>
              <a:off x="1718629" y="3505507"/>
              <a:ext cx="2154069" cy="967027"/>
            </a:xfrm>
            <a:prstGeom prst="rect">
              <a:avLst/>
            </a:prstGeom>
            <a:noFill/>
            <a:ln>
              <a:noFill/>
            </a:ln>
          </p:spPr>
        </p:pic>
        <p:pic>
          <p:nvPicPr>
            <p:cNvPr id="111" name="Google Shape;111;p14" descr="https://lh3.googleusercontent.com/hlpxs431H12qzgqpicm79wra9PxK89VAShhHh6k9Gpq78zc5s2UqRVBvy775oZDzZgifzU_bxrLfa9281yYV_a5elikxJVrXcZxkoBIfeGyRfVDb7sxLBGdOXD0_ZPfeWNkfll3RJBg"/>
            <p:cNvPicPr preferRelativeResize="0"/>
            <p:nvPr/>
          </p:nvPicPr>
          <p:blipFill rotWithShape="1">
            <a:blip r:embed="rId4">
              <a:alphaModFix/>
            </a:blip>
            <a:srcRect l="77496" t="19348" r="4194" b="67129"/>
            <a:stretch/>
          </p:blipFill>
          <p:spPr>
            <a:xfrm>
              <a:off x="8769547" y="3505507"/>
              <a:ext cx="2007219" cy="1172103"/>
            </a:xfrm>
            <a:prstGeom prst="rect">
              <a:avLst/>
            </a:prstGeom>
            <a:noFill/>
            <a:ln>
              <a:noFill/>
            </a:ln>
          </p:spPr>
        </p:pic>
      </p:grpSp>
      <p:sp>
        <p:nvSpPr>
          <p:cNvPr id="112" name="Google Shape;112;p14"/>
          <p:cNvSpPr/>
          <p:nvPr/>
        </p:nvSpPr>
        <p:spPr>
          <a:xfrm>
            <a:off x="274440" y="312068"/>
            <a:ext cx="894449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6600" b="1">
                <a:solidFill>
                  <a:schemeClr val="lt1"/>
                </a:solidFill>
                <a:latin typeface="Arial"/>
                <a:ea typeface="Arial"/>
                <a:cs typeface="Arial"/>
                <a:sym typeface="Arial"/>
              </a:rPr>
              <a:t>¿De dónde partimos?</a:t>
            </a:r>
            <a:endParaRPr/>
          </a:p>
        </p:txBody>
      </p:sp>
      <p:sp>
        <p:nvSpPr>
          <p:cNvPr id="113" name="Google Shape;113;p14"/>
          <p:cNvSpPr txBox="1"/>
          <p:nvPr/>
        </p:nvSpPr>
        <p:spPr>
          <a:xfrm>
            <a:off x="274440" y="1827022"/>
            <a:ext cx="1531280" cy="646331"/>
          </a:xfrm>
          <a:prstGeom prst="rect">
            <a:avLst/>
          </a:prstGeom>
          <a:solidFill>
            <a:srgbClr val="E62772"/>
          </a:solidFill>
          <a:ln w="127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600" b="1">
                <a:solidFill>
                  <a:schemeClr val="lt1"/>
                </a:solidFill>
                <a:latin typeface="Arial"/>
                <a:ea typeface="Arial"/>
                <a:cs typeface="Arial"/>
                <a:sym typeface="Arial"/>
              </a:rPr>
              <a:t>2015</a:t>
            </a:r>
            <a:endParaRPr/>
          </a:p>
        </p:txBody>
      </p:sp>
      <p:cxnSp>
        <p:nvCxnSpPr>
          <p:cNvPr id="114" name="Google Shape;114;p14"/>
          <p:cNvCxnSpPr/>
          <p:nvPr/>
        </p:nvCxnSpPr>
        <p:spPr>
          <a:xfrm>
            <a:off x="919438" y="1342418"/>
            <a:ext cx="970140" cy="0"/>
          </a:xfrm>
          <a:prstGeom prst="straightConnector1">
            <a:avLst/>
          </a:prstGeom>
          <a:noFill/>
          <a:ln w="9525" cap="flat" cmpd="sng">
            <a:solidFill>
              <a:schemeClr val="lt1"/>
            </a:solidFill>
            <a:prstDash val="solid"/>
            <a:miter lim="800000"/>
            <a:headEnd type="none" w="sm" len="sm"/>
            <a:tailEnd type="none" w="sm" len="sm"/>
          </a:ln>
        </p:spPr>
      </p:cxnSp>
      <p:sp>
        <p:nvSpPr>
          <p:cNvPr id="115" name="Google Shape;115;p14"/>
          <p:cNvSpPr txBox="1"/>
          <p:nvPr/>
        </p:nvSpPr>
        <p:spPr>
          <a:xfrm>
            <a:off x="3643088" y="1827022"/>
            <a:ext cx="1531280" cy="646331"/>
          </a:xfrm>
          <a:prstGeom prst="rect">
            <a:avLst/>
          </a:prstGeom>
          <a:solidFill>
            <a:srgbClr val="E62772"/>
          </a:solidFill>
          <a:ln w="127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600" b="1" dirty="0">
                <a:solidFill>
                  <a:schemeClr val="lt1"/>
                </a:solidFill>
                <a:latin typeface="Arial"/>
                <a:ea typeface="Arial"/>
                <a:cs typeface="Arial"/>
                <a:sym typeface="Arial"/>
              </a:rPr>
              <a:t>2016</a:t>
            </a:r>
            <a:endParaRPr dirty="0"/>
          </a:p>
        </p:txBody>
      </p:sp>
      <p:sp>
        <p:nvSpPr>
          <p:cNvPr id="116" name="Google Shape;116;p14"/>
          <p:cNvSpPr txBox="1"/>
          <p:nvPr/>
        </p:nvSpPr>
        <p:spPr>
          <a:xfrm>
            <a:off x="7157358" y="1827022"/>
            <a:ext cx="1531280" cy="646331"/>
          </a:xfrm>
          <a:prstGeom prst="rect">
            <a:avLst/>
          </a:prstGeom>
          <a:solidFill>
            <a:srgbClr val="E62772"/>
          </a:solidFill>
          <a:ln w="127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600" b="1">
                <a:solidFill>
                  <a:schemeClr val="lt1"/>
                </a:solidFill>
                <a:latin typeface="Arial"/>
                <a:ea typeface="Arial"/>
                <a:cs typeface="Arial"/>
                <a:sym typeface="Arial"/>
              </a:rPr>
              <a:t>2017</a:t>
            </a:r>
            <a:endParaRPr sz="3600" b="1">
              <a:solidFill>
                <a:schemeClr val="lt1"/>
              </a:solidFill>
              <a:latin typeface="Arial"/>
              <a:ea typeface="Arial"/>
              <a:cs typeface="Arial"/>
              <a:sym typeface="Arial"/>
            </a:endParaRPr>
          </a:p>
        </p:txBody>
      </p:sp>
      <p:sp>
        <p:nvSpPr>
          <p:cNvPr id="117" name="Google Shape;117;p14"/>
          <p:cNvSpPr txBox="1"/>
          <p:nvPr/>
        </p:nvSpPr>
        <p:spPr>
          <a:xfrm>
            <a:off x="10459877" y="1846105"/>
            <a:ext cx="1531280" cy="646331"/>
          </a:xfrm>
          <a:prstGeom prst="rect">
            <a:avLst/>
          </a:prstGeom>
          <a:solidFill>
            <a:srgbClr val="E62772"/>
          </a:solidFill>
          <a:ln w="127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600" b="1">
                <a:solidFill>
                  <a:schemeClr val="lt1"/>
                </a:solidFill>
                <a:latin typeface="Arial"/>
                <a:ea typeface="Arial"/>
                <a:cs typeface="Arial"/>
                <a:sym typeface="Arial"/>
              </a:rPr>
              <a:t>2018</a:t>
            </a:r>
            <a:endParaRPr/>
          </a:p>
        </p:txBody>
      </p:sp>
      <p:pic>
        <p:nvPicPr>
          <p:cNvPr id="26" name="Google Shape;118;p14">
            <a:extLst>
              <a:ext uri="{FF2B5EF4-FFF2-40B4-BE49-F238E27FC236}">
                <a16:creationId xmlns:a16="http://schemas.microsoft.com/office/drawing/2014/main" id="{92886695-C380-48CB-A23F-26AE4B6E68B5}"/>
              </a:ext>
            </a:extLst>
          </p:cNvPr>
          <p:cNvPicPr preferRelativeResize="0"/>
          <p:nvPr/>
        </p:nvPicPr>
        <p:blipFill rotWithShape="1">
          <a:blip r:embed="rId5">
            <a:alphaModFix/>
          </a:blip>
          <a:srcRect/>
          <a:stretch/>
        </p:blipFill>
        <p:spPr>
          <a:xfrm>
            <a:off x="11006051" y="6213715"/>
            <a:ext cx="981092" cy="494162"/>
          </a:xfrm>
          <a:prstGeom prst="rect">
            <a:avLst/>
          </a:prstGeom>
          <a:noFill/>
          <a:ln>
            <a:noFill/>
          </a:ln>
        </p:spPr>
      </p:pic>
      <p:pic>
        <p:nvPicPr>
          <p:cNvPr id="27" name="Picture 4" descr="Resultado de imagen de conaced">
            <a:extLst>
              <a:ext uri="{FF2B5EF4-FFF2-40B4-BE49-F238E27FC236}">
                <a16:creationId xmlns:a16="http://schemas.microsoft.com/office/drawing/2014/main" id="{0E16F81E-0A2F-493E-9B9A-0538900686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Resultado de imagen de conaced">
            <a:extLst>
              <a:ext uri="{FF2B5EF4-FFF2-40B4-BE49-F238E27FC236}">
                <a16:creationId xmlns:a16="http://schemas.microsoft.com/office/drawing/2014/main" id="{A59AA4C0-BB7E-421F-9850-81E207A8E991}"/>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7" name="Rectángulo 6">
            <a:extLst>
              <a:ext uri="{FF2B5EF4-FFF2-40B4-BE49-F238E27FC236}">
                <a16:creationId xmlns:a16="http://schemas.microsoft.com/office/drawing/2014/main" id="{9C6273A4-276E-4392-9D6E-A9C67786F628}"/>
              </a:ext>
            </a:extLst>
          </p:cNvPr>
          <p:cNvSpPr/>
          <p:nvPr/>
        </p:nvSpPr>
        <p:spPr>
          <a:xfrm>
            <a:off x="0" y="1104900"/>
            <a:ext cx="12192000" cy="6858000"/>
          </a:xfrm>
          <a:prstGeom prst="rect">
            <a:avLst/>
          </a:prstGeom>
          <a:blipFill dpi="0" rotWithShape="1">
            <a:blip r:embed="rId3">
              <a:alphaModFix amt="76000"/>
            </a:blip>
            <a:srcRect/>
            <a:stretch>
              <a:fillRect t="-9166"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Google Shape;95;p14">
            <a:extLst>
              <a:ext uri="{FF2B5EF4-FFF2-40B4-BE49-F238E27FC236}">
                <a16:creationId xmlns:a16="http://schemas.microsoft.com/office/drawing/2014/main" id="{E817571F-E690-4FD0-B048-16E31FC898DE}"/>
              </a:ext>
            </a:extLst>
          </p:cNvPr>
          <p:cNvSpPr/>
          <p:nvPr/>
        </p:nvSpPr>
        <p:spPr>
          <a:xfrm>
            <a:off x="0" y="-1"/>
            <a:ext cx="12192000" cy="3428991"/>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 name="Google Shape;90;p13">
            <a:extLst>
              <a:ext uri="{FF2B5EF4-FFF2-40B4-BE49-F238E27FC236}">
                <a16:creationId xmlns:a16="http://schemas.microsoft.com/office/drawing/2014/main" id="{1C5F8596-C406-4496-8796-996E98C45F93}"/>
              </a:ext>
            </a:extLst>
          </p:cNvPr>
          <p:cNvCxnSpPr>
            <a:cxnSpLocks/>
          </p:cNvCxnSpPr>
          <p:nvPr/>
        </p:nvCxnSpPr>
        <p:spPr>
          <a:xfrm flipH="1">
            <a:off x="0" y="3220915"/>
            <a:ext cx="12192000" cy="0"/>
          </a:xfrm>
          <a:prstGeom prst="straightConnector1">
            <a:avLst/>
          </a:prstGeom>
          <a:noFill/>
          <a:ln w="9525" cap="flat" cmpd="sng">
            <a:solidFill>
              <a:schemeClr val="lt1"/>
            </a:solidFill>
            <a:prstDash val="lgDash"/>
            <a:miter lim="800000"/>
            <a:headEnd type="none" w="sm" len="sm"/>
            <a:tailEnd type="none" w="sm" len="sm"/>
          </a:ln>
        </p:spPr>
      </p:cxnSp>
      <p:pic>
        <p:nvPicPr>
          <p:cNvPr id="15" name="Google Shape;96;p14">
            <a:extLst>
              <a:ext uri="{FF2B5EF4-FFF2-40B4-BE49-F238E27FC236}">
                <a16:creationId xmlns:a16="http://schemas.microsoft.com/office/drawing/2014/main" id="{31316BC0-1E3B-4417-B382-B8CCFAF2C870}"/>
              </a:ext>
            </a:extLst>
          </p:cNvPr>
          <p:cNvPicPr preferRelativeResize="0"/>
          <p:nvPr/>
        </p:nvPicPr>
        <p:blipFill rotWithShape="1">
          <a:blip r:embed="rId4">
            <a:alphaModFix/>
          </a:blip>
          <a:srcRect b="50000"/>
          <a:stretch/>
        </p:blipFill>
        <p:spPr>
          <a:xfrm>
            <a:off x="-1" y="25707"/>
            <a:ext cx="12192000" cy="3428987"/>
          </a:xfrm>
          <a:prstGeom prst="rect">
            <a:avLst/>
          </a:prstGeom>
          <a:noFill/>
          <a:ln>
            <a:noFill/>
          </a:ln>
        </p:spPr>
      </p:pic>
      <p:sp>
        <p:nvSpPr>
          <p:cNvPr id="17" name="Google Shape;86;p13">
            <a:extLst>
              <a:ext uri="{FF2B5EF4-FFF2-40B4-BE49-F238E27FC236}">
                <a16:creationId xmlns:a16="http://schemas.microsoft.com/office/drawing/2014/main" id="{17F9534E-DD85-4E43-B500-F4409A6DBC2A}"/>
              </a:ext>
            </a:extLst>
          </p:cNvPr>
          <p:cNvSpPr/>
          <p:nvPr/>
        </p:nvSpPr>
        <p:spPr>
          <a:xfrm>
            <a:off x="605817" y="1186202"/>
            <a:ext cx="1011011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4800" b="1" dirty="0">
                <a:solidFill>
                  <a:schemeClr val="lt1"/>
                </a:solidFill>
              </a:rPr>
              <a:t>3. Exploración</a:t>
            </a:r>
            <a:endParaRPr sz="4800" dirty="0"/>
          </a:p>
        </p:txBody>
      </p:sp>
      <p:pic>
        <p:nvPicPr>
          <p:cNvPr id="8" name="Google Shape;118;p14">
            <a:extLst>
              <a:ext uri="{FF2B5EF4-FFF2-40B4-BE49-F238E27FC236}">
                <a16:creationId xmlns:a16="http://schemas.microsoft.com/office/drawing/2014/main" id="{766D6088-5F6C-452C-A81A-8DF9B2620138}"/>
              </a:ext>
            </a:extLst>
          </p:cNvPr>
          <p:cNvPicPr preferRelativeResize="0"/>
          <p:nvPr/>
        </p:nvPicPr>
        <p:blipFill rotWithShape="1">
          <a:blip r:embed="rId5">
            <a:alphaModFix/>
          </a:blip>
          <a:srcRect/>
          <a:stretch/>
        </p:blipFill>
        <p:spPr>
          <a:xfrm>
            <a:off x="11044990" y="2613773"/>
            <a:ext cx="981092" cy="494162"/>
          </a:xfrm>
          <a:prstGeom prst="rect">
            <a:avLst/>
          </a:prstGeom>
          <a:noFill/>
          <a:ln>
            <a:noFill/>
          </a:ln>
        </p:spPr>
      </p:pic>
      <p:pic>
        <p:nvPicPr>
          <p:cNvPr id="9" name="Picture 4" descr="Resultado de imagen de conaced">
            <a:extLst>
              <a:ext uri="{FF2B5EF4-FFF2-40B4-BE49-F238E27FC236}">
                <a16:creationId xmlns:a16="http://schemas.microsoft.com/office/drawing/2014/main" id="{DD5D5BA2-06DF-4391-AD23-BAD854EACA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832"/>
          <a:stretch/>
        </p:blipFill>
        <p:spPr bwMode="auto">
          <a:xfrm>
            <a:off x="158266" y="2461419"/>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de conaced">
            <a:extLst>
              <a:ext uri="{FF2B5EF4-FFF2-40B4-BE49-F238E27FC236}">
                <a16:creationId xmlns:a16="http://schemas.microsoft.com/office/drawing/2014/main" id="{DD559446-2663-472E-AC60-BF738B47231C}"/>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t="68892"/>
          <a:stretch/>
        </p:blipFill>
        <p:spPr bwMode="auto">
          <a:xfrm>
            <a:off x="158265" y="2926810"/>
            <a:ext cx="797253" cy="21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818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14" name="Google Shape;217;p19">
            <a:extLst>
              <a:ext uri="{FF2B5EF4-FFF2-40B4-BE49-F238E27FC236}">
                <a16:creationId xmlns:a16="http://schemas.microsoft.com/office/drawing/2014/main" id="{C26B3A1E-B73F-4648-8A00-F01C2A4CEA71}"/>
              </a:ext>
            </a:extLst>
          </p:cNvPr>
          <p:cNvSpPr/>
          <p:nvPr/>
        </p:nvSpPr>
        <p:spPr>
          <a:xfrm>
            <a:off x="1" y="0"/>
            <a:ext cx="12192000" cy="6858000"/>
          </a:xfrm>
          <a:prstGeom prst="rect">
            <a:avLst/>
          </a:prstGeom>
          <a:solidFill>
            <a:srgbClr val="E438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0" name="Google Shape;230;p20"/>
          <p:cNvPicPr preferRelativeResize="0"/>
          <p:nvPr/>
        </p:nvPicPr>
        <p:blipFill rotWithShape="1">
          <a:blip r:embed="rId3">
            <a:alphaModFix/>
          </a:blip>
          <a:srcRect/>
          <a:stretch/>
        </p:blipFill>
        <p:spPr>
          <a:xfrm>
            <a:off x="12033" y="0"/>
            <a:ext cx="12192000" cy="6858000"/>
          </a:xfrm>
          <a:prstGeom prst="rect">
            <a:avLst/>
          </a:prstGeom>
          <a:noFill/>
          <a:ln>
            <a:noFill/>
          </a:ln>
        </p:spPr>
      </p:pic>
      <p:pic>
        <p:nvPicPr>
          <p:cNvPr id="10" name="Google Shape;118;p14">
            <a:extLst>
              <a:ext uri="{FF2B5EF4-FFF2-40B4-BE49-F238E27FC236}">
                <a16:creationId xmlns:a16="http://schemas.microsoft.com/office/drawing/2014/main" id="{99F56FD0-D767-432A-B782-FAAEC1BAFBF8}"/>
              </a:ext>
            </a:extLst>
          </p:cNvPr>
          <p:cNvPicPr preferRelativeResize="0"/>
          <p:nvPr/>
        </p:nvPicPr>
        <p:blipFill rotWithShape="1">
          <a:blip r:embed="rId4">
            <a:alphaModFix/>
          </a:blip>
          <a:srcRect/>
          <a:stretch/>
        </p:blipFill>
        <p:spPr>
          <a:xfrm>
            <a:off x="11006051" y="6213715"/>
            <a:ext cx="981092" cy="494162"/>
          </a:xfrm>
          <a:prstGeom prst="rect">
            <a:avLst/>
          </a:prstGeom>
          <a:noFill/>
          <a:ln>
            <a:noFill/>
          </a:ln>
        </p:spPr>
      </p:pic>
      <p:pic>
        <p:nvPicPr>
          <p:cNvPr id="11" name="Picture 4" descr="Resultado de imagen de conaced">
            <a:extLst>
              <a:ext uri="{FF2B5EF4-FFF2-40B4-BE49-F238E27FC236}">
                <a16:creationId xmlns:a16="http://schemas.microsoft.com/office/drawing/2014/main" id="{6D8B8D4A-E83C-445F-8333-5617F06171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sultado de imagen de conaced">
            <a:extLst>
              <a:ext uri="{FF2B5EF4-FFF2-40B4-BE49-F238E27FC236}">
                <a16:creationId xmlns:a16="http://schemas.microsoft.com/office/drawing/2014/main" id="{09348E1A-205A-47D9-AC19-C843ABE5EDC8}"/>
              </a:ext>
            </a:extLst>
          </p:cNvPr>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12;p14">
            <a:extLst>
              <a:ext uri="{FF2B5EF4-FFF2-40B4-BE49-F238E27FC236}">
                <a16:creationId xmlns:a16="http://schemas.microsoft.com/office/drawing/2014/main" id="{B90B6753-ACF0-49B3-A9AE-45147FF8DB62}"/>
              </a:ext>
            </a:extLst>
          </p:cNvPr>
          <p:cNvSpPr/>
          <p:nvPr/>
        </p:nvSpPr>
        <p:spPr>
          <a:xfrm>
            <a:off x="300733" y="502313"/>
            <a:ext cx="894449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5000" b="1" dirty="0">
                <a:solidFill>
                  <a:schemeClr val="lt1"/>
                </a:solidFill>
                <a:latin typeface="Arial"/>
                <a:ea typeface="Arial"/>
                <a:cs typeface="Arial"/>
                <a:sym typeface="Arial"/>
              </a:rPr>
              <a:t>Diligenciamiento Anexo 1</a:t>
            </a:r>
            <a:endParaRPr sz="5000" dirty="0"/>
          </a:p>
        </p:txBody>
      </p:sp>
      <p:cxnSp>
        <p:nvCxnSpPr>
          <p:cNvPr id="16" name="Google Shape;114;p14">
            <a:extLst>
              <a:ext uri="{FF2B5EF4-FFF2-40B4-BE49-F238E27FC236}">
                <a16:creationId xmlns:a16="http://schemas.microsoft.com/office/drawing/2014/main" id="{D63D46E8-03C0-4D69-9CD9-64E55C6E18E7}"/>
              </a:ext>
            </a:extLst>
          </p:cNvPr>
          <p:cNvCxnSpPr>
            <a:cxnSpLocks/>
          </p:cNvCxnSpPr>
          <p:nvPr/>
        </p:nvCxnSpPr>
        <p:spPr>
          <a:xfrm>
            <a:off x="420624" y="1342418"/>
            <a:ext cx="7443216" cy="0"/>
          </a:xfrm>
          <a:prstGeom prst="straightConnector1">
            <a:avLst/>
          </a:prstGeom>
          <a:noFill/>
          <a:ln w="9525" cap="flat" cmpd="sng">
            <a:solidFill>
              <a:schemeClr val="lt1"/>
            </a:solidFill>
            <a:prstDash val="solid"/>
            <a:miter lim="800000"/>
            <a:headEnd type="none" w="sm" len="sm"/>
            <a:tailEnd type="none" w="sm" len="sm"/>
          </a:ln>
        </p:spPr>
      </p:cxnSp>
      <p:sp>
        <p:nvSpPr>
          <p:cNvPr id="235" name="Google Shape;235;p20"/>
          <p:cNvSpPr/>
          <p:nvPr/>
        </p:nvSpPr>
        <p:spPr>
          <a:xfrm rot="5400000">
            <a:off x="316856" y="637964"/>
            <a:ext cx="366246" cy="342618"/>
          </a:xfrm>
          <a:prstGeom prst="triangle">
            <a:avLst>
              <a:gd name="adj" fmla="val 50000"/>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206;p18">
            <a:extLst>
              <a:ext uri="{FF2B5EF4-FFF2-40B4-BE49-F238E27FC236}">
                <a16:creationId xmlns:a16="http://schemas.microsoft.com/office/drawing/2014/main" id="{A98CD575-A2EC-4DB3-B37C-79AEC063C314}"/>
              </a:ext>
            </a:extLst>
          </p:cNvPr>
          <p:cNvSpPr txBox="1"/>
          <p:nvPr/>
        </p:nvSpPr>
        <p:spPr>
          <a:xfrm>
            <a:off x="420625" y="1858693"/>
            <a:ext cx="5675376" cy="1570308"/>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s-ES" sz="2000" dirty="0">
                <a:solidFill>
                  <a:schemeClr val="lt1"/>
                </a:solidFill>
                <a:latin typeface="Arial"/>
                <a:ea typeface="Arial"/>
                <a:cs typeface="Arial"/>
                <a:sym typeface="Arial"/>
              </a:rPr>
              <a:t>Se invita a organizarse por grupos de grado y tener en cuenta la actividad de </a:t>
            </a:r>
            <a:r>
              <a:rPr lang="es-ES" sz="2000" b="1" u="sng" dirty="0">
                <a:solidFill>
                  <a:schemeClr val="lt1"/>
                </a:solidFill>
                <a:latin typeface="Arial"/>
                <a:ea typeface="Arial"/>
                <a:cs typeface="Arial"/>
                <a:sym typeface="Arial"/>
              </a:rPr>
              <a:t>Alistamiento</a:t>
            </a:r>
            <a:r>
              <a:rPr lang="es-ES" sz="2000" dirty="0">
                <a:solidFill>
                  <a:schemeClr val="lt1"/>
                </a:solidFill>
                <a:latin typeface="Arial"/>
                <a:ea typeface="Arial"/>
                <a:cs typeface="Arial"/>
                <a:sym typeface="Arial"/>
              </a:rPr>
              <a:t> para el desarrollo de este momento.</a:t>
            </a:r>
            <a:endParaRPr sz="2000" dirty="0">
              <a:solidFill>
                <a:schemeClr val="lt1"/>
              </a:solidFill>
              <a:latin typeface="Arial"/>
              <a:ea typeface="Arial"/>
              <a:cs typeface="Arial"/>
              <a:sym typeface="Arial"/>
            </a:endParaRPr>
          </a:p>
        </p:txBody>
      </p:sp>
      <p:sp>
        <p:nvSpPr>
          <p:cNvPr id="18" name="Google Shape;208;p18">
            <a:extLst>
              <a:ext uri="{FF2B5EF4-FFF2-40B4-BE49-F238E27FC236}">
                <a16:creationId xmlns:a16="http://schemas.microsoft.com/office/drawing/2014/main" id="{C32963FF-3E9E-4389-8455-5784F572DEF1}"/>
              </a:ext>
            </a:extLst>
          </p:cNvPr>
          <p:cNvSpPr/>
          <p:nvPr/>
        </p:nvSpPr>
        <p:spPr>
          <a:xfrm>
            <a:off x="4486465" y="3464170"/>
            <a:ext cx="1112649" cy="122313"/>
          </a:xfrm>
          <a:prstGeom prst="rect">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2" name="Diagrama 1">
            <a:extLst>
              <a:ext uri="{FF2B5EF4-FFF2-40B4-BE49-F238E27FC236}">
                <a16:creationId xmlns:a16="http://schemas.microsoft.com/office/drawing/2014/main" id="{63507DD9-2EDE-486F-8580-1425F068A48B}"/>
              </a:ext>
            </a:extLst>
          </p:cNvPr>
          <p:cNvGraphicFramePr/>
          <p:nvPr/>
        </p:nvGraphicFramePr>
        <p:xfrm>
          <a:off x="6571372" y="1437879"/>
          <a:ext cx="4229822" cy="47758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9698" name="Picture 2" descr="Resultado de imagen de persona vector">
            <a:extLst>
              <a:ext uri="{FF2B5EF4-FFF2-40B4-BE49-F238E27FC236}">
                <a16:creationId xmlns:a16="http://schemas.microsoft.com/office/drawing/2014/main" id="{FA2F2E2C-638B-4D33-9F08-C6738754DA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1288" y="3525326"/>
            <a:ext cx="4676682" cy="318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530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0"/>
          <p:cNvSpPr/>
          <p:nvPr/>
        </p:nvSpPr>
        <p:spPr>
          <a:xfrm>
            <a:off x="0" y="0"/>
            <a:ext cx="12192000" cy="6858000"/>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0" name="Google Shape;230;p20"/>
          <p:cNvPicPr preferRelativeResize="0"/>
          <p:nvPr/>
        </p:nvPicPr>
        <p:blipFill rotWithShape="1">
          <a:blip r:embed="rId3">
            <a:alphaModFix/>
          </a:blip>
          <a:srcRect/>
          <a:stretch/>
        </p:blipFill>
        <p:spPr>
          <a:xfrm>
            <a:off x="0" y="-30996"/>
            <a:ext cx="12192000" cy="6858000"/>
          </a:xfrm>
          <a:prstGeom prst="rect">
            <a:avLst/>
          </a:prstGeom>
          <a:noFill/>
          <a:ln>
            <a:noFill/>
          </a:ln>
        </p:spPr>
      </p:pic>
      <p:pic>
        <p:nvPicPr>
          <p:cNvPr id="10" name="Google Shape;118;p14">
            <a:extLst>
              <a:ext uri="{FF2B5EF4-FFF2-40B4-BE49-F238E27FC236}">
                <a16:creationId xmlns:a16="http://schemas.microsoft.com/office/drawing/2014/main" id="{99F56FD0-D767-432A-B782-FAAEC1BAFBF8}"/>
              </a:ext>
            </a:extLst>
          </p:cNvPr>
          <p:cNvPicPr preferRelativeResize="0"/>
          <p:nvPr/>
        </p:nvPicPr>
        <p:blipFill rotWithShape="1">
          <a:blip r:embed="rId4">
            <a:alphaModFix/>
          </a:blip>
          <a:srcRect/>
          <a:stretch/>
        </p:blipFill>
        <p:spPr>
          <a:xfrm>
            <a:off x="11006051" y="6213715"/>
            <a:ext cx="981092" cy="494162"/>
          </a:xfrm>
          <a:prstGeom prst="rect">
            <a:avLst/>
          </a:prstGeom>
          <a:noFill/>
          <a:ln>
            <a:noFill/>
          </a:ln>
        </p:spPr>
      </p:pic>
      <p:pic>
        <p:nvPicPr>
          <p:cNvPr id="11" name="Picture 4" descr="Resultado de imagen de conaced">
            <a:extLst>
              <a:ext uri="{FF2B5EF4-FFF2-40B4-BE49-F238E27FC236}">
                <a16:creationId xmlns:a16="http://schemas.microsoft.com/office/drawing/2014/main" id="{6D8B8D4A-E83C-445F-8333-5617F06171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sultado de imagen de conaced">
            <a:extLst>
              <a:ext uri="{FF2B5EF4-FFF2-40B4-BE49-F238E27FC236}">
                <a16:creationId xmlns:a16="http://schemas.microsoft.com/office/drawing/2014/main" id="{09348E1A-205A-47D9-AC19-C843ABE5EDC8}"/>
              </a:ext>
            </a:extLst>
          </p:cNvPr>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12;p14">
            <a:extLst>
              <a:ext uri="{FF2B5EF4-FFF2-40B4-BE49-F238E27FC236}">
                <a16:creationId xmlns:a16="http://schemas.microsoft.com/office/drawing/2014/main" id="{B90B6753-ACF0-49B3-A9AE-45147FF8DB62}"/>
              </a:ext>
            </a:extLst>
          </p:cNvPr>
          <p:cNvSpPr/>
          <p:nvPr/>
        </p:nvSpPr>
        <p:spPr>
          <a:xfrm>
            <a:off x="300733" y="502313"/>
            <a:ext cx="8944495" cy="1107996"/>
          </a:xfrm>
          <a:prstGeom prst="rect">
            <a:avLst/>
          </a:prstGeom>
          <a:noFill/>
          <a:ln>
            <a:noFill/>
          </a:ln>
        </p:spPr>
        <p:txBody>
          <a:bodyPr spcFirstLastPara="1" wrap="square" lIns="91425" tIns="45700" rIns="91425" bIns="45700" anchor="t" anchorCtr="0">
            <a:noAutofit/>
          </a:bodyPr>
          <a:lstStyle/>
          <a:p>
            <a:pPr lvl="0"/>
            <a:r>
              <a:rPr lang="es-ES" sz="5000" b="1" dirty="0">
                <a:solidFill>
                  <a:schemeClr val="lt1"/>
                </a:solidFill>
              </a:rPr>
              <a:t>Diligenciamiento </a:t>
            </a:r>
            <a:r>
              <a:rPr lang="es-ES" sz="5000" b="1" dirty="0">
                <a:solidFill>
                  <a:schemeClr val="lt1"/>
                </a:solidFill>
                <a:latin typeface="Arial"/>
                <a:ea typeface="Arial"/>
                <a:cs typeface="Arial"/>
                <a:sym typeface="Arial"/>
              </a:rPr>
              <a:t>Anexo 1</a:t>
            </a:r>
            <a:endParaRPr sz="5000" dirty="0"/>
          </a:p>
        </p:txBody>
      </p:sp>
      <p:cxnSp>
        <p:nvCxnSpPr>
          <p:cNvPr id="16" name="Google Shape;114;p14">
            <a:extLst>
              <a:ext uri="{FF2B5EF4-FFF2-40B4-BE49-F238E27FC236}">
                <a16:creationId xmlns:a16="http://schemas.microsoft.com/office/drawing/2014/main" id="{D63D46E8-03C0-4D69-9CD9-64E55C6E18E7}"/>
              </a:ext>
            </a:extLst>
          </p:cNvPr>
          <p:cNvCxnSpPr>
            <a:cxnSpLocks/>
          </p:cNvCxnSpPr>
          <p:nvPr/>
        </p:nvCxnSpPr>
        <p:spPr>
          <a:xfrm>
            <a:off x="420624" y="1342418"/>
            <a:ext cx="7443216" cy="0"/>
          </a:xfrm>
          <a:prstGeom prst="straightConnector1">
            <a:avLst/>
          </a:prstGeom>
          <a:noFill/>
          <a:ln w="9525" cap="flat" cmpd="sng">
            <a:solidFill>
              <a:schemeClr val="lt1"/>
            </a:solidFill>
            <a:prstDash val="solid"/>
            <a:miter lim="800000"/>
            <a:headEnd type="none" w="sm" len="sm"/>
            <a:tailEnd type="none" w="sm" len="sm"/>
          </a:ln>
        </p:spPr>
      </p:cxnSp>
      <p:sp>
        <p:nvSpPr>
          <p:cNvPr id="235" name="Google Shape;235;p20"/>
          <p:cNvSpPr/>
          <p:nvPr/>
        </p:nvSpPr>
        <p:spPr>
          <a:xfrm rot="5400000">
            <a:off x="316856" y="637964"/>
            <a:ext cx="366246" cy="342618"/>
          </a:xfrm>
          <a:prstGeom prst="triangle">
            <a:avLst>
              <a:gd name="adj" fmla="val 50000"/>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206;p18">
            <a:extLst>
              <a:ext uri="{FF2B5EF4-FFF2-40B4-BE49-F238E27FC236}">
                <a16:creationId xmlns:a16="http://schemas.microsoft.com/office/drawing/2014/main" id="{A98CD575-A2EC-4DB3-B37C-79AEC063C314}"/>
              </a:ext>
            </a:extLst>
          </p:cNvPr>
          <p:cNvSpPr txBox="1"/>
          <p:nvPr/>
        </p:nvSpPr>
        <p:spPr>
          <a:xfrm>
            <a:off x="420624" y="1854098"/>
            <a:ext cx="4676683" cy="1320002"/>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lvl="0" algn="ctr"/>
            <a:r>
              <a:rPr lang="es-ES" sz="2000" dirty="0">
                <a:solidFill>
                  <a:schemeClr val="lt1"/>
                </a:solidFill>
                <a:latin typeface="Arial"/>
                <a:ea typeface="Arial"/>
                <a:cs typeface="Arial"/>
                <a:sym typeface="Arial"/>
              </a:rPr>
              <a:t>Responder las siguientes preguntas y registrar las conclusiones en </a:t>
            </a:r>
            <a:r>
              <a:rPr lang="es-ES" sz="2000" dirty="0">
                <a:solidFill>
                  <a:schemeClr val="lt1"/>
                </a:solidFill>
              </a:rPr>
              <a:t>el </a:t>
            </a:r>
            <a:endParaRPr lang="es-CO" sz="2000" dirty="0">
              <a:solidFill>
                <a:schemeClr val="lt1"/>
              </a:solidFill>
            </a:endParaRPr>
          </a:p>
          <a:p>
            <a:pPr lvl="0" algn="ctr"/>
            <a:r>
              <a:rPr lang="es-CO" sz="2000" b="1" u="sng" dirty="0">
                <a:solidFill>
                  <a:schemeClr val="lt1"/>
                </a:solidFill>
              </a:rPr>
              <a:t>Anexo 1 </a:t>
            </a:r>
          </a:p>
          <a:p>
            <a:pPr lvl="0" algn="ctr"/>
            <a:r>
              <a:rPr lang="es-CO" sz="2000" b="1" u="sng" dirty="0">
                <a:solidFill>
                  <a:schemeClr val="lt1"/>
                </a:solidFill>
              </a:rPr>
              <a:t>Sistematización de la etapa Evaluar</a:t>
            </a:r>
            <a:endParaRPr lang="es-CO" sz="2000" b="1" u="sng" dirty="0">
              <a:solidFill>
                <a:schemeClr val="lt1"/>
              </a:solidFill>
              <a:latin typeface="Arial"/>
              <a:ea typeface="Arial"/>
              <a:cs typeface="Arial"/>
              <a:sym typeface="Arial"/>
            </a:endParaRPr>
          </a:p>
        </p:txBody>
      </p:sp>
      <p:sp>
        <p:nvSpPr>
          <p:cNvPr id="18" name="Google Shape;208;p18">
            <a:extLst>
              <a:ext uri="{FF2B5EF4-FFF2-40B4-BE49-F238E27FC236}">
                <a16:creationId xmlns:a16="http://schemas.microsoft.com/office/drawing/2014/main" id="{C32963FF-3E9E-4389-8455-5784F572DEF1}"/>
              </a:ext>
            </a:extLst>
          </p:cNvPr>
          <p:cNvSpPr/>
          <p:nvPr/>
        </p:nvSpPr>
        <p:spPr>
          <a:xfrm>
            <a:off x="3660331" y="3178695"/>
            <a:ext cx="1112649" cy="122313"/>
          </a:xfrm>
          <a:prstGeom prst="rect">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698" name="Picture 2" descr="Resultado de imagen de persona vector">
            <a:extLst>
              <a:ext uri="{FF2B5EF4-FFF2-40B4-BE49-F238E27FC236}">
                <a16:creationId xmlns:a16="http://schemas.microsoft.com/office/drawing/2014/main" id="{FA2F2E2C-638B-4D33-9F08-C6738754DA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288" y="3525326"/>
            <a:ext cx="4676682" cy="318061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950C0F0C-4104-47A1-87B6-62455465925D}"/>
              </a:ext>
            </a:extLst>
          </p:cNvPr>
          <p:cNvPicPr>
            <a:picLocks noChangeAspect="1"/>
          </p:cNvPicPr>
          <p:nvPr/>
        </p:nvPicPr>
        <p:blipFill>
          <a:blip r:embed="rId7"/>
          <a:stretch>
            <a:fillRect/>
          </a:stretch>
        </p:blipFill>
        <p:spPr>
          <a:xfrm>
            <a:off x="5347970" y="2584448"/>
            <a:ext cx="6639173" cy="3476913"/>
          </a:xfrm>
          <a:prstGeom prst="rect">
            <a:avLst/>
          </a:prstGeom>
        </p:spPr>
      </p:pic>
      <p:sp>
        <p:nvSpPr>
          <p:cNvPr id="2" name="Rectángulo 1">
            <a:extLst>
              <a:ext uri="{FF2B5EF4-FFF2-40B4-BE49-F238E27FC236}">
                <a16:creationId xmlns:a16="http://schemas.microsoft.com/office/drawing/2014/main" id="{1D4D1ED1-816E-4201-93AF-BC58133485E0}"/>
              </a:ext>
            </a:extLst>
          </p:cNvPr>
          <p:cNvSpPr/>
          <p:nvPr/>
        </p:nvSpPr>
        <p:spPr>
          <a:xfrm>
            <a:off x="5650067" y="3867521"/>
            <a:ext cx="5980959" cy="606508"/>
          </a:xfrm>
          <a:prstGeom prst="rect">
            <a:avLst/>
          </a:prstGeom>
          <a:solidFill>
            <a:srgbClr val="FFCCFF">
              <a:alpha val="30196"/>
            </a:srgbClr>
          </a:solidFill>
          <a:ln>
            <a:solidFill>
              <a:srgbClr val="DA1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a:extLst>
              <a:ext uri="{FF2B5EF4-FFF2-40B4-BE49-F238E27FC236}">
                <a16:creationId xmlns:a16="http://schemas.microsoft.com/office/drawing/2014/main" id="{876E441E-02DA-4408-A97A-91EF1346F2AE}"/>
              </a:ext>
            </a:extLst>
          </p:cNvPr>
          <p:cNvSpPr/>
          <p:nvPr/>
        </p:nvSpPr>
        <p:spPr>
          <a:xfrm>
            <a:off x="7863840" y="4010417"/>
            <a:ext cx="1502334" cy="307777"/>
          </a:xfrm>
          <a:prstGeom prst="rect">
            <a:avLst/>
          </a:prstGeom>
        </p:spPr>
        <p:txBody>
          <a:bodyPr wrap="none">
            <a:spAutoFit/>
          </a:bodyPr>
          <a:lstStyle/>
          <a:p>
            <a:r>
              <a:rPr lang="es-ES" b="1" dirty="0">
                <a:solidFill>
                  <a:srgbClr val="DA105B"/>
                </a:solidFill>
              </a:rPr>
              <a:t>EXPLORACIÓN</a:t>
            </a:r>
            <a:endParaRPr lang="es-CO" dirty="0">
              <a:solidFill>
                <a:srgbClr val="DA105B"/>
              </a:solidFill>
            </a:endParaRPr>
          </a:p>
        </p:txBody>
      </p:sp>
    </p:spTree>
    <p:extLst>
      <p:ext uri="{BB962C8B-B14F-4D97-AF65-F5344CB8AC3E}">
        <p14:creationId xmlns:p14="http://schemas.microsoft.com/office/powerpoint/2010/main" val="4214138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8"/>
          <p:cNvSpPr/>
          <p:nvPr/>
        </p:nvSpPr>
        <p:spPr>
          <a:xfrm>
            <a:off x="0" y="0"/>
            <a:ext cx="12192000" cy="6858000"/>
          </a:xfrm>
          <a:prstGeom prst="rect">
            <a:avLst/>
          </a:prstGeom>
          <a:solidFill>
            <a:srgbClr val="195D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18"/>
          <p:cNvPicPr preferRelativeResize="0"/>
          <p:nvPr/>
        </p:nvPicPr>
        <p:blipFill rotWithShape="1">
          <a:blip r:embed="rId3">
            <a:alphaModFix/>
          </a:blip>
          <a:srcRect/>
          <a:stretch/>
        </p:blipFill>
        <p:spPr>
          <a:xfrm>
            <a:off x="107005" y="-98299"/>
            <a:ext cx="12192000" cy="6858000"/>
          </a:xfrm>
          <a:prstGeom prst="rect">
            <a:avLst/>
          </a:prstGeom>
          <a:noFill/>
          <a:ln>
            <a:noFill/>
          </a:ln>
        </p:spPr>
      </p:pic>
      <p:sp>
        <p:nvSpPr>
          <p:cNvPr id="205" name="Google Shape;205;p18"/>
          <p:cNvSpPr txBox="1"/>
          <p:nvPr/>
        </p:nvSpPr>
        <p:spPr>
          <a:xfrm>
            <a:off x="4884833" y="2183532"/>
            <a:ext cx="6445904"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600" b="1">
                <a:solidFill>
                  <a:schemeClr val="lt1"/>
                </a:solidFill>
                <a:latin typeface="Arial"/>
                <a:ea typeface="Arial"/>
                <a:cs typeface="Arial"/>
                <a:sym typeface="Arial"/>
              </a:rPr>
              <a:t>¿Cómo se relacionan los criterios de evaluación con los resultados consolidados en el instrumento?</a:t>
            </a:r>
            <a:endParaRPr sz="3600" b="1">
              <a:solidFill>
                <a:schemeClr val="lt1"/>
              </a:solidFill>
              <a:latin typeface="Arial"/>
              <a:ea typeface="Arial"/>
              <a:cs typeface="Arial"/>
              <a:sym typeface="Arial"/>
            </a:endParaRPr>
          </a:p>
        </p:txBody>
      </p:sp>
      <p:pic>
        <p:nvPicPr>
          <p:cNvPr id="207" name="Google Shape;207;p18"/>
          <p:cNvPicPr preferRelativeResize="0"/>
          <p:nvPr/>
        </p:nvPicPr>
        <p:blipFill rotWithShape="1">
          <a:blip r:embed="rId4">
            <a:alphaModFix/>
          </a:blip>
          <a:srcRect/>
          <a:stretch/>
        </p:blipFill>
        <p:spPr>
          <a:xfrm>
            <a:off x="2244499" y="2183532"/>
            <a:ext cx="2140762" cy="2294338"/>
          </a:xfrm>
          <a:prstGeom prst="rect">
            <a:avLst/>
          </a:prstGeom>
          <a:noFill/>
          <a:ln>
            <a:noFill/>
          </a:ln>
        </p:spPr>
      </p:pic>
      <p:cxnSp>
        <p:nvCxnSpPr>
          <p:cNvPr id="210" name="Google Shape;210;p18"/>
          <p:cNvCxnSpPr/>
          <p:nvPr/>
        </p:nvCxnSpPr>
        <p:spPr>
          <a:xfrm>
            <a:off x="4630366" y="2435320"/>
            <a:ext cx="0" cy="2294338"/>
          </a:xfrm>
          <a:prstGeom prst="straightConnector1">
            <a:avLst/>
          </a:prstGeom>
          <a:noFill/>
          <a:ln w="9525" cap="flat" cmpd="sng">
            <a:solidFill>
              <a:schemeClr val="lt1"/>
            </a:solidFill>
            <a:prstDash val="lgDash"/>
            <a:miter lim="800000"/>
            <a:headEnd type="none" w="sm" len="sm"/>
            <a:tailEnd type="none" w="sm" len="sm"/>
          </a:ln>
        </p:spPr>
      </p:cxnSp>
      <p:sp>
        <p:nvSpPr>
          <p:cNvPr id="211" name="Google Shape;211;p18"/>
          <p:cNvSpPr/>
          <p:nvPr/>
        </p:nvSpPr>
        <p:spPr>
          <a:xfrm rot="5400000">
            <a:off x="2082673" y="2195346"/>
            <a:ext cx="366246" cy="342618"/>
          </a:xfrm>
          <a:prstGeom prst="triangle">
            <a:avLst>
              <a:gd name="adj" fmla="val 50000"/>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18"/>
          <p:cNvSpPr txBox="1"/>
          <p:nvPr/>
        </p:nvSpPr>
        <p:spPr>
          <a:xfrm>
            <a:off x="455437" y="5002923"/>
            <a:ext cx="8946349" cy="95866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s-ES" sz="2000">
                <a:solidFill>
                  <a:schemeClr val="lt1"/>
                </a:solidFill>
                <a:latin typeface="Arial"/>
                <a:ea typeface="Arial"/>
                <a:cs typeface="Arial"/>
                <a:sym typeface="Arial"/>
              </a:rPr>
              <a:t>¿Cuáles son los criterios que tiene en cuenta para definir la intencionalidad pedagógica en clave de desarrollo y aprendizaje de los niños y niñas?</a:t>
            </a:r>
            <a:endParaRPr sz="2000">
              <a:solidFill>
                <a:schemeClr val="lt1"/>
              </a:solidFill>
              <a:latin typeface="Arial"/>
              <a:ea typeface="Arial"/>
              <a:cs typeface="Arial"/>
              <a:sym typeface="Arial"/>
            </a:endParaRPr>
          </a:p>
        </p:txBody>
      </p:sp>
      <p:pic>
        <p:nvPicPr>
          <p:cNvPr id="12" name="Google Shape;118;p14">
            <a:extLst>
              <a:ext uri="{FF2B5EF4-FFF2-40B4-BE49-F238E27FC236}">
                <a16:creationId xmlns:a16="http://schemas.microsoft.com/office/drawing/2014/main" id="{FB15E4C7-B7E8-4480-BB6E-303C3D000B66}"/>
              </a:ext>
            </a:extLst>
          </p:cNvPr>
          <p:cNvPicPr preferRelativeResize="0"/>
          <p:nvPr/>
        </p:nvPicPr>
        <p:blipFill rotWithShape="1">
          <a:blip r:embed="rId5">
            <a:alphaModFix/>
          </a:blip>
          <a:srcRect/>
          <a:stretch/>
        </p:blipFill>
        <p:spPr>
          <a:xfrm>
            <a:off x="11006051" y="6213715"/>
            <a:ext cx="981092" cy="494162"/>
          </a:xfrm>
          <a:prstGeom prst="rect">
            <a:avLst/>
          </a:prstGeom>
          <a:noFill/>
          <a:ln>
            <a:noFill/>
          </a:ln>
        </p:spPr>
      </p:pic>
      <p:pic>
        <p:nvPicPr>
          <p:cNvPr id="13" name="Picture 4" descr="Resultado de imagen de conaced">
            <a:extLst>
              <a:ext uri="{FF2B5EF4-FFF2-40B4-BE49-F238E27FC236}">
                <a16:creationId xmlns:a16="http://schemas.microsoft.com/office/drawing/2014/main" id="{A46200CC-E2BA-4A5C-9E93-6FC45423C0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de conaced">
            <a:extLst>
              <a:ext uri="{FF2B5EF4-FFF2-40B4-BE49-F238E27FC236}">
                <a16:creationId xmlns:a16="http://schemas.microsoft.com/office/drawing/2014/main" id="{1409F928-BF73-4F2A-A693-7FB7BFFD5899}"/>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9"/>
          <p:cNvSpPr/>
          <p:nvPr/>
        </p:nvSpPr>
        <p:spPr>
          <a:xfrm>
            <a:off x="1" y="0"/>
            <a:ext cx="12192000" cy="6858000"/>
          </a:xfrm>
          <a:prstGeom prst="rect">
            <a:avLst/>
          </a:prstGeom>
          <a:solidFill>
            <a:srgbClr val="E438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18" name="Google Shape;218;p19"/>
          <p:cNvPicPr preferRelativeResize="0"/>
          <p:nvPr/>
        </p:nvPicPr>
        <p:blipFill rotWithShape="1">
          <a:blip r:embed="rId3">
            <a:alphaModFix/>
          </a:blip>
          <a:srcRect/>
          <a:stretch/>
        </p:blipFill>
        <p:spPr>
          <a:xfrm>
            <a:off x="-2096" y="20036"/>
            <a:ext cx="12192000" cy="6858000"/>
          </a:xfrm>
          <a:prstGeom prst="rect">
            <a:avLst/>
          </a:prstGeom>
          <a:noFill/>
          <a:ln>
            <a:noFill/>
          </a:ln>
        </p:spPr>
      </p:pic>
      <p:pic>
        <p:nvPicPr>
          <p:cNvPr id="219" name="Google Shape;219;p19"/>
          <p:cNvPicPr preferRelativeResize="0"/>
          <p:nvPr/>
        </p:nvPicPr>
        <p:blipFill rotWithShape="1">
          <a:blip r:embed="rId4">
            <a:alphaModFix/>
          </a:blip>
          <a:srcRect/>
          <a:stretch/>
        </p:blipFill>
        <p:spPr>
          <a:xfrm>
            <a:off x="1955140" y="1162732"/>
            <a:ext cx="2430414" cy="2374229"/>
          </a:xfrm>
          <a:prstGeom prst="rect">
            <a:avLst/>
          </a:prstGeom>
          <a:noFill/>
          <a:ln>
            <a:noFill/>
          </a:ln>
        </p:spPr>
      </p:pic>
      <p:sp>
        <p:nvSpPr>
          <p:cNvPr id="220" name="Google Shape;220;p19"/>
          <p:cNvSpPr/>
          <p:nvPr/>
        </p:nvSpPr>
        <p:spPr>
          <a:xfrm>
            <a:off x="4875179" y="1472683"/>
            <a:ext cx="5619345"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600" b="1" dirty="0">
                <a:solidFill>
                  <a:schemeClr val="lt1"/>
                </a:solidFill>
                <a:latin typeface="Arial"/>
                <a:ea typeface="Arial"/>
                <a:cs typeface="Arial"/>
                <a:sym typeface="Arial"/>
              </a:rPr>
              <a:t>¿Cómo se relacionan los criterios de evaluación con el plan de área?</a:t>
            </a:r>
            <a:endParaRPr sz="3600" b="1" dirty="0">
              <a:solidFill>
                <a:schemeClr val="lt1"/>
              </a:solidFill>
              <a:latin typeface="Arial"/>
              <a:ea typeface="Arial"/>
              <a:cs typeface="Arial"/>
              <a:sym typeface="Arial"/>
            </a:endParaRPr>
          </a:p>
        </p:txBody>
      </p:sp>
      <p:cxnSp>
        <p:nvCxnSpPr>
          <p:cNvPr id="222" name="Google Shape;222;p19"/>
          <p:cNvCxnSpPr/>
          <p:nvPr/>
        </p:nvCxnSpPr>
        <p:spPr>
          <a:xfrm>
            <a:off x="4630366" y="1242624"/>
            <a:ext cx="0" cy="2294338"/>
          </a:xfrm>
          <a:prstGeom prst="straightConnector1">
            <a:avLst/>
          </a:prstGeom>
          <a:noFill/>
          <a:ln w="9525" cap="flat" cmpd="sng">
            <a:solidFill>
              <a:schemeClr val="lt1"/>
            </a:solidFill>
            <a:prstDash val="lgDash"/>
            <a:miter lim="800000"/>
            <a:headEnd type="none" w="sm" len="sm"/>
            <a:tailEnd type="none" w="sm" len="sm"/>
          </a:ln>
        </p:spPr>
      </p:cxnSp>
      <p:sp>
        <p:nvSpPr>
          <p:cNvPr id="223" name="Google Shape;223;p19"/>
          <p:cNvSpPr/>
          <p:nvPr/>
        </p:nvSpPr>
        <p:spPr>
          <a:xfrm rot="5400000">
            <a:off x="1789443" y="1283244"/>
            <a:ext cx="366246" cy="342618"/>
          </a:xfrm>
          <a:prstGeom prst="triangle">
            <a:avLst>
              <a:gd name="adj" fmla="val 50000"/>
            </a:avLst>
          </a:prstGeom>
          <a:solidFill>
            <a:srgbClr val="195D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19"/>
          <p:cNvSpPr txBox="1"/>
          <p:nvPr/>
        </p:nvSpPr>
        <p:spPr>
          <a:xfrm>
            <a:off x="402004" y="4445874"/>
            <a:ext cx="8946349" cy="95866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s-ES" sz="2000">
                <a:solidFill>
                  <a:schemeClr val="lt1"/>
                </a:solidFill>
                <a:latin typeface="Arial"/>
                <a:ea typeface="Arial"/>
                <a:cs typeface="Arial"/>
                <a:sym typeface="Arial"/>
              </a:rPr>
              <a:t>¿Cómo se relacionan los criterios de seguimiento al desarrollo y aprendizaje de los niños y las niñas con las intencionalidades pedagógicas?</a:t>
            </a:r>
            <a:endParaRPr sz="2000">
              <a:solidFill>
                <a:schemeClr val="lt1"/>
              </a:solidFill>
              <a:latin typeface="Arial"/>
              <a:ea typeface="Arial"/>
              <a:cs typeface="Arial"/>
              <a:sym typeface="Arial"/>
            </a:endParaRPr>
          </a:p>
        </p:txBody>
      </p:sp>
      <p:pic>
        <p:nvPicPr>
          <p:cNvPr id="10" name="Google Shape;118;p14">
            <a:extLst>
              <a:ext uri="{FF2B5EF4-FFF2-40B4-BE49-F238E27FC236}">
                <a16:creationId xmlns:a16="http://schemas.microsoft.com/office/drawing/2014/main" id="{F360E8BD-2E4B-4E4F-A931-83CB78579B04}"/>
              </a:ext>
            </a:extLst>
          </p:cNvPr>
          <p:cNvPicPr preferRelativeResize="0"/>
          <p:nvPr/>
        </p:nvPicPr>
        <p:blipFill rotWithShape="1">
          <a:blip r:embed="rId5">
            <a:alphaModFix/>
          </a:blip>
          <a:srcRect/>
          <a:stretch/>
        </p:blipFill>
        <p:spPr>
          <a:xfrm>
            <a:off x="11006051" y="6213715"/>
            <a:ext cx="981092" cy="494162"/>
          </a:xfrm>
          <a:prstGeom prst="rect">
            <a:avLst/>
          </a:prstGeom>
          <a:noFill/>
          <a:ln>
            <a:noFill/>
          </a:ln>
        </p:spPr>
      </p:pic>
      <p:pic>
        <p:nvPicPr>
          <p:cNvPr id="11" name="Picture 4" descr="Resultado de imagen de conaced">
            <a:extLst>
              <a:ext uri="{FF2B5EF4-FFF2-40B4-BE49-F238E27FC236}">
                <a16:creationId xmlns:a16="http://schemas.microsoft.com/office/drawing/2014/main" id="{705A9C87-43A8-4EEF-835C-70A3C10D82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sultado de imagen de conaced">
            <a:extLst>
              <a:ext uri="{FF2B5EF4-FFF2-40B4-BE49-F238E27FC236}">
                <a16:creationId xmlns:a16="http://schemas.microsoft.com/office/drawing/2014/main" id="{7F7F7EAD-CCA7-4F74-B0C0-FB320CD92428}"/>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4" name="Google Shape;95;p14">
            <a:extLst>
              <a:ext uri="{FF2B5EF4-FFF2-40B4-BE49-F238E27FC236}">
                <a16:creationId xmlns:a16="http://schemas.microsoft.com/office/drawing/2014/main" id="{6A181CE6-90BD-4875-BE3C-65C5D7F59790}"/>
              </a:ext>
            </a:extLst>
          </p:cNvPr>
          <p:cNvSpPr/>
          <p:nvPr/>
        </p:nvSpPr>
        <p:spPr>
          <a:xfrm>
            <a:off x="5107020" y="-1"/>
            <a:ext cx="7084979" cy="6858000"/>
          </a:xfrm>
          <a:prstGeom prst="rect">
            <a:avLst/>
          </a:prstGeom>
          <a:solidFill>
            <a:srgbClr val="E438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5" name="Google Shape;96;p14">
            <a:extLst>
              <a:ext uri="{FF2B5EF4-FFF2-40B4-BE49-F238E27FC236}">
                <a16:creationId xmlns:a16="http://schemas.microsoft.com/office/drawing/2014/main" id="{88AAD76A-609D-46F5-B60B-659FD15284AD}"/>
              </a:ext>
            </a:extLst>
          </p:cNvPr>
          <p:cNvPicPr preferRelativeResize="0"/>
          <p:nvPr/>
        </p:nvPicPr>
        <p:blipFill rotWithShape="1">
          <a:blip r:embed="rId3">
            <a:alphaModFix/>
          </a:blip>
          <a:srcRect l="3" r="-2"/>
          <a:stretch/>
        </p:blipFill>
        <p:spPr>
          <a:xfrm>
            <a:off x="0" y="0"/>
            <a:ext cx="12191999" cy="6858000"/>
          </a:xfrm>
          <a:prstGeom prst="rect">
            <a:avLst/>
          </a:prstGeom>
          <a:noFill/>
          <a:ln>
            <a:noFill/>
          </a:ln>
        </p:spPr>
      </p:pic>
      <p:cxnSp>
        <p:nvCxnSpPr>
          <p:cNvPr id="124" name="Google Shape;124;p15"/>
          <p:cNvCxnSpPr/>
          <p:nvPr/>
        </p:nvCxnSpPr>
        <p:spPr>
          <a:xfrm>
            <a:off x="5737833" y="3706239"/>
            <a:ext cx="799155" cy="0"/>
          </a:xfrm>
          <a:prstGeom prst="straightConnector1">
            <a:avLst/>
          </a:prstGeom>
          <a:noFill/>
          <a:ln w="9525" cap="flat" cmpd="sng">
            <a:solidFill>
              <a:schemeClr val="lt1"/>
            </a:solidFill>
            <a:prstDash val="solid"/>
            <a:miter lim="800000"/>
            <a:headEnd type="none" w="sm" len="sm"/>
            <a:tailEnd type="none" w="sm" len="sm"/>
          </a:ln>
        </p:spPr>
      </p:cxnSp>
      <p:pic>
        <p:nvPicPr>
          <p:cNvPr id="126" name="Google Shape;126;p15"/>
          <p:cNvPicPr preferRelativeResize="0"/>
          <p:nvPr/>
        </p:nvPicPr>
        <p:blipFill rotWithShape="1">
          <a:blip r:embed="rId4">
            <a:alphaModFix/>
          </a:blip>
          <a:srcRect/>
          <a:stretch/>
        </p:blipFill>
        <p:spPr>
          <a:xfrm>
            <a:off x="1021404" y="755443"/>
            <a:ext cx="3064214" cy="1602790"/>
          </a:xfrm>
          <a:prstGeom prst="rect">
            <a:avLst/>
          </a:prstGeom>
          <a:noFill/>
          <a:ln>
            <a:noFill/>
          </a:ln>
        </p:spPr>
      </p:pic>
      <p:sp>
        <p:nvSpPr>
          <p:cNvPr id="127" name="Google Shape;127;p15"/>
          <p:cNvSpPr txBox="1"/>
          <p:nvPr/>
        </p:nvSpPr>
        <p:spPr>
          <a:xfrm>
            <a:off x="5612858" y="4012979"/>
            <a:ext cx="5904691" cy="135017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s-ES" sz="1400" dirty="0">
                <a:solidFill>
                  <a:schemeClr val="lt1"/>
                </a:solidFill>
                <a:latin typeface="Arial"/>
                <a:ea typeface="Arial"/>
                <a:cs typeface="Arial"/>
                <a:sym typeface="Arial"/>
              </a:rPr>
              <a:t>Reflexionar sobre el SIEE como mecanismo permanente para retroalimentar y enriquecer las prácticas educativas, de tal manera que se logre avanzar en los procesos de enseñanza, desarrollo y aprendizaje de los niños, niñas y adolescentes.</a:t>
            </a:r>
            <a:endParaRPr sz="1800" dirty="0">
              <a:solidFill>
                <a:schemeClr val="dk1"/>
              </a:solidFill>
              <a:latin typeface="Calibri"/>
              <a:ea typeface="Calibri"/>
              <a:cs typeface="Calibri"/>
              <a:sym typeface="Calibri"/>
            </a:endParaRPr>
          </a:p>
        </p:txBody>
      </p:sp>
      <p:sp>
        <p:nvSpPr>
          <p:cNvPr id="128" name="Google Shape;128;p15"/>
          <p:cNvSpPr/>
          <p:nvPr/>
        </p:nvSpPr>
        <p:spPr>
          <a:xfrm>
            <a:off x="5542730" y="2714496"/>
            <a:ext cx="6213560"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6600" b="1" dirty="0">
                <a:solidFill>
                  <a:schemeClr val="lt1"/>
                </a:solidFill>
                <a:latin typeface="Arial"/>
                <a:ea typeface="Arial"/>
                <a:cs typeface="Arial"/>
                <a:sym typeface="Arial"/>
              </a:rPr>
              <a:t>Objetivo 2019:</a:t>
            </a:r>
            <a:r>
              <a:rPr lang="es-ES" sz="6600" dirty="0">
                <a:solidFill>
                  <a:schemeClr val="lt1"/>
                </a:solidFill>
                <a:latin typeface="Arial"/>
                <a:ea typeface="Arial"/>
                <a:cs typeface="Arial"/>
                <a:sym typeface="Arial"/>
              </a:rPr>
              <a:t> </a:t>
            </a:r>
            <a:endParaRPr sz="6600" dirty="0">
              <a:solidFill>
                <a:schemeClr val="lt1"/>
              </a:solidFill>
              <a:latin typeface="Calibri"/>
              <a:ea typeface="Calibri"/>
              <a:cs typeface="Calibri"/>
              <a:sym typeface="Calibri"/>
            </a:endParaRPr>
          </a:p>
        </p:txBody>
      </p:sp>
      <p:pic>
        <p:nvPicPr>
          <p:cNvPr id="129" name="Google Shape;129;p15"/>
          <p:cNvPicPr preferRelativeResize="0"/>
          <p:nvPr/>
        </p:nvPicPr>
        <p:blipFill rotWithShape="1">
          <a:blip r:embed="rId5">
            <a:alphaModFix/>
          </a:blip>
          <a:srcRect l="8437" r="4715"/>
          <a:stretch/>
        </p:blipFill>
        <p:spPr>
          <a:xfrm>
            <a:off x="0" y="2937752"/>
            <a:ext cx="5107021" cy="3920247"/>
          </a:xfrm>
          <a:prstGeom prst="rect">
            <a:avLst/>
          </a:prstGeom>
          <a:noFill/>
          <a:ln>
            <a:noFill/>
          </a:ln>
        </p:spPr>
      </p:pic>
      <p:cxnSp>
        <p:nvCxnSpPr>
          <p:cNvPr id="131" name="Google Shape;131;p15"/>
          <p:cNvCxnSpPr/>
          <p:nvPr/>
        </p:nvCxnSpPr>
        <p:spPr>
          <a:xfrm>
            <a:off x="5233481" y="0"/>
            <a:ext cx="0" cy="6858000"/>
          </a:xfrm>
          <a:prstGeom prst="straightConnector1">
            <a:avLst/>
          </a:prstGeom>
          <a:noFill/>
          <a:ln w="9525" cap="flat" cmpd="sng">
            <a:solidFill>
              <a:schemeClr val="lt1"/>
            </a:solidFill>
            <a:prstDash val="lgDash"/>
            <a:miter lim="800000"/>
            <a:headEnd type="none" w="sm" len="sm"/>
            <a:tailEnd type="none" w="sm" len="sm"/>
          </a:ln>
        </p:spPr>
      </p:cxnSp>
      <p:pic>
        <p:nvPicPr>
          <p:cNvPr id="16" name="Picture 4" descr="Resultado de imagen de conaced">
            <a:extLst>
              <a:ext uri="{FF2B5EF4-FFF2-40B4-BE49-F238E27FC236}">
                <a16:creationId xmlns:a16="http://schemas.microsoft.com/office/drawing/2014/main" id="{6BE8BCA7-A4DC-4AC0-8307-8DCEE0DFCF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778"/>
          <a:stretch/>
        </p:blipFill>
        <p:spPr bwMode="auto">
          <a:xfrm>
            <a:off x="11143358" y="5951912"/>
            <a:ext cx="879495" cy="780649"/>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235;p20">
            <a:extLst>
              <a:ext uri="{FF2B5EF4-FFF2-40B4-BE49-F238E27FC236}">
                <a16:creationId xmlns:a16="http://schemas.microsoft.com/office/drawing/2014/main" id="{1E067E4D-9496-4DB9-8F22-12C2BF5EB2BB}"/>
              </a:ext>
            </a:extLst>
          </p:cNvPr>
          <p:cNvSpPr/>
          <p:nvPr/>
        </p:nvSpPr>
        <p:spPr>
          <a:xfrm rot="5400000">
            <a:off x="5530915" y="2980452"/>
            <a:ext cx="366246" cy="342618"/>
          </a:xfrm>
          <a:prstGeom prst="triangle">
            <a:avLst>
              <a:gd name="adj" fmla="val 50000"/>
            </a:avLst>
          </a:prstGeom>
          <a:solidFill>
            <a:srgbClr val="263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0"/>
          <p:cNvSpPr/>
          <p:nvPr/>
        </p:nvSpPr>
        <p:spPr>
          <a:xfrm>
            <a:off x="0" y="0"/>
            <a:ext cx="12192000" cy="6858000"/>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0" name="Google Shape;230;p20"/>
          <p:cNvPicPr preferRelativeResize="0"/>
          <p:nvPr/>
        </p:nvPicPr>
        <p:blipFill rotWithShape="1">
          <a:blip r:embed="rId3">
            <a:alphaModFix/>
          </a:blip>
          <a:srcRect/>
          <a:stretch/>
        </p:blipFill>
        <p:spPr>
          <a:xfrm>
            <a:off x="301557" y="0"/>
            <a:ext cx="12192000" cy="6858000"/>
          </a:xfrm>
          <a:prstGeom prst="rect">
            <a:avLst/>
          </a:prstGeom>
          <a:noFill/>
          <a:ln>
            <a:noFill/>
          </a:ln>
        </p:spPr>
      </p:pic>
      <p:pic>
        <p:nvPicPr>
          <p:cNvPr id="231" name="Google Shape;231;p20"/>
          <p:cNvPicPr preferRelativeResize="0"/>
          <p:nvPr/>
        </p:nvPicPr>
        <p:blipFill rotWithShape="1">
          <a:blip r:embed="rId4">
            <a:alphaModFix/>
          </a:blip>
          <a:srcRect/>
          <a:stretch/>
        </p:blipFill>
        <p:spPr>
          <a:xfrm>
            <a:off x="2034568" y="1138742"/>
            <a:ext cx="2341332" cy="2305455"/>
          </a:xfrm>
          <a:prstGeom prst="rect">
            <a:avLst/>
          </a:prstGeom>
          <a:noFill/>
          <a:ln>
            <a:noFill/>
          </a:ln>
        </p:spPr>
      </p:pic>
      <p:cxnSp>
        <p:nvCxnSpPr>
          <p:cNvPr id="232" name="Google Shape;232;p20"/>
          <p:cNvCxnSpPr/>
          <p:nvPr/>
        </p:nvCxnSpPr>
        <p:spPr>
          <a:xfrm>
            <a:off x="4630366" y="1149859"/>
            <a:ext cx="0" cy="2294338"/>
          </a:xfrm>
          <a:prstGeom prst="straightConnector1">
            <a:avLst/>
          </a:prstGeom>
          <a:noFill/>
          <a:ln w="9525" cap="flat" cmpd="sng">
            <a:solidFill>
              <a:schemeClr val="lt1"/>
            </a:solidFill>
            <a:prstDash val="lgDash"/>
            <a:miter lim="800000"/>
            <a:headEnd type="none" w="sm" len="sm"/>
            <a:tailEnd type="none" w="sm" len="sm"/>
          </a:ln>
        </p:spPr>
      </p:cxnSp>
      <p:sp>
        <p:nvSpPr>
          <p:cNvPr id="233" name="Google Shape;233;p20"/>
          <p:cNvSpPr/>
          <p:nvPr/>
        </p:nvSpPr>
        <p:spPr>
          <a:xfrm>
            <a:off x="4979691" y="860308"/>
            <a:ext cx="6041747" cy="28623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600" b="1">
                <a:solidFill>
                  <a:schemeClr val="lt1"/>
                </a:solidFill>
                <a:latin typeface="Arial"/>
                <a:ea typeface="Arial"/>
                <a:cs typeface="Arial"/>
                <a:sym typeface="Arial"/>
              </a:rPr>
              <a:t>¿En qué medida se corresponden los criterios de evaluación con el perfil del estudiante que se fija en el PEI?</a:t>
            </a:r>
            <a:endParaRPr sz="3600" b="1">
              <a:solidFill>
                <a:schemeClr val="lt1"/>
              </a:solidFill>
              <a:latin typeface="Arial"/>
              <a:ea typeface="Arial"/>
              <a:cs typeface="Arial"/>
              <a:sym typeface="Arial"/>
            </a:endParaRPr>
          </a:p>
        </p:txBody>
      </p:sp>
      <p:sp>
        <p:nvSpPr>
          <p:cNvPr id="235" name="Google Shape;235;p20"/>
          <p:cNvSpPr/>
          <p:nvPr/>
        </p:nvSpPr>
        <p:spPr>
          <a:xfrm rot="5400000">
            <a:off x="1851445" y="1161673"/>
            <a:ext cx="366246" cy="342618"/>
          </a:xfrm>
          <a:prstGeom prst="triangle">
            <a:avLst>
              <a:gd name="adj" fmla="val 50000"/>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20"/>
          <p:cNvSpPr txBox="1"/>
          <p:nvPr/>
        </p:nvSpPr>
        <p:spPr>
          <a:xfrm>
            <a:off x="402004" y="4445874"/>
            <a:ext cx="8946349" cy="1420325"/>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s-ES" sz="2000">
                <a:solidFill>
                  <a:schemeClr val="lt1"/>
                </a:solidFill>
                <a:latin typeface="Arial"/>
                <a:ea typeface="Arial"/>
                <a:cs typeface="Arial"/>
                <a:sym typeface="Arial"/>
              </a:rPr>
              <a:t>¿En qué medida las intencionalidades pedagógicas responden al perfil del estudiante que se fija en el PEI de manera que se garantice la trayectoria educativa completa?</a:t>
            </a:r>
            <a:endParaRPr sz="2000">
              <a:solidFill>
                <a:schemeClr val="lt1"/>
              </a:solidFill>
              <a:latin typeface="Arial"/>
              <a:ea typeface="Arial"/>
              <a:cs typeface="Arial"/>
              <a:sym typeface="Arial"/>
            </a:endParaRPr>
          </a:p>
        </p:txBody>
      </p:sp>
      <p:pic>
        <p:nvPicPr>
          <p:cNvPr id="10" name="Google Shape;118;p14">
            <a:extLst>
              <a:ext uri="{FF2B5EF4-FFF2-40B4-BE49-F238E27FC236}">
                <a16:creationId xmlns:a16="http://schemas.microsoft.com/office/drawing/2014/main" id="{5400AA68-FF2E-461B-BB74-368A81C01908}"/>
              </a:ext>
            </a:extLst>
          </p:cNvPr>
          <p:cNvPicPr preferRelativeResize="0"/>
          <p:nvPr/>
        </p:nvPicPr>
        <p:blipFill rotWithShape="1">
          <a:blip r:embed="rId5">
            <a:alphaModFix/>
          </a:blip>
          <a:srcRect/>
          <a:stretch/>
        </p:blipFill>
        <p:spPr>
          <a:xfrm>
            <a:off x="11006051" y="6213715"/>
            <a:ext cx="981092" cy="494162"/>
          </a:xfrm>
          <a:prstGeom prst="rect">
            <a:avLst/>
          </a:prstGeom>
          <a:noFill/>
          <a:ln>
            <a:noFill/>
          </a:ln>
        </p:spPr>
      </p:pic>
      <p:pic>
        <p:nvPicPr>
          <p:cNvPr id="11" name="Picture 4" descr="Resultado de imagen de conaced">
            <a:extLst>
              <a:ext uri="{FF2B5EF4-FFF2-40B4-BE49-F238E27FC236}">
                <a16:creationId xmlns:a16="http://schemas.microsoft.com/office/drawing/2014/main" id="{B48816F1-2262-468F-ABC6-90DD16329F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sultado de imagen de conaced">
            <a:extLst>
              <a:ext uri="{FF2B5EF4-FFF2-40B4-BE49-F238E27FC236}">
                <a16:creationId xmlns:a16="http://schemas.microsoft.com/office/drawing/2014/main" id="{B4324B1C-9464-493E-A14C-D44FC1AA193E}"/>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1"/>
          <p:cNvSpPr/>
          <p:nvPr/>
        </p:nvSpPr>
        <p:spPr>
          <a:xfrm>
            <a:off x="0" y="0"/>
            <a:ext cx="12192000" cy="6858000"/>
          </a:xfrm>
          <a:prstGeom prst="rect">
            <a:avLst/>
          </a:prstGeom>
          <a:solidFill>
            <a:srgbClr val="195D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2" name="Google Shape;242;p21"/>
          <p:cNvPicPr preferRelativeResize="0"/>
          <p:nvPr/>
        </p:nvPicPr>
        <p:blipFill rotWithShape="1">
          <a:blip r:embed="rId3">
            <a:alphaModFix/>
          </a:blip>
          <a:srcRect/>
          <a:stretch/>
        </p:blipFill>
        <p:spPr>
          <a:xfrm>
            <a:off x="-23075" y="16042"/>
            <a:ext cx="12192000" cy="6858000"/>
          </a:xfrm>
          <a:prstGeom prst="rect">
            <a:avLst/>
          </a:prstGeom>
          <a:noFill/>
          <a:ln>
            <a:noFill/>
          </a:ln>
        </p:spPr>
      </p:pic>
      <p:pic>
        <p:nvPicPr>
          <p:cNvPr id="243" name="Google Shape;243;p21"/>
          <p:cNvPicPr preferRelativeResize="0"/>
          <p:nvPr/>
        </p:nvPicPr>
        <p:blipFill rotWithShape="1">
          <a:blip r:embed="rId4">
            <a:alphaModFix/>
          </a:blip>
          <a:srcRect/>
          <a:stretch/>
        </p:blipFill>
        <p:spPr>
          <a:xfrm>
            <a:off x="1968242" y="1498732"/>
            <a:ext cx="2407658" cy="2294338"/>
          </a:xfrm>
          <a:prstGeom prst="rect">
            <a:avLst/>
          </a:prstGeom>
          <a:noFill/>
          <a:ln>
            <a:noFill/>
          </a:ln>
        </p:spPr>
      </p:pic>
      <p:cxnSp>
        <p:nvCxnSpPr>
          <p:cNvPr id="244" name="Google Shape;244;p21"/>
          <p:cNvCxnSpPr/>
          <p:nvPr/>
        </p:nvCxnSpPr>
        <p:spPr>
          <a:xfrm>
            <a:off x="4630366" y="1520923"/>
            <a:ext cx="0" cy="2294338"/>
          </a:xfrm>
          <a:prstGeom prst="straightConnector1">
            <a:avLst/>
          </a:prstGeom>
          <a:noFill/>
          <a:ln w="9525" cap="flat" cmpd="sng">
            <a:solidFill>
              <a:schemeClr val="lt1"/>
            </a:solidFill>
            <a:prstDash val="lgDash"/>
            <a:miter lim="800000"/>
            <a:headEnd type="none" w="sm" len="sm"/>
            <a:tailEnd type="none" w="sm" len="sm"/>
          </a:ln>
        </p:spPr>
      </p:cxnSp>
      <p:sp>
        <p:nvSpPr>
          <p:cNvPr id="245" name="Google Shape;245;p21"/>
          <p:cNvSpPr/>
          <p:nvPr/>
        </p:nvSpPr>
        <p:spPr>
          <a:xfrm>
            <a:off x="5011439" y="1506937"/>
            <a:ext cx="6096000"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600" b="1">
                <a:solidFill>
                  <a:schemeClr val="lt1"/>
                </a:solidFill>
                <a:latin typeface="Arial"/>
                <a:ea typeface="Arial"/>
                <a:cs typeface="Arial"/>
                <a:sym typeface="Arial"/>
              </a:rPr>
              <a:t>¿Cómo creen que se relacionan los criterios de evaluación y los índices de no promoción?</a:t>
            </a:r>
            <a:endParaRPr sz="3600" b="1">
              <a:solidFill>
                <a:schemeClr val="lt1"/>
              </a:solidFill>
              <a:latin typeface="Arial"/>
              <a:ea typeface="Arial"/>
              <a:cs typeface="Arial"/>
              <a:sym typeface="Arial"/>
            </a:endParaRPr>
          </a:p>
        </p:txBody>
      </p:sp>
      <p:sp>
        <p:nvSpPr>
          <p:cNvPr id="247" name="Google Shape;247;p21"/>
          <p:cNvSpPr/>
          <p:nvPr/>
        </p:nvSpPr>
        <p:spPr>
          <a:xfrm rot="5400000">
            <a:off x="1858937" y="1532737"/>
            <a:ext cx="366246" cy="342618"/>
          </a:xfrm>
          <a:prstGeom prst="triangle">
            <a:avLst>
              <a:gd name="adj" fmla="val 50000"/>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 name="Google Shape;248;p21"/>
          <p:cNvSpPr txBox="1"/>
          <p:nvPr/>
        </p:nvSpPr>
        <p:spPr>
          <a:xfrm>
            <a:off x="402004" y="4445874"/>
            <a:ext cx="8946349" cy="95866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s-ES" sz="2000" dirty="0">
                <a:solidFill>
                  <a:schemeClr val="lt1"/>
                </a:solidFill>
                <a:latin typeface="Arial"/>
                <a:ea typeface="Arial"/>
                <a:cs typeface="Arial"/>
                <a:sym typeface="Arial"/>
              </a:rPr>
              <a:t>¿El proceso de seguimiento al proceso de desarrollo y aprendizaje de los niños y las niñas da cuenta de las particularidades de cada uno y cada una?</a:t>
            </a:r>
            <a:endParaRPr sz="2000" dirty="0">
              <a:solidFill>
                <a:schemeClr val="lt1"/>
              </a:solidFill>
              <a:latin typeface="Arial"/>
              <a:ea typeface="Arial"/>
              <a:cs typeface="Arial"/>
              <a:sym typeface="Arial"/>
            </a:endParaRPr>
          </a:p>
        </p:txBody>
      </p:sp>
      <p:pic>
        <p:nvPicPr>
          <p:cNvPr id="10" name="Google Shape;118;p14">
            <a:extLst>
              <a:ext uri="{FF2B5EF4-FFF2-40B4-BE49-F238E27FC236}">
                <a16:creationId xmlns:a16="http://schemas.microsoft.com/office/drawing/2014/main" id="{E43F4D6F-962C-4D71-95B7-5D4544949ADB}"/>
              </a:ext>
            </a:extLst>
          </p:cNvPr>
          <p:cNvPicPr preferRelativeResize="0"/>
          <p:nvPr/>
        </p:nvPicPr>
        <p:blipFill rotWithShape="1">
          <a:blip r:embed="rId5">
            <a:alphaModFix/>
          </a:blip>
          <a:srcRect/>
          <a:stretch/>
        </p:blipFill>
        <p:spPr>
          <a:xfrm>
            <a:off x="11006051" y="6213715"/>
            <a:ext cx="981092" cy="494162"/>
          </a:xfrm>
          <a:prstGeom prst="rect">
            <a:avLst/>
          </a:prstGeom>
          <a:noFill/>
          <a:ln>
            <a:noFill/>
          </a:ln>
        </p:spPr>
      </p:pic>
      <p:pic>
        <p:nvPicPr>
          <p:cNvPr id="11" name="Picture 4" descr="Resultado de imagen de conaced">
            <a:extLst>
              <a:ext uri="{FF2B5EF4-FFF2-40B4-BE49-F238E27FC236}">
                <a16:creationId xmlns:a16="http://schemas.microsoft.com/office/drawing/2014/main" id="{68DDF881-F32E-4B26-BF78-CB5D684AF9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sultado de imagen de conaced">
            <a:extLst>
              <a:ext uri="{FF2B5EF4-FFF2-40B4-BE49-F238E27FC236}">
                <a16:creationId xmlns:a16="http://schemas.microsoft.com/office/drawing/2014/main" id="{AC6B8154-A125-4E27-AE05-E0B6B286EF4F}"/>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14" name="Google Shape;217;p19">
            <a:extLst>
              <a:ext uri="{FF2B5EF4-FFF2-40B4-BE49-F238E27FC236}">
                <a16:creationId xmlns:a16="http://schemas.microsoft.com/office/drawing/2014/main" id="{05B69CF8-7CEC-422E-A55F-EF75FF8A3283}"/>
              </a:ext>
            </a:extLst>
          </p:cNvPr>
          <p:cNvSpPr/>
          <p:nvPr/>
        </p:nvSpPr>
        <p:spPr>
          <a:xfrm>
            <a:off x="1" y="0"/>
            <a:ext cx="12192000" cy="6858000"/>
          </a:xfrm>
          <a:prstGeom prst="rect">
            <a:avLst/>
          </a:prstGeom>
          <a:solidFill>
            <a:srgbClr val="E438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2" name="Google Shape;242;p21"/>
          <p:cNvPicPr preferRelativeResize="0"/>
          <p:nvPr/>
        </p:nvPicPr>
        <p:blipFill rotWithShape="1">
          <a:blip r:embed="rId3">
            <a:alphaModFix/>
          </a:blip>
          <a:srcRect/>
          <a:stretch/>
        </p:blipFill>
        <p:spPr>
          <a:xfrm>
            <a:off x="-24026" y="0"/>
            <a:ext cx="12192000" cy="6858000"/>
          </a:xfrm>
          <a:prstGeom prst="rect">
            <a:avLst/>
          </a:prstGeom>
          <a:noFill/>
          <a:ln>
            <a:noFill/>
          </a:ln>
        </p:spPr>
      </p:pic>
      <p:cxnSp>
        <p:nvCxnSpPr>
          <p:cNvPr id="244" name="Google Shape;244;p21"/>
          <p:cNvCxnSpPr/>
          <p:nvPr/>
        </p:nvCxnSpPr>
        <p:spPr>
          <a:xfrm>
            <a:off x="573313" y="359768"/>
            <a:ext cx="0" cy="2294338"/>
          </a:xfrm>
          <a:prstGeom prst="straightConnector1">
            <a:avLst/>
          </a:prstGeom>
          <a:noFill/>
          <a:ln w="9525" cap="flat" cmpd="sng">
            <a:solidFill>
              <a:schemeClr val="lt1"/>
            </a:solidFill>
            <a:prstDash val="lgDash"/>
            <a:miter lim="800000"/>
            <a:headEnd type="none" w="sm" len="sm"/>
            <a:tailEnd type="none" w="sm" len="sm"/>
          </a:ln>
        </p:spPr>
      </p:cxnSp>
      <p:sp>
        <p:nvSpPr>
          <p:cNvPr id="245" name="Google Shape;245;p21"/>
          <p:cNvSpPr/>
          <p:nvPr/>
        </p:nvSpPr>
        <p:spPr>
          <a:xfrm>
            <a:off x="1317934" y="950065"/>
            <a:ext cx="10007787" cy="2308324"/>
          </a:xfrm>
          <a:prstGeom prst="rect">
            <a:avLst/>
          </a:prstGeom>
          <a:noFill/>
          <a:ln>
            <a:noFill/>
          </a:ln>
        </p:spPr>
        <p:txBody>
          <a:bodyPr spcFirstLastPara="1" wrap="square" lIns="91425" tIns="45700" rIns="91425" bIns="45700" anchor="t" anchorCtr="0">
            <a:noAutofit/>
          </a:bodyPr>
          <a:lstStyle/>
          <a:p>
            <a:pPr marL="342900" indent="-342900">
              <a:buClr>
                <a:srgbClr val="F0047F"/>
              </a:buClr>
              <a:buFont typeface="Wingdings" panose="05000000000000000000" pitchFamily="2" charset="2"/>
              <a:buChar char="§"/>
            </a:pPr>
            <a:endParaRPr lang="es-CO" sz="2400" dirty="0">
              <a:solidFill>
                <a:schemeClr val="bg1"/>
              </a:solidFill>
            </a:endParaRPr>
          </a:p>
          <a:p>
            <a:pPr marL="342900" indent="-342900" algn="just">
              <a:buClr>
                <a:srgbClr val="F0047F"/>
              </a:buClr>
              <a:buFont typeface="Wingdings" panose="05000000000000000000" pitchFamily="2" charset="2"/>
              <a:buChar char="§"/>
            </a:pPr>
            <a:endParaRPr lang="es-CO" sz="2400" dirty="0">
              <a:solidFill>
                <a:schemeClr val="bg1"/>
              </a:solidFill>
            </a:endParaRPr>
          </a:p>
          <a:p>
            <a:pPr marL="342900" indent="-342900" algn="just">
              <a:buClr>
                <a:srgbClr val="263E6C"/>
              </a:buClr>
              <a:buFont typeface="Wingdings" panose="05000000000000000000" pitchFamily="2" charset="2"/>
              <a:buChar char="§"/>
            </a:pPr>
            <a:r>
              <a:rPr lang="es-CO" sz="2400" dirty="0">
                <a:solidFill>
                  <a:schemeClr val="bg1"/>
                </a:solidFill>
              </a:rPr>
              <a:t>¿Cuál es la noción de criterio de evaluación que se tiene en el establecimiento educativo y en las prácticas al interior del aula? </a:t>
            </a:r>
          </a:p>
          <a:p>
            <a:pPr marL="342900" indent="-342900" algn="just">
              <a:buClr>
                <a:srgbClr val="263E6C"/>
              </a:buClr>
              <a:buFont typeface="Wingdings" panose="05000000000000000000" pitchFamily="2" charset="2"/>
              <a:buChar char="§"/>
            </a:pPr>
            <a:r>
              <a:rPr lang="es-CO" sz="2400" dirty="0">
                <a:solidFill>
                  <a:schemeClr val="bg1"/>
                </a:solidFill>
              </a:rPr>
              <a:t>¿Cuáles coincidencias y divergencias se identificaron durante el ejercicio con respecto a la noción que tienen los docentes sobre criterio de evaluación? </a:t>
            </a:r>
          </a:p>
          <a:p>
            <a:pPr marL="342900" indent="-342900" algn="just">
              <a:buClr>
                <a:srgbClr val="263E6C"/>
              </a:buClr>
              <a:buFont typeface="Wingdings" panose="05000000000000000000" pitchFamily="2" charset="2"/>
              <a:buChar char="§"/>
            </a:pPr>
            <a:r>
              <a:rPr lang="es-CO" sz="2400" dirty="0">
                <a:solidFill>
                  <a:schemeClr val="bg1"/>
                </a:solidFill>
              </a:rPr>
              <a:t>¿Cuál de los siguientes factores considera que tiene mayor incidencia en los índices de no promoción? </a:t>
            </a:r>
          </a:p>
          <a:p>
            <a:endParaRPr lang="es-CO" dirty="0"/>
          </a:p>
          <a:p>
            <a:r>
              <a:rPr lang="es-CO" dirty="0"/>
              <a:t>	</a:t>
            </a:r>
          </a:p>
        </p:txBody>
      </p:sp>
      <p:sp>
        <p:nvSpPr>
          <p:cNvPr id="247" name="Google Shape;247;p21"/>
          <p:cNvSpPr/>
          <p:nvPr/>
        </p:nvSpPr>
        <p:spPr>
          <a:xfrm rot="5400000">
            <a:off x="390190" y="441874"/>
            <a:ext cx="366246" cy="342618"/>
          </a:xfrm>
          <a:prstGeom prst="triangle">
            <a:avLst>
              <a:gd name="adj" fmla="val 50000"/>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Google Shape;118;p14">
            <a:extLst>
              <a:ext uri="{FF2B5EF4-FFF2-40B4-BE49-F238E27FC236}">
                <a16:creationId xmlns:a16="http://schemas.microsoft.com/office/drawing/2014/main" id="{E43F4D6F-962C-4D71-95B7-5D4544949ADB}"/>
              </a:ext>
            </a:extLst>
          </p:cNvPr>
          <p:cNvPicPr preferRelativeResize="0"/>
          <p:nvPr/>
        </p:nvPicPr>
        <p:blipFill rotWithShape="1">
          <a:blip r:embed="rId4">
            <a:alphaModFix/>
          </a:blip>
          <a:srcRect/>
          <a:stretch/>
        </p:blipFill>
        <p:spPr>
          <a:xfrm>
            <a:off x="11006051" y="6213715"/>
            <a:ext cx="981092" cy="494162"/>
          </a:xfrm>
          <a:prstGeom prst="rect">
            <a:avLst/>
          </a:prstGeom>
          <a:noFill/>
          <a:ln>
            <a:noFill/>
          </a:ln>
        </p:spPr>
      </p:pic>
      <p:pic>
        <p:nvPicPr>
          <p:cNvPr id="11" name="Picture 4" descr="Resultado de imagen de conaced">
            <a:extLst>
              <a:ext uri="{FF2B5EF4-FFF2-40B4-BE49-F238E27FC236}">
                <a16:creationId xmlns:a16="http://schemas.microsoft.com/office/drawing/2014/main" id="{68DDF881-F32E-4B26-BF78-CB5D684AF9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sultado de imagen de conaced">
            <a:extLst>
              <a:ext uri="{FF2B5EF4-FFF2-40B4-BE49-F238E27FC236}">
                <a16:creationId xmlns:a16="http://schemas.microsoft.com/office/drawing/2014/main" id="{AC6B8154-A125-4E27-AE05-E0B6B286EF4F}"/>
              </a:ext>
            </a:extLst>
          </p:cNvPr>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1AB61E84-216C-4953-96C0-553C72361640}"/>
              </a:ext>
            </a:extLst>
          </p:cNvPr>
          <p:cNvSpPr/>
          <p:nvPr/>
        </p:nvSpPr>
        <p:spPr>
          <a:xfrm>
            <a:off x="1817954" y="4253435"/>
            <a:ext cx="8914214" cy="1938992"/>
          </a:xfrm>
          <a:prstGeom prst="rect">
            <a:avLst/>
          </a:prstGeom>
        </p:spPr>
        <p:txBody>
          <a:bodyPr wrap="square">
            <a:spAutoFit/>
          </a:bodyPr>
          <a:lstStyle/>
          <a:p>
            <a:pPr marL="342900" lvl="8" indent="-342900">
              <a:buClr>
                <a:srgbClr val="263E6C"/>
              </a:buClr>
              <a:buFont typeface="Wingdings" panose="05000000000000000000" pitchFamily="2" charset="2"/>
              <a:buChar char="ü"/>
            </a:pPr>
            <a:r>
              <a:rPr lang="es-CO" sz="2400" dirty="0">
                <a:solidFill>
                  <a:schemeClr val="bg1"/>
                </a:solidFill>
              </a:rPr>
              <a:t>La forma como está concebido el SIEE. </a:t>
            </a:r>
          </a:p>
          <a:p>
            <a:pPr marL="342900" lvl="4" indent="-342900">
              <a:buClr>
                <a:srgbClr val="263E6C"/>
              </a:buClr>
              <a:buFont typeface="Wingdings" panose="05000000000000000000" pitchFamily="2" charset="2"/>
              <a:buChar char="ü"/>
            </a:pPr>
            <a:r>
              <a:rPr lang="es-CO" sz="2400" dirty="0">
                <a:solidFill>
                  <a:schemeClr val="bg1"/>
                </a:solidFill>
              </a:rPr>
              <a:t>La participación de la familia en los procesos de aprendizaje de los estudiantes. </a:t>
            </a:r>
          </a:p>
          <a:p>
            <a:pPr marL="342900" lvl="4" indent="-342900">
              <a:buClr>
                <a:srgbClr val="263E6C"/>
              </a:buClr>
              <a:buFont typeface="Wingdings" panose="05000000000000000000" pitchFamily="2" charset="2"/>
              <a:buChar char="ü"/>
            </a:pPr>
            <a:r>
              <a:rPr lang="es-CO" sz="2400" dirty="0">
                <a:solidFill>
                  <a:schemeClr val="bg1"/>
                </a:solidFill>
              </a:rPr>
              <a:t>La coherencia entre la práctica docente y los criterios de evaluación. </a:t>
            </a:r>
          </a:p>
        </p:txBody>
      </p:sp>
      <p:sp>
        <p:nvSpPr>
          <p:cNvPr id="13" name="Google Shape;248;p21">
            <a:extLst>
              <a:ext uri="{FF2B5EF4-FFF2-40B4-BE49-F238E27FC236}">
                <a16:creationId xmlns:a16="http://schemas.microsoft.com/office/drawing/2014/main" id="{2B0AEB88-6FF6-4171-BB2C-37099CB69C57}"/>
              </a:ext>
            </a:extLst>
          </p:cNvPr>
          <p:cNvSpPr txBox="1"/>
          <p:nvPr/>
        </p:nvSpPr>
        <p:spPr>
          <a:xfrm>
            <a:off x="1146626" y="430060"/>
            <a:ext cx="10472056" cy="1142066"/>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s-ES" sz="2000" dirty="0">
                <a:solidFill>
                  <a:schemeClr val="lt1"/>
                </a:solidFill>
                <a:latin typeface="Arial"/>
                <a:ea typeface="Arial"/>
                <a:cs typeface="Arial"/>
                <a:sym typeface="Arial"/>
              </a:rPr>
              <a:t>Para los grupos: </a:t>
            </a:r>
            <a:r>
              <a:rPr lang="es-ES" sz="2000" b="1" dirty="0">
                <a:solidFill>
                  <a:schemeClr val="lt1"/>
                </a:solidFill>
                <a:effectLst>
                  <a:outerShdw blurRad="38100" dist="38100" dir="2700000" algn="tl">
                    <a:srgbClr val="000000">
                      <a:alpha val="43137"/>
                    </a:srgbClr>
                  </a:outerShdw>
                </a:effectLst>
              </a:rPr>
              <a:t>4-5, 6-7, 8-9, 10-11</a:t>
            </a:r>
            <a:r>
              <a:rPr lang="es-ES" sz="2000" dirty="0">
                <a:solidFill>
                  <a:schemeClr val="lt1"/>
                </a:solidFill>
              </a:rPr>
              <a:t>.</a:t>
            </a:r>
          </a:p>
          <a:p>
            <a:pPr marL="0" marR="0" lvl="0" indent="0" algn="l" rtl="0">
              <a:spcBef>
                <a:spcPts val="0"/>
              </a:spcBef>
              <a:spcAft>
                <a:spcPts val="0"/>
              </a:spcAft>
              <a:buNone/>
            </a:pPr>
            <a:r>
              <a:rPr lang="es-ES" sz="2000" dirty="0">
                <a:solidFill>
                  <a:schemeClr val="lt1"/>
                </a:solidFill>
                <a:latin typeface="Arial"/>
                <a:ea typeface="Arial"/>
                <a:cs typeface="Arial"/>
                <a:sym typeface="Arial"/>
              </a:rPr>
              <a:t>Teniendo en cuenta el SIEE y el histórico de no promoción, dar respuesta a las siguientes preguntas. </a:t>
            </a:r>
            <a:endParaRPr sz="20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828948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0"/>
          <p:cNvSpPr/>
          <p:nvPr/>
        </p:nvSpPr>
        <p:spPr>
          <a:xfrm>
            <a:off x="0" y="0"/>
            <a:ext cx="12192000" cy="6858000"/>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0" name="Google Shape;230;p2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 name="Google Shape;118;p14">
            <a:extLst>
              <a:ext uri="{FF2B5EF4-FFF2-40B4-BE49-F238E27FC236}">
                <a16:creationId xmlns:a16="http://schemas.microsoft.com/office/drawing/2014/main" id="{5400AA68-FF2E-461B-BB74-368A81C01908}"/>
              </a:ext>
            </a:extLst>
          </p:cNvPr>
          <p:cNvPicPr preferRelativeResize="0"/>
          <p:nvPr/>
        </p:nvPicPr>
        <p:blipFill rotWithShape="1">
          <a:blip r:embed="rId4">
            <a:alphaModFix/>
          </a:blip>
          <a:srcRect/>
          <a:stretch/>
        </p:blipFill>
        <p:spPr>
          <a:xfrm>
            <a:off x="11006051" y="6213715"/>
            <a:ext cx="981092" cy="494162"/>
          </a:xfrm>
          <a:prstGeom prst="rect">
            <a:avLst/>
          </a:prstGeom>
          <a:noFill/>
          <a:ln>
            <a:noFill/>
          </a:ln>
        </p:spPr>
      </p:pic>
      <p:pic>
        <p:nvPicPr>
          <p:cNvPr id="11" name="Picture 4" descr="Resultado de imagen de conaced">
            <a:extLst>
              <a:ext uri="{FF2B5EF4-FFF2-40B4-BE49-F238E27FC236}">
                <a16:creationId xmlns:a16="http://schemas.microsoft.com/office/drawing/2014/main" id="{B48816F1-2262-468F-ABC6-90DD16329F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sultado de imagen de conaced">
            <a:extLst>
              <a:ext uri="{FF2B5EF4-FFF2-40B4-BE49-F238E27FC236}">
                <a16:creationId xmlns:a16="http://schemas.microsoft.com/office/drawing/2014/main" id="{B4324B1C-9464-493E-A14C-D44FC1AA193E}"/>
              </a:ext>
            </a:extLst>
          </p:cNvPr>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Google Shape;244;p21">
            <a:extLst>
              <a:ext uri="{FF2B5EF4-FFF2-40B4-BE49-F238E27FC236}">
                <a16:creationId xmlns:a16="http://schemas.microsoft.com/office/drawing/2014/main" id="{C6985559-7A76-4EE2-B9CA-DD561AE40617}"/>
              </a:ext>
            </a:extLst>
          </p:cNvPr>
          <p:cNvCxnSpPr/>
          <p:nvPr/>
        </p:nvCxnSpPr>
        <p:spPr>
          <a:xfrm>
            <a:off x="573313" y="359768"/>
            <a:ext cx="0" cy="2294338"/>
          </a:xfrm>
          <a:prstGeom prst="straightConnector1">
            <a:avLst/>
          </a:prstGeom>
          <a:noFill/>
          <a:ln w="9525" cap="flat" cmpd="sng">
            <a:solidFill>
              <a:schemeClr val="lt1"/>
            </a:solidFill>
            <a:prstDash val="lgDash"/>
            <a:miter lim="800000"/>
            <a:headEnd type="none" w="sm" len="sm"/>
            <a:tailEnd type="none" w="sm" len="sm"/>
          </a:ln>
        </p:spPr>
      </p:cxnSp>
      <p:sp>
        <p:nvSpPr>
          <p:cNvPr id="14" name="Google Shape;245;p21">
            <a:extLst>
              <a:ext uri="{FF2B5EF4-FFF2-40B4-BE49-F238E27FC236}">
                <a16:creationId xmlns:a16="http://schemas.microsoft.com/office/drawing/2014/main" id="{F9989BF8-7073-4F37-B547-EBDFC960DD92}"/>
              </a:ext>
            </a:extLst>
          </p:cNvPr>
          <p:cNvSpPr/>
          <p:nvPr/>
        </p:nvSpPr>
        <p:spPr>
          <a:xfrm>
            <a:off x="1317934" y="1812757"/>
            <a:ext cx="10168211" cy="2294338"/>
          </a:xfrm>
          <a:prstGeom prst="rect">
            <a:avLst/>
          </a:prstGeom>
          <a:noFill/>
          <a:ln>
            <a:noFill/>
          </a:ln>
        </p:spPr>
        <p:txBody>
          <a:bodyPr spcFirstLastPara="1" wrap="square" lIns="91425" tIns="45700" rIns="91425" bIns="45700" anchor="t" anchorCtr="0">
            <a:noAutofit/>
          </a:bodyPr>
          <a:lstStyle/>
          <a:p>
            <a:pPr marL="285750" indent="-285750">
              <a:buClr>
                <a:srgbClr val="F0047F"/>
              </a:buClr>
              <a:buFont typeface="Wingdings" panose="05000000000000000000" pitchFamily="2" charset="2"/>
              <a:buChar char="§"/>
            </a:pPr>
            <a:r>
              <a:rPr lang="es-CO" sz="2000" dirty="0">
                <a:solidFill>
                  <a:schemeClr val="bg1"/>
                </a:solidFill>
              </a:rPr>
              <a:t>¿Cuáles son los mecanismos e instrumentos con los que cuenta el EE para realizar el proceso de seguimiento al desarrollo y aprendizaje de los niños y las niñas? </a:t>
            </a:r>
          </a:p>
          <a:p>
            <a:pPr marL="285750" indent="-285750">
              <a:buClr>
                <a:srgbClr val="F0047F"/>
              </a:buClr>
              <a:buFont typeface="Wingdings" panose="05000000000000000000" pitchFamily="2" charset="2"/>
              <a:buChar char="§"/>
            </a:pPr>
            <a:r>
              <a:rPr lang="es-CO" sz="2000" dirty="0">
                <a:solidFill>
                  <a:schemeClr val="bg1"/>
                </a:solidFill>
              </a:rPr>
              <a:t>¿Cuáles coincidencias y divergencias se identificaron durante el ejercicio, con respecto al proceso de seguimiento de desarrollo y aprendizaje de los niños y las niñas? </a:t>
            </a:r>
          </a:p>
          <a:p>
            <a:pPr marL="285750" indent="-285750" algn="just">
              <a:buClr>
                <a:srgbClr val="F0047F"/>
              </a:buClr>
              <a:buFont typeface="Wingdings" panose="05000000000000000000" pitchFamily="2" charset="2"/>
              <a:buChar char="§"/>
            </a:pPr>
            <a:r>
              <a:rPr lang="es-CO" sz="2000" dirty="0">
                <a:solidFill>
                  <a:schemeClr val="bg1"/>
                </a:solidFill>
              </a:rPr>
              <a:t>¿Cuál de los siguientes factores considera que tiene mayor incidencia para la garantía de la trayectoria educativa completa? </a:t>
            </a:r>
          </a:p>
          <a:p>
            <a:r>
              <a:rPr lang="es-CO" sz="2200" dirty="0">
                <a:solidFill>
                  <a:schemeClr val="bg1"/>
                </a:solidFill>
              </a:rPr>
              <a:t>	</a:t>
            </a:r>
          </a:p>
          <a:p>
            <a:endParaRPr lang="es-CO" sz="2200" dirty="0">
              <a:solidFill>
                <a:schemeClr val="bg1"/>
              </a:solidFill>
            </a:endParaRPr>
          </a:p>
          <a:p>
            <a:r>
              <a:rPr lang="es-CO" sz="2200" dirty="0">
                <a:solidFill>
                  <a:schemeClr val="bg1"/>
                </a:solidFill>
              </a:rPr>
              <a:t>	</a:t>
            </a:r>
          </a:p>
        </p:txBody>
      </p:sp>
      <p:sp>
        <p:nvSpPr>
          <p:cNvPr id="15" name="Google Shape;247;p21">
            <a:extLst>
              <a:ext uri="{FF2B5EF4-FFF2-40B4-BE49-F238E27FC236}">
                <a16:creationId xmlns:a16="http://schemas.microsoft.com/office/drawing/2014/main" id="{9C7ADBFE-152F-4E71-94CE-F33B2EE6F02B}"/>
              </a:ext>
            </a:extLst>
          </p:cNvPr>
          <p:cNvSpPr/>
          <p:nvPr/>
        </p:nvSpPr>
        <p:spPr>
          <a:xfrm rot="5400000">
            <a:off x="390190" y="441874"/>
            <a:ext cx="366246" cy="342618"/>
          </a:xfrm>
          <a:prstGeom prst="triangle">
            <a:avLst>
              <a:gd name="adj" fmla="val 50000"/>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248;p21">
            <a:extLst>
              <a:ext uri="{FF2B5EF4-FFF2-40B4-BE49-F238E27FC236}">
                <a16:creationId xmlns:a16="http://schemas.microsoft.com/office/drawing/2014/main" id="{93AB23B5-1720-4B5E-915C-E6465B841742}"/>
              </a:ext>
            </a:extLst>
          </p:cNvPr>
          <p:cNvSpPr txBox="1"/>
          <p:nvPr/>
        </p:nvSpPr>
        <p:spPr>
          <a:xfrm>
            <a:off x="1146626" y="430060"/>
            <a:ext cx="10472056" cy="1142066"/>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s-ES" sz="2000" dirty="0">
                <a:solidFill>
                  <a:schemeClr val="lt1"/>
                </a:solidFill>
                <a:latin typeface="Arial"/>
                <a:ea typeface="Arial"/>
                <a:cs typeface="Arial"/>
                <a:sym typeface="Arial"/>
              </a:rPr>
              <a:t>Para los grupos: </a:t>
            </a:r>
            <a:r>
              <a:rPr lang="es-ES" sz="2000" b="1" dirty="0">
                <a:solidFill>
                  <a:schemeClr val="lt1"/>
                </a:solidFill>
                <a:effectLst>
                  <a:outerShdw blurRad="38100" dist="38100" dir="2700000" algn="tl">
                    <a:srgbClr val="000000">
                      <a:alpha val="43137"/>
                    </a:srgbClr>
                  </a:outerShdw>
                </a:effectLst>
              </a:rPr>
              <a:t>1-3 y Preescolar</a:t>
            </a:r>
            <a:r>
              <a:rPr lang="es-ES" sz="2000" dirty="0">
                <a:solidFill>
                  <a:schemeClr val="lt1"/>
                </a:solidFill>
              </a:rPr>
              <a:t>.</a:t>
            </a:r>
          </a:p>
          <a:p>
            <a:pPr marL="0" marR="0" lvl="0" indent="0" algn="l" rtl="0">
              <a:spcBef>
                <a:spcPts val="0"/>
              </a:spcBef>
              <a:spcAft>
                <a:spcPts val="0"/>
              </a:spcAft>
              <a:buNone/>
            </a:pPr>
            <a:r>
              <a:rPr lang="es-ES" sz="2000" dirty="0">
                <a:solidFill>
                  <a:schemeClr val="lt1"/>
                </a:solidFill>
                <a:latin typeface="Arial"/>
                <a:ea typeface="Arial"/>
                <a:cs typeface="Arial"/>
                <a:sym typeface="Arial"/>
              </a:rPr>
              <a:t>Teniendo en cuenta el SIEE y el histórico de no promoción, dar respuesta a las siguientes preguntas. </a:t>
            </a:r>
            <a:endParaRPr sz="2000" dirty="0">
              <a:solidFill>
                <a:schemeClr val="lt1"/>
              </a:solidFill>
              <a:latin typeface="Arial"/>
              <a:ea typeface="Arial"/>
              <a:cs typeface="Arial"/>
              <a:sym typeface="Arial"/>
            </a:endParaRPr>
          </a:p>
        </p:txBody>
      </p:sp>
      <p:sp>
        <p:nvSpPr>
          <p:cNvPr id="2" name="Rectángulo 1">
            <a:extLst>
              <a:ext uri="{FF2B5EF4-FFF2-40B4-BE49-F238E27FC236}">
                <a16:creationId xmlns:a16="http://schemas.microsoft.com/office/drawing/2014/main" id="{6F0F29C7-CEC6-49C9-BC46-7C954F4610DE}"/>
              </a:ext>
            </a:extLst>
          </p:cNvPr>
          <p:cNvSpPr/>
          <p:nvPr/>
        </p:nvSpPr>
        <p:spPr>
          <a:xfrm>
            <a:off x="1636294" y="3456301"/>
            <a:ext cx="9705474" cy="2246769"/>
          </a:xfrm>
          <a:prstGeom prst="rect">
            <a:avLst/>
          </a:prstGeom>
        </p:spPr>
        <p:txBody>
          <a:bodyPr wrap="square">
            <a:spAutoFit/>
          </a:bodyPr>
          <a:lstStyle/>
          <a:p>
            <a:pPr marL="457200" indent="-457200" algn="just">
              <a:buClr>
                <a:srgbClr val="F0047F"/>
              </a:buClr>
              <a:buFont typeface="Wingdings" panose="05000000000000000000" pitchFamily="2" charset="2"/>
              <a:buChar char="ü"/>
            </a:pPr>
            <a:endParaRPr lang="es-CO" sz="2000" dirty="0">
              <a:solidFill>
                <a:schemeClr val="bg1"/>
              </a:solidFill>
              <a:latin typeface="CORIRX+Roboto-Light"/>
            </a:endParaRPr>
          </a:p>
          <a:p>
            <a:pPr marL="457200" indent="-457200" algn="just">
              <a:buClr>
                <a:srgbClr val="F0047F"/>
              </a:buClr>
              <a:buFont typeface="Wingdings" panose="05000000000000000000" pitchFamily="2" charset="2"/>
              <a:buChar char="ü"/>
            </a:pPr>
            <a:endParaRPr lang="es-CO" sz="2000" dirty="0">
              <a:solidFill>
                <a:schemeClr val="bg1"/>
              </a:solidFill>
              <a:latin typeface="CORIRX+Roboto-Light"/>
            </a:endParaRPr>
          </a:p>
          <a:p>
            <a:pPr marL="342900" indent="-342900" algn="just">
              <a:buClr>
                <a:srgbClr val="F0047F"/>
              </a:buClr>
              <a:buFont typeface="Wingdings" panose="05000000000000000000" pitchFamily="2" charset="2"/>
              <a:buChar char="ü"/>
            </a:pPr>
            <a:r>
              <a:rPr lang="es-CO" sz="2000" dirty="0">
                <a:solidFill>
                  <a:schemeClr val="bg1"/>
                </a:solidFill>
                <a:latin typeface="CORIRX+Roboto-Light"/>
              </a:rPr>
              <a:t>La forma como está concebido el SIEE </a:t>
            </a:r>
          </a:p>
          <a:p>
            <a:pPr marL="342900" indent="-342900" algn="just">
              <a:buClr>
                <a:srgbClr val="F0047F"/>
              </a:buClr>
              <a:buFont typeface="Wingdings" panose="05000000000000000000" pitchFamily="2" charset="2"/>
              <a:buChar char="ü"/>
            </a:pPr>
            <a:r>
              <a:rPr lang="es-CO" sz="2000" dirty="0">
                <a:solidFill>
                  <a:schemeClr val="bg1"/>
                </a:solidFill>
                <a:latin typeface="CORIRX+Roboto-Light"/>
              </a:rPr>
              <a:t>La participación de la familia en los procesos de desarrollo y aprendizaje de los niños y las niñas </a:t>
            </a:r>
          </a:p>
          <a:p>
            <a:pPr marL="342900" indent="-342900" algn="just">
              <a:buClr>
                <a:srgbClr val="F0047F"/>
              </a:buClr>
              <a:buFont typeface="Wingdings" panose="05000000000000000000" pitchFamily="2" charset="2"/>
              <a:buChar char="ü"/>
            </a:pPr>
            <a:r>
              <a:rPr lang="es-CO" sz="2000" dirty="0">
                <a:solidFill>
                  <a:schemeClr val="bg1"/>
                </a:solidFill>
                <a:latin typeface="CORIRX+Roboto-Light"/>
              </a:rPr>
              <a:t>La coherencia entre la intencionalidad pedagógica y el proceso de seguimiento al desarrollo y aprendizaje. </a:t>
            </a:r>
          </a:p>
        </p:txBody>
      </p:sp>
    </p:spTree>
    <p:extLst>
      <p:ext uri="{BB962C8B-B14F-4D97-AF65-F5344CB8AC3E}">
        <p14:creationId xmlns:p14="http://schemas.microsoft.com/office/powerpoint/2010/main" val="152126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7" name="Rectángulo 6">
            <a:extLst>
              <a:ext uri="{FF2B5EF4-FFF2-40B4-BE49-F238E27FC236}">
                <a16:creationId xmlns:a16="http://schemas.microsoft.com/office/drawing/2014/main" id="{9C6273A4-276E-4392-9D6E-A9C67786F628}"/>
              </a:ext>
            </a:extLst>
          </p:cNvPr>
          <p:cNvSpPr/>
          <p:nvPr/>
        </p:nvSpPr>
        <p:spPr>
          <a:xfrm>
            <a:off x="0" y="1104900"/>
            <a:ext cx="12192000" cy="6858000"/>
          </a:xfrm>
          <a:prstGeom prst="rect">
            <a:avLst/>
          </a:prstGeom>
          <a:blipFill dpi="0" rotWithShape="1">
            <a:blip r:embed="rId3">
              <a:alphaModFix amt="76000"/>
            </a:blip>
            <a:srcRect/>
            <a:stretch>
              <a:fillRect t="-9166"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Google Shape;95;p14">
            <a:extLst>
              <a:ext uri="{FF2B5EF4-FFF2-40B4-BE49-F238E27FC236}">
                <a16:creationId xmlns:a16="http://schemas.microsoft.com/office/drawing/2014/main" id="{E817571F-E690-4FD0-B048-16E31FC898DE}"/>
              </a:ext>
            </a:extLst>
          </p:cNvPr>
          <p:cNvSpPr/>
          <p:nvPr/>
        </p:nvSpPr>
        <p:spPr>
          <a:xfrm>
            <a:off x="0" y="-1"/>
            <a:ext cx="12192000" cy="3428991"/>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 name="Google Shape;90;p13">
            <a:extLst>
              <a:ext uri="{FF2B5EF4-FFF2-40B4-BE49-F238E27FC236}">
                <a16:creationId xmlns:a16="http://schemas.microsoft.com/office/drawing/2014/main" id="{1C5F8596-C406-4496-8796-996E98C45F93}"/>
              </a:ext>
            </a:extLst>
          </p:cNvPr>
          <p:cNvCxnSpPr>
            <a:cxnSpLocks/>
          </p:cNvCxnSpPr>
          <p:nvPr/>
        </p:nvCxnSpPr>
        <p:spPr>
          <a:xfrm flipH="1">
            <a:off x="0" y="3220915"/>
            <a:ext cx="12192000" cy="0"/>
          </a:xfrm>
          <a:prstGeom prst="straightConnector1">
            <a:avLst/>
          </a:prstGeom>
          <a:noFill/>
          <a:ln w="9525" cap="flat" cmpd="sng">
            <a:solidFill>
              <a:schemeClr val="lt1"/>
            </a:solidFill>
            <a:prstDash val="lgDash"/>
            <a:miter lim="800000"/>
            <a:headEnd type="none" w="sm" len="sm"/>
            <a:tailEnd type="none" w="sm" len="sm"/>
          </a:ln>
        </p:spPr>
      </p:cxnSp>
      <p:pic>
        <p:nvPicPr>
          <p:cNvPr id="15" name="Google Shape;96;p14">
            <a:extLst>
              <a:ext uri="{FF2B5EF4-FFF2-40B4-BE49-F238E27FC236}">
                <a16:creationId xmlns:a16="http://schemas.microsoft.com/office/drawing/2014/main" id="{31316BC0-1E3B-4417-B382-B8CCFAF2C870}"/>
              </a:ext>
            </a:extLst>
          </p:cNvPr>
          <p:cNvPicPr preferRelativeResize="0"/>
          <p:nvPr/>
        </p:nvPicPr>
        <p:blipFill rotWithShape="1">
          <a:blip r:embed="rId4">
            <a:alphaModFix/>
          </a:blip>
          <a:srcRect b="50000"/>
          <a:stretch/>
        </p:blipFill>
        <p:spPr>
          <a:xfrm>
            <a:off x="-1" y="25707"/>
            <a:ext cx="12192000" cy="3428987"/>
          </a:xfrm>
          <a:prstGeom prst="rect">
            <a:avLst/>
          </a:prstGeom>
          <a:noFill/>
          <a:ln>
            <a:noFill/>
          </a:ln>
        </p:spPr>
      </p:pic>
      <p:sp>
        <p:nvSpPr>
          <p:cNvPr id="17" name="Google Shape;86;p13">
            <a:extLst>
              <a:ext uri="{FF2B5EF4-FFF2-40B4-BE49-F238E27FC236}">
                <a16:creationId xmlns:a16="http://schemas.microsoft.com/office/drawing/2014/main" id="{17F9534E-DD85-4E43-B500-F4409A6DBC2A}"/>
              </a:ext>
            </a:extLst>
          </p:cNvPr>
          <p:cNvSpPr/>
          <p:nvPr/>
        </p:nvSpPr>
        <p:spPr>
          <a:xfrm>
            <a:off x="605817" y="1186202"/>
            <a:ext cx="1011011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4800" b="1" dirty="0">
                <a:solidFill>
                  <a:schemeClr val="lt1"/>
                </a:solidFill>
              </a:rPr>
              <a:t>4. Estructuración</a:t>
            </a:r>
            <a:endParaRPr sz="4800" dirty="0"/>
          </a:p>
        </p:txBody>
      </p:sp>
      <p:pic>
        <p:nvPicPr>
          <p:cNvPr id="8" name="Google Shape;118;p14">
            <a:extLst>
              <a:ext uri="{FF2B5EF4-FFF2-40B4-BE49-F238E27FC236}">
                <a16:creationId xmlns:a16="http://schemas.microsoft.com/office/drawing/2014/main" id="{2D80BE07-D749-46B6-B9BE-DB2FB645C164}"/>
              </a:ext>
            </a:extLst>
          </p:cNvPr>
          <p:cNvPicPr preferRelativeResize="0"/>
          <p:nvPr/>
        </p:nvPicPr>
        <p:blipFill rotWithShape="1">
          <a:blip r:embed="rId5">
            <a:alphaModFix/>
          </a:blip>
          <a:srcRect/>
          <a:stretch/>
        </p:blipFill>
        <p:spPr>
          <a:xfrm>
            <a:off x="11044990" y="2613773"/>
            <a:ext cx="981092" cy="494162"/>
          </a:xfrm>
          <a:prstGeom prst="rect">
            <a:avLst/>
          </a:prstGeom>
          <a:noFill/>
          <a:ln>
            <a:noFill/>
          </a:ln>
        </p:spPr>
      </p:pic>
      <p:pic>
        <p:nvPicPr>
          <p:cNvPr id="9" name="Picture 4" descr="Resultado de imagen de conaced">
            <a:extLst>
              <a:ext uri="{FF2B5EF4-FFF2-40B4-BE49-F238E27FC236}">
                <a16:creationId xmlns:a16="http://schemas.microsoft.com/office/drawing/2014/main" id="{D6FD8412-2533-4AB2-9CC1-8EF0B3E0D4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832"/>
          <a:stretch/>
        </p:blipFill>
        <p:spPr bwMode="auto">
          <a:xfrm>
            <a:off x="158266" y="2461419"/>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de conaced">
            <a:extLst>
              <a:ext uri="{FF2B5EF4-FFF2-40B4-BE49-F238E27FC236}">
                <a16:creationId xmlns:a16="http://schemas.microsoft.com/office/drawing/2014/main" id="{72F9566F-7A79-45BF-BA88-B82716BEF876}"/>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t="68892"/>
          <a:stretch/>
        </p:blipFill>
        <p:spPr bwMode="auto">
          <a:xfrm>
            <a:off x="158265" y="2926810"/>
            <a:ext cx="797253" cy="21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117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0"/>
          <p:cNvSpPr/>
          <p:nvPr/>
        </p:nvSpPr>
        <p:spPr>
          <a:xfrm>
            <a:off x="0" y="0"/>
            <a:ext cx="12192000" cy="6858000"/>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0" name="Google Shape;230;p2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 name="Google Shape;118;p14">
            <a:extLst>
              <a:ext uri="{FF2B5EF4-FFF2-40B4-BE49-F238E27FC236}">
                <a16:creationId xmlns:a16="http://schemas.microsoft.com/office/drawing/2014/main" id="{99F56FD0-D767-432A-B782-FAAEC1BAFBF8}"/>
              </a:ext>
            </a:extLst>
          </p:cNvPr>
          <p:cNvPicPr preferRelativeResize="0"/>
          <p:nvPr/>
        </p:nvPicPr>
        <p:blipFill rotWithShape="1">
          <a:blip r:embed="rId4">
            <a:alphaModFix/>
          </a:blip>
          <a:srcRect/>
          <a:stretch/>
        </p:blipFill>
        <p:spPr>
          <a:xfrm>
            <a:off x="11006051" y="6213715"/>
            <a:ext cx="981092" cy="494162"/>
          </a:xfrm>
          <a:prstGeom prst="rect">
            <a:avLst/>
          </a:prstGeom>
          <a:noFill/>
          <a:ln>
            <a:noFill/>
          </a:ln>
        </p:spPr>
      </p:pic>
      <p:pic>
        <p:nvPicPr>
          <p:cNvPr id="11" name="Picture 4" descr="Resultado de imagen de conaced">
            <a:extLst>
              <a:ext uri="{FF2B5EF4-FFF2-40B4-BE49-F238E27FC236}">
                <a16:creationId xmlns:a16="http://schemas.microsoft.com/office/drawing/2014/main" id="{6D8B8D4A-E83C-445F-8333-5617F06171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sultado de imagen de conaced">
            <a:extLst>
              <a:ext uri="{FF2B5EF4-FFF2-40B4-BE49-F238E27FC236}">
                <a16:creationId xmlns:a16="http://schemas.microsoft.com/office/drawing/2014/main" id="{09348E1A-205A-47D9-AC19-C843ABE5EDC8}"/>
              </a:ext>
            </a:extLst>
          </p:cNvPr>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12;p14">
            <a:extLst>
              <a:ext uri="{FF2B5EF4-FFF2-40B4-BE49-F238E27FC236}">
                <a16:creationId xmlns:a16="http://schemas.microsoft.com/office/drawing/2014/main" id="{B90B6753-ACF0-49B3-A9AE-45147FF8DB62}"/>
              </a:ext>
            </a:extLst>
          </p:cNvPr>
          <p:cNvSpPr/>
          <p:nvPr/>
        </p:nvSpPr>
        <p:spPr>
          <a:xfrm>
            <a:off x="300733" y="502313"/>
            <a:ext cx="8944495" cy="1107996"/>
          </a:xfrm>
          <a:prstGeom prst="rect">
            <a:avLst/>
          </a:prstGeom>
          <a:noFill/>
          <a:ln>
            <a:noFill/>
          </a:ln>
        </p:spPr>
        <p:txBody>
          <a:bodyPr spcFirstLastPara="1" wrap="square" lIns="91425" tIns="45700" rIns="91425" bIns="45700" anchor="t" anchorCtr="0">
            <a:noAutofit/>
          </a:bodyPr>
          <a:lstStyle/>
          <a:p>
            <a:pPr lvl="0"/>
            <a:r>
              <a:rPr lang="es-ES" sz="5000" b="1" dirty="0">
                <a:solidFill>
                  <a:schemeClr val="lt1"/>
                </a:solidFill>
              </a:rPr>
              <a:t>Diligenciamiento </a:t>
            </a:r>
            <a:r>
              <a:rPr lang="es-ES" sz="5000" b="1" dirty="0">
                <a:solidFill>
                  <a:schemeClr val="lt1"/>
                </a:solidFill>
                <a:latin typeface="Arial"/>
                <a:ea typeface="Arial"/>
                <a:cs typeface="Arial"/>
                <a:sym typeface="Arial"/>
              </a:rPr>
              <a:t>Anexo 1</a:t>
            </a:r>
            <a:endParaRPr sz="5000" dirty="0"/>
          </a:p>
        </p:txBody>
      </p:sp>
      <p:cxnSp>
        <p:nvCxnSpPr>
          <p:cNvPr id="16" name="Google Shape;114;p14">
            <a:extLst>
              <a:ext uri="{FF2B5EF4-FFF2-40B4-BE49-F238E27FC236}">
                <a16:creationId xmlns:a16="http://schemas.microsoft.com/office/drawing/2014/main" id="{D63D46E8-03C0-4D69-9CD9-64E55C6E18E7}"/>
              </a:ext>
            </a:extLst>
          </p:cNvPr>
          <p:cNvCxnSpPr>
            <a:cxnSpLocks/>
          </p:cNvCxnSpPr>
          <p:nvPr/>
        </p:nvCxnSpPr>
        <p:spPr>
          <a:xfrm>
            <a:off x="420624" y="1342418"/>
            <a:ext cx="7443216" cy="0"/>
          </a:xfrm>
          <a:prstGeom prst="straightConnector1">
            <a:avLst/>
          </a:prstGeom>
          <a:noFill/>
          <a:ln w="9525" cap="flat" cmpd="sng">
            <a:solidFill>
              <a:schemeClr val="lt1"/>
            </a:solidFill>
            <a:prstDash val="solid"/>
            <a:miter lim="800000"/>
            <a:headEnd type="none" w="sm" len="sm"/>
            <a:tailEnd type="none" w="sm" len="sm"/>
          </a:ln>
        </p:spPr>
      </p:cxnSp>
      <p:sp>
        <p:nvSpPr>
          <p:cNvPr id="235" name="Google Shape;235;p20"/>
          <p:cNvSpPr/>
          <p:nvPr/>
        </p:nvSpPr>
        <p:spPr>
          <a:xfrm rot="5400000">
            <a:off x="316856" y="637964"/>
            <a:ext cx="366246" cy="342618"/>
          </a:xfrm>
          <a:prstGeom prst="triangle">
            <a:avLst>
              <a:gd name="adj" fmla="val 50000"/>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206;p18">
            <a:extLst>
              <a:ext uri="{FF2B5EF4-FFF2-40B4-BE49-F238E27FC236}">
                <a16:creationId xmlns:a16="http://schemas.microsoft.com/office/drawing/2014/main" id="{A98CD575-A2EC-4DB3-B37C-79AEC063C314}"/>
              </a:ext>
            </a:extLst>
          </p:cNvPr>
          <p:cNvSpPr txBox="1"/>
          <p:nvPr/>
        </p:nvSpPr>
        <p:spPr>
          <a:xfrm>
            <a:off x="420624" y="1854098"/>
            <a:ext cx="4676683" cy="1320002"/>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lvl="0" algn="ctr"/>
            <a:r>
              <a:rPr lang="es-ES" sz="2000" dirty="0">
                <a:solidFill>
                  <a:schemeClr val="lt1"/>
                </a:solidFill>
                <a:latin typeface="Arial"/>
                <a:ea typeface="Arial"/>
                <a:cs typeface="Arial"/>
                <a:sym typeface="Arial"/>
              </a:rPr>
              <a:t>Responder las siguientes preguntas y registrar las conclusiones en </a:t>
            </a:r>
            <a:r>
              <a:rPr lang="es-ES" sz="2000" dirty="0">
                <a:solidFill>
                  <a:schemeClr val="lt1"/>
                </a:solidFill>
              </a:rPr>
              <a:t>el </a:t>
            </a:r>
            <a:endParaRPr lang="es-CO" sz="2000" dirty="0">
              <a:solidFill>
                <a:schemeClr val="lt1"/>
              </a:solidFill>
            </a:endParaRPr>
          </a:p>
          <a:p>
            <a:pPr lvl="0" algn="ctr"/>
            <a:r>
              <a:rPr lang="es-CO" sz="2000" b="1" u="sng" dirty="0">
                <a:solidFill>
                  <a:schemeClr val="lt1"/>
                </a:solidFill>
              </a:rPr>
              <a:t>Anexo 1 </a:t>
            </a:r>
          </a:p>
          <a:p>
            <a:pPr lvl="0" algn="ctr"/>
            <a:r>
              <a:rPr lang="es-CO" sz="2000" b="1" u="sng" dirty="0">
                <a:solidFill>
                  <a:schemeClr val="lt1"/>
                </a:solidFill>
              </a:rPr>
              <a:t>Sistematización de la etapa Evaluar</a:t>
            </a:r>
            <a:endParaRPr lang="es-CO" sz="2000" b="1" u="sng" dirty="0">
              <a:solidFill>
                <a:schemeClr val="lt1"/>
              </a:solidFill>
              <a:latin typeface="Arial"/>
              <a:ea typeface="Arial"/>
              <a:cs typeface="Arial"/>
              <a:sym typeface="Arial"/>
            </a:endParaRPr>
          </a:p>
        </p:txBody>
      </p:sp>
      <p:sp>
        <p:nvSpPr>
          <p:cNvPr id="18" name="Google Shape;208;p18">
            <a:extLst>
              <a:ext uri="{FF2B5EF4-FFF2-40B4-BE49-F238E27FC236}">
                <a16:creationId xmlns:a16="http://schemas.microsoft.com/office/drawing/2014/main" id="{C32963FF-3E9E-4389-8455-5784F572DEF1}"/>
              </a:ext>
            </a:extLst>
          </p:cNvPr>
          <p:cNvSpPr/>
          <p:nvPr/>
        </p:nvSpPr>
        <p:spPr>
          <a:xfrm>
            <a:off x="3660331" y="3178695"/>
            <a:ext cx="1112649" cy="122313"/>
          </a:xfrm>
          <a:prstGeom prst="rect">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698" name="Picture 2" descr="Resultado de imagen de persona vector">
            <a:extLst>
              <a:ext uri="{FF2B5EF4-FFF2-40B4-BE49-F238E27FC236}">
                <a16:creationId xmlns:a16="http://schemas.microsoft.com/office/drawing/2014/main" id="{FA2F2E2C-638B-4D33-9F08-C6738754DA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288" y="3525326"/>
            <a:ext cx="4676682" cy="318061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950C0F0C-4104-47A1-87B6-62455465925D}"/>
              </a:ext>
            </a:extLst>
          </p:cNvPr>
          <p:cNvPicPr>
            <a:picLocks noChangeAspect="1"/>
          </p:cNvPicPr>
          <p:nvPr/>
        </p:nvPicPr>
        <p:blipFill>
          <a:blip r:embed="rId7"/>
          <a:stretch>
            <a:fillRect/>
          </a:stretch>
        </p:blipFill>
        <p:spPr>
          <a:xfrm>
            <a:off x="5347970" y="2584448"/>
            <a:ext cx="6639173" cy="3476913"/>
          </a:xfrm>
          <a:prstGeom prst="rect">
            <a:avLst/>
          </a:prstGeom>
        </p:spPr>
      </p:pic>
      <p:sp>
        <p:nvSpPr>
          <p:cNvPr id="2" name="Rectángulo 1">
            <a:extLst>
              <a:ext uri="{FF2B5EF4-FFF2-40B4-BE49-F238E27FC236}">
                <a16:creationId xmlns:a16="http://schemas.microsoft.com/office/drawing/2014/main" id="{1D4D1ED1-816E-4201-93AF-BC58133485E0}"/>
              </a:ext>
            </a:extLst>
          </p:cNvPr>
          <p:cNvSpPr/>
          <p:nvPr/>
        </p:nvSpPr>
        <p:spPr>
          <a:xfrm>
            <a:off x="5650067" y="4494628"/>
            <a:ext cx="5980959" cy="639803"/>
          </a:xfrm>
          <a:prstGeom prst="rect">
            <a:avLst/>
          </a:prstGeom>
          <a:solidFill>
            <a:srgbClr val="FFCCFF">
              <a:alpha val="30196"/>
            </a:srgbClr>
          </a:solidFill>
          <a:ln>
            <a:solidFill>
              <a:srgbClr val="DA1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a:extLst>
              <a:ext uri="{FF2B5EF4-FFF2-40B4-BE49-F238E27FC236}">
                <a16:creationId xmlns:a16="http://schemas.microsoft.com/office/drawing/2014/main" id="{876E441E-02DA-4408-A97A-91EF1346F2AE}"/>
              </a:ext>
            </a:extLst>
          </p:cNvPr>
          <p:cNvSpPr/>
          <p:nvPr/>
        </p:nvSpPr>
        <p:spPr>
          <a:xfrm>
            <a:off x="7799719" y="4660640"/>
            <a:ext cx="1871025" cy="307777"/>
          </a:xfrm>
          <a:prstGeom prst="rect">
            <a:avLst/>
          </a:prstGeom>
        </p:spPr>
        <p:txBody>
          <a:bodyPr wrap="none">
            <a:spAutoFit/>
          </a:bodyPr>
          <a:lstStyle/>
          <a:p>
            <a:r>
              <a:rPr lang="es-ES" b="1" dirty="0">
                <a:solidFill>
                  <a:srgbClr val="DA105B"/>
                </a:solidFill>
              </a:rPr>
              <a:t>ESTRUCTURACIÓN</a:t>
            </a:r>
            <a:endParaRPr lang="es-CO" dirty="0">
              <a:solidFill>
                <a:srgbClr val="DA105B"/>
              </a:solidFill>
            </a:endParaRPr>
          </a:p>
        </p:txBody>
      </p:sp>
    </p:spTree>
    <p:extLst>
      <p:ext uri="{BB962C8B-B14F-4D97-AF65-F5344CB8AC3E}">
        <p14:creationId xmlns:p14="http://schemas.microsoft.com/office/powerpoint/2010/main" val="3849527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2"/>
          <p:cNvSpPr/>
          <p:nvPr/>
        </p:nvSpPr>
        <p:spPr>
          <a:xfrm>
            <a:off x="1" y="0"/>
            <a:ext cx="6167335" cy="6858000"/>
          </a:xfrm>
          <a:prstGeom prst="rect">
            <a:avLst/>
          </a:prstGeom>
          <a:solidFill>
            <a:srgbClr val="E438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4" name="Google Shape;254;p22"/>
          <p:cNvPicPr preferRelativeResize="0"/>
          <p:nvPr/>
        </p:nvPicPr>
        <p:blipFill rotWithShape="1">
          <a:blip r:embed="rId3">
            <a:alphaModFix/>
          </a:blip>
          <a:srcRect r="49415"/>
          <a:stretch/>
        </p:blipFill>
        <p:spPr>
          <a:xfrm>
            <a:off x="0" y="0"/>
            <a:ext cx="6167336" cy="6858000"/>
          </a:xfrm>
          <a:prstGeom prst="rect">
            <a:avLst/>
          </a:prstGeom>
          <a:noFill/>
          <a:ln>
            <a:noFill/>
          </a:ln>
        </p:spPr>
      </p:pic>
      <p:sp>
        <p:nvSpPr>
          <p:cNvPr id="255" name="Google Shape;255;p22"/>
          <p:cNvSpPr/>
          <p:nvPr/>
        </p:nvSpPr>
        <p:spPr>
          <a:xfrm>
            <a:off x="6556441" y="983851"/>
            <a:ext cx="5116750" cy="4278094"/>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rgbClr val="E62772"/>
              </a:buClr>
              <a:buSzPts val="2400"/>
              <a:buFont typeface="Arial" panose="020B0604020202020204" pitchFamily="34" charset="0"/>
              <a:buChar char="•"/>
            </a:pPr>
            <a:r>
              <a:rPr lang="es-ES" sz="1600" dirty="0">
                <a:solidFill>
                  <a:srgbClr val="7F7F7F"/>
                </a:solidFill>
                <a:latin typeface="Arial"/>
                <a:ea typeface="Arial"/>
                <a:cs typeface="Arial"/>
                <a:sym typeface="Arial"/>
              </a:rPr>
              <a:t>Una educación Inicial de calidad para el desarrollo integral; fomentar la permanencia en la educación preescolar, básica y media.</a:t>
            </a:r>
            <a:endParaRPr dirty="0"/>
          </a:p>
          <a:p>
            <a:pPr marL="514350" marR="0" lvl="0" indent="-361950" algn="l" rtl="0">
              <a:spcBef>
                <a:spcPts val="0"/>
              </a:spcBef>
              <a:spcAft>
                <a:spcPts val="0"/>
              </a:spcAft>
              <a:buClr>
                <a:srgbClr val="E62772"/>
              </a:buClr>
              <a:buSzPts val="2400"/>
              <a:buFont typeface="Arial" panose="020B0604020202020204" pitchFamily="34" charset="0"/>
              <a:buChar char="•"/>
            </a:pPr>
            <a:endParaRPr sz="1600" dirty="0">
              <a:solidFill>
                <a:srgbClr val="7F7F7F"/>
              </a:solidFill>
              <a:latin typeface="Arial"/>
              <a:ea typeface="Arial"/>
              <a:cs typeface="Arial"/>
              <a:sym typeface="Arial"/>
            </a:endParaRPr>
          </a:p>
          <a:p>
            <a:pPr marL="514350" marR="0" lvl="0" indent="-514350" algn="l" rtl="0">
              <a:spcBef>
                <a:spcPts val="0"/>
              </a:spcBef>
              <a:spcAft>
                <a:spcPts val="0"/>
              </a:spcAft>
              <a:buClr>
                <a:srgbClr val="E62772"/>
              </a:buClr>
              <a:buSzPts val="2400"/>
              <a:buFont typeface="Arial" panose="020B0604020202020204" pitchFamily="34" charset="0"/>
              <a:buChar char="•"/>
            </a:pPr>
            <a:r>
              <a:rPr lang="es-ES" sz="1600" dirty="0">
                <a:solidFill>
                  <a:srgbClr val="7F7F7F"/>
                </a:solidFill>
                <a:latin typeface="Arial"/>
                <a:ea typeface="Arial"/>
                <a:cs typeface="Arial"/>
                <a:sym typeface="Arial"/>
              </a:rPr>
              <a:t>Promover más y mejor educación rural. </a:t>
            </a:r>
            <a:endParaRPr dirty="0"/>
          </a:p>
          <a:p>
            <a:pPr marL="0" marR="0" lvl="0" indent="0" algn="l" rtl="0">
              <a:spcBef>
                <a:spcPts val="0"/>
              </a:spcBef>
              <a:spcAft>
                <a:spcPts val="0"/>
              </a:spcAft>
              <a:buNone/>
            </a:pPr>
            <a:endParaRPr sz="1600" dirty="0">
              <a:solidFill>
                <a:srgbClr val="7F7F7F"/>
              </a:solidFill>
              <a:latin typeface="Arial"/>
              <a:ea typeface="Arial"/>
              <a:cs typeface="Arial"/>
              <a:sym typeface="Arial"/>
            </a:endParaRPr>
          </a:p>
          <a:p>
            <a:pPr marL="0" marR="0" lvl="0" indent="0" algn="l" rtl="0">
              <a:spcBef>
                <a:spcPts val="0"/>
              </a:spcBef>
              <a:spcAft>
                <a:spcPts val="0"/>
              </a:spcAft>
              <a:buNone/>
            </a:pPr>
            <a:r>
              <a:rPr lang="es-ES" sz="1600" b="1" dirty="0">
                <a:solidFill>
                  <a:srgbClr val="7F7F7F"/>
                </a:solidFill>
                <a:latin typeface="Arial"/>
                <a:ea typeface="Arial"/>
                <a:cs typeface="Arial"/>
                <a:sym typeface="Arial"/>
              </a:rPr>
              <a:t>Atendiendo a lo anterior, el Ministerio de Educación Nacional propone:</a:t>
            </a:r>
            <a:endParaRPr dirty="0"/>
          </a:p>
          <a:p>
            <a:pPr marL="0" marR="0" lvl="0" indent="0" algn="l" rtl="0">
              <a:spcBef>
                <a:spcPts val="0"/>
              </a:spcBef>
              <a:spcAft>
                <a:spcPts val="0"/>
              </a:spcAft>
              <a:buNone/>
            </a:pPr>
            <a:r>
              <a:rPr lang="es-ES" sz="1600" dirty="0">
                <a:solidFill>
                  <a:srgbClr val="7F7F7F"/>
                </a:solidFill>
                <a:latin typeface="Arial"/>
                <a:ea typeface="Arial"/>
                <a:cs typeface="Arial"/>
                <a:sym typeface="Arial"/>
              </a:rPr>
              <a:t> </a:t>
            </a:r>
            <a:endParaRPr dirty="0"/>
          </a:p>
          <a:p>
            <a:pPr marL="571500" marR="0" lvl="0" indent="-571500" algn="l" rtl="0">
              <a:spcBef>
                <a:spcPts val="0"/>
              </a:spcBef>
              <a:spcAft>
                <a:spcPts val="0"/>
              </a:spcAft>
              <a:buClr>
                <a:srgbClr val="E62772"/>
              </a:buClr>
              <a:buSzPts val="2400"/>
              <a:buFont typeface="Arial" panose="020B0604020202020204" pitchFamily="34" charset="0"/>
              <a:buChar char="•"/>
            </a:pPr>
            <a:r>
              <a:rPr lang="es-ES" sz="1600" dirty="0">
                <a:solidFill>
                  <a:srgbClr val="7F7F7F"/>
                </a:solidFill>
                <a:latin typeface="Arial"/>
                <a:ea typeface="Arial"/>
                <a:cs typeface="Arial"/>
                <a:sym typeface="Arial"/>
              </a:rPr>
              <a:t>Revisar los procesos de evaluación interna para identificar las oportunidades de mejora en cada establecimiento.</a:t>
            </a:r>
            <a:endParaRPr dirty="0"/>
          </a:p>
          <a:p>
            <a:pPr marL="571500" marR="0" lvl="0" indent="-419100" algn="l" rtl="0">
              <a:spcBef>
                <a:spcPts val="0"/>
              </a:spcBef>
              <a:spcAft>
                <a:spcPts val="0"/>
              </a:spcAft>
              <a:buClr>
                <a:srgbClr val="E62772"/>
              </a:buClr>
              <a:buSzPts val="2400"/>
              <a:buFont typeface="Arial" panose="020B0604020202020204" pitchFamily="34" charset="0"/>
              <a:buChar char="•"/>
            </a:pPr>
            <a:endParaRPr sz="1600" dirty="0">
              <a:solidFill>
                <a:srgbClr val="7F7F7F"/>
              </a:solidFill>
              <a:latin typeface="Arial"/>
              <a:ea typeface="Arial"/>
              <a:cs typeface="Arial"/>
              <a:sym typeface="Arial"/>
            </a:endParaRPr>
          </a:p>
          <a:p>
            <a:pPr marL="571500" marR="0" lvl="0" indent="-571500" algn="l" rtl="0">
              <a:spcBef>
                <a:spcPts val="0"/>
              </a:spcBef>
              <a:spcAft>
                <a:spcPts val="0"/>
              </a:spcAft>
              <a:buClr>
                <a:srgbClr val="E62772"/>
              </a:buClr>
              <a:buSzPts val="2400"/>
              <a:buFont typeface="Arial" panose="020B0604020202020204" pitchFamily="34" charset="0"/>
              <a:buChar char="•"/>
            </a:pPr>
            <a:r>
              <a:rPr lang="es-ES" sz="1600" dirty="0">
                <a:solidFill>
                  <a:srgbClr val="7F7F7F"/>
                </a:solidFill>
                <a:latin typeface="Arial"/>
                <a:ea typeface="Arial"/>
                <a:cs typeface="Arial"/>
                <a:sym typeface="Arial"/>
              </a:rPr>
              <a:t>Discutir acerca de cómo la evaluación se constituye en un insumo para plantear rutas de mejoramiento y cualificación de las prácticas en el aula; esto es “</a:t>
            </a:r>
            <a:r>
              <a:rPr lang="es-ES" sz="1600" i="1" dirty="0">
                <a:solidFill>
                  <a:srgbClr val="7F7F7F"/>
                </a:solidFill>
                <a:latin typeface="Arial"/>
                <a:ea typeface="Arial"/>
                <a:cs typeface="Arial"/>
                <a:sym typeface="Arial"/>
              </a:rPr>
              <a:t>Evaluar para avanzar</a:t>
            </a:r>
            <a:r>
              <a:rPr lang="es-ES" sz="1600" dirty="0">
                <a:solidFill>
                  <a:srgbClr val="7F7F7F"/>
                </a:solidFill>
                <a:latin typeface="Arial"/>
                <a:ea typeface="Arial"/>
                <a:cs typeface="Arial"/>
                <a:sym typeface="Arial"/>
              </a:rPr>
              <a:t>”.</a:t>
            </a:r>
            <a:endParaRPr sz="1600" dirty="0">
              <a:solidFill>
                <a:srgbClr val="7F7F7F"/>
              </a:solidFill>
              <a:latin typeface="Arial"/>
              <a:ea typeface="Arial"/>
              <a:cs typeface="Arial"/>
              <a:sym typeface="Arial"/>
            </a:endParaRPr>
          </a:p>
        </p:txBody>
      </p:sp>
      <p:sp>
        <p:nvSpPr>
          <p:cNvPr id="256" name="Google Shape;256;p22"/>
          <p:cNvSpPr/>
          <p:nvPr/>
        </p:nvSpPr>
        <p:spPr>
          <a:xfrm>
            <a:off x="812259" y="1464772"/>
            <a:ext cx="4409873" cy="35394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800" b="1">
                <a:solidFill>
                  <a:schemeClr val="lt1"/>
                </a:solidFill>
                <a:latin typeface="Arial"/>
                <a:ea typeface="Arial"/>
                <a:cs typeface="Arial"/>
                <a:sym typeface="Arial"/>
              </a:rPr>
              <a:t>El Plan Nacional de Desarrollo 2018-2022 se destaca la importancia de reflexionar y atender los objetivos transversales relacionados con la Política Educativa: </a:t>
            </a:r>
            <a:endParaRPr/>
          </a:p>
        </p:txBody>
      </p:sp>
      <p:sp>
        <p:nvSpPr>
          <p:cNvPr id="257" name="Google Shape;257;p22"/>
          <p:cNvSpPr/>
          <p:nvPr/>
        </p:nvSpPr>
        <p:spPr>
          <a:xfrm>
            <a:off x="680937" y="983852"/>
            <a:ext cx="4672518" cy="4522006"/>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22"/>
          <p:cNvSpPr/>
          <p:nvPr/>
        </p:nvSpPr>
        <p:spPr>
          <a:xfrm>
            <a:off x="4163439" y="5496128"/>
            <a:ext cx="1209472" cy="194553"/>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9" name="Google Shape;259;p22"/>
          <p:cNvPicPr preferRelativeResize="0"/>
          <p:nvPr/>
        </p:nvPicPr>
        <p:blipFill rotWithShape="1">
          <a:blip r:embed="rId4">
            <a:alphaModFix/>
          </a:blip>
          <a:srcRect/>
          <a:stretch/>
        </p:blipFill>
        <p:spPr>
          <a:xfrm>
            <a:off x="10485976" y="5851371"/>
            <a:ext cx="1291193" cy="675381"/>
          </a:xfrm>
          <a:prstGeom prst="rect">
            <a:avLst/>
          </a:prstGeom>
          <a:noFill/>
          <a:ln>
            <a:noFill/>
          </a:ln>
        </p:spPr>
      </p:pic>
      <p:sp>
        <p:nvSpPr>
          <p:cNvPr id="260" name="Google Shape;260;p22"/>
          <p:cNvSpPr/>
          <p:nvPr/>
        </p:nvSpPr>
        <p:spPr>
          <a:xfrm>
            <a:off x="6298658" y="126460"/>
            <a:ext cx="5763637" cy="6595352"/>
          </a:xfrm>
          <a:prstGeom prst="rect">
            <a:avLst/>
          </a:prstGeom>
          <a:noFill/>
          <a:ln w="28575" cap="flat" cmpd="sng">
            <a:solidFill>
              <a:srgbClr val="195D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3"/>
          <p:cNvSpPr/>
          <p:nvPr/>
        </p:nvSpPr>
        <p:spPr>
          <a:xfrm>
            <a:off x="0" y="0"/>
            <a:ext cx="12192000" cy="6858000"/>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6" name="Google Shape;266;p23"/>
          <p:cNvPicPr preferRelativeResize="0"/>
          <p:nvPr/>
        </p:nvPicPr>
        <p:blipFill rotWithShape="1">
          <a:blip r:embed="rId3">
            <a:alphaModFix amt="45000"/>
          </a:blip>
          <a:srcRect/>
          <a:stretch/>
        </p:blipFill>
        <p:spPr>
          <a:xfrm>
            <a:off x="0" y="223736"/>
            <a:ext cx="12192000" cy="6858000"/>
          </a:xfrm>
          <a:prstGeom prst="rect">
            <a:avLst/>
          </a:prstGeom>
          <a:noFill/>
          <a:ln>
            <a:noFill/>
          </a:ln>
        </p:spPr>
      </p:pic>
      <p:sp>
        <p:nvSpPr>
          <p:cNvPr id="267" name="Google Shape;267;p23"/>
          <p:cNvSpPr txBox="1"/>
          <p:nvPr/>
        </p:nvSpPr>
        <p:spPr>
          <a:xfrm>
            <a:off x="6096000" y="1714479"/>
            <a:ext cx="4591315" cy="35394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800">
                <a:solidFill>
                  <a:schemeClr val="lt1"/>
                </a:solidFill>
                <a:latin typeface="Arial"/>
                <a:ea typeface="Arial"/>
                <a:cs typeface="Arial"/>
                <a:sym typeface="Arial"/>
              </a:rPr>
              <a:t>Es reflexionar acerca de cómo los resultados de las evaluaciones se convierten en medio para transformar de manera pedagógica el currículo y en él, las prácticas de enseñanza y de desarrollo y aprendizaje.</a:t>
            </a:r>
            <a:endParaRPr sz="2800">
              <a:solidFill>
                <a:schemeClr val="lt1"/>
              </a:solidFill>
              <a:latin typeface="Arial"/>
              <a:ea typeface="Arial"/>
              <a:cs typeface="Arial"/>
              <a:sym typeface="Arial"/>
            </a:endParaRPr>
          </a:p>
        </p:txBody>
      </p:sp>
      <p:sp>
        <p:nvSpPr>
          <p:cNvPr id="268" name="Google Shape;268;p23"/>
          <p:cNvSpPr txBox="1"/>
          <p:nvPr/>
        </p:nvSpPr>
        <p:spPr>
          <a:xfrm>
            <a:off x="1580745" y="1807537"/>
            <a:ext cx="3443590" cy="31393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6600" b="1">
                <a:solidFill>
                  <a:schemeClr val="lt1"/>
                </a:solidFill>
                <a:latin typeface="Arial"/>
                <a:ea typeface="Arial"/>
                <a:cs typeface="Arial"/>
                <a:sym typeface="Arial"/>
              </a:rPr>
              <a:t>Evaluar para avanzar</a:t>
            </a:r>
            <a:endParaRPr sz="6600" b="1">
              <a:solidFill>
                <a:schemeClr val="lt1"/>
              </a:solidFill>
              <a:latin typeface="Arial"/>
              <a:ea typeface="Arial"/>
              <a:cs typeface="Arial"/>
              <a:sym typeface="Arial"/>
            </a:endParaRPr>
          </a:p>
        </p:txBody>
      </p:sp>
      <p:pic>
        <p:nvPicPr>
          <p:cNvPr id="269" name="Google Shape;269;p23"/>
          <p:cNvPicPr preferRelativeResize="0"/>
          <p:nvPr/>
        </p:nvPicPr>
        <p:blipFill rotWithShape="1">
          <a:blip r:embed="rId4">
            <a:alphaModFix/>
          </a:blip>
          <a:srcRect/>
          <a:stretch/>
        </p:blipFill>
        <p:spPr>
          <a:xfrm>
            <a:off x="10485976" y="5851372"/>
            <a:ext cx="1250587" cy="675380"/>
          </a:xfrm>
          <a:prstGeom prst="rect">
            <a:avLst/>
          </a:prstGeom>
          <a:noFill/>
          <a:ln>
            <a:noFill/>
          </a:ln>
        </p:spPr>
      </p:pic>
      <p:sp>
        <p:nvSpPr>
          <p:cNvPr id="270" name="Google Shape;270;p23"/>
          <p:cNvSpPr/>
          <p:nvPr/>
        </p:nvSpPr>
        <p:spPr>
          <a:xfrm>
            <a:off x="1254868" y="1502923"/>
            <a:ext cx="4095344" cy="3852153"/>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23"/>
          <p:cNvSpPr/>
          <p:nvPr/>
        </p:nvSpPr>
        <p:spPr>
          <a:xfrm>
            <a:off x="4015091" y="5305398"/>
            <a:ext cx="1371600" cy="122313"/>
          </a:xfrm>
          <a:prstGeom prst="rect">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72" name="Google Shape;272;p23"/>
          <p:cNvCxnSpPr/>
          <p:nvPr/>
        </p:nvCxnSpPr>
        <p:spPr>
          <a:xfrm>
            <a:off x="5710136" y="1502923"/>
            <a:ext cx="0" cy="3924788"/>
          </a:xfrm>
          <a:prstGeom prst="straightConnector1">
            <a:avLst/>
          </a:prstGeom>
          <a:noFill/>
          <a:ln w="9525" cap="flat" cmpd="sng">
            <a:solidFill>
              <a:schemeClr val="lt1"/>
            </a:solidFill>
            <a:prstDash val="lgDash"/>
            <a:miter lim="800000"/>
            <a:headEnd type="none" w="sm" len="sm"/>
            <a:tailEnd type="none" w="sm" len="sm"/>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4"/>
          <p:cNvSpPr/>
          <p:nvPr/>
        </p:nvSpPr>
        <p:spPr>
          <a:xfrm>
            <a:off x="0" y="0"/>
            <a:ext cx="12192000" cy="6858000"/>
          </a:xfrm>
          <a:prstGeom prst="rect">
            <a:avLst/>
          </a:prstGeom>
          <a:solidFill>
            <a:srgbClr val="195D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8" name="Google Shape;278;p2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9" name="Google Shape;279;p24"/>
          <p:cNvSpPr txBox="1"/>
          <p:nvPr/>
        </p:nvSpPr>
        <p:spPr>
          <a:xfrm>
            <a:off x="6033582" y="1874727"/>
            <a:ext cx="4760068" cy="31085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800">
                <a:solidFill>
                  <a:schemeClr val="lt1"/>
                </a:solidFill>
                <a:latin typeface="Arial"/>
                <a:ea typeface="Arial"/>
                <a:cs typeface="Arial"/>
                <a:sym typeface="Arial"/>
              </a:rPr>
              <a:t>Es modificar la concepción de evaluación como un medio en el que los resultados de dicha actividad se conviertan en un insumo para la transformación del currículo.</a:t>
            </a:r>
            <a:endParaRPr sz="2800">
              <a:solidFill>
                <a:schemeClr val="lt1"/>
              </a:solidFill>
              <a:latin typeface="Arial"/>
              <a:ea typeface="Arial"/>
              <a:cs typeface="Arial"/>
              <a:sym typeface="Arial"/>
            </a:endParaRPr>
          </a:p>
        </p:txBody>
      </p:sp>
      <p:sp>
        <p:nvSpPr>
          <p:cNvPr id="280" name="Google Shape;280;p24"/>
          <p:cNvSpPr txBox="1"/>
          <p:nvPr/>
        </p:nvSpPr>
        <p:spPr>
          <a:xfrm>
            <a:off x="1580745" y="1807537"/>
            <a:ext cx="3443590" cy="31393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6600" b="1">
                <a:solidFill>
                  <a:schemeClr val="lt1"/>
                </a:solidFill>
                <a:latin typeface="Arial"/>
                <a:ea typeface="Arial"/>
                <a:cs typeface="Arial"/>
                <a:sym typeface="Arial"/>
              </a:rPr>
              <a:t>Evaluar para avanzar</a:t>
            </a:r>
            <a:endParaRPr sz="6600" b="1">
              <a:solidFill>
                <a:schemeClr val="lt1"/>
              </a:solidFill>
              <a:latin typeface="Arial"/>
              <a:ea typeface="Arial"/>
              <a:cs typeface="Arial"/>
              <a:sym typeface="Arial"/>
            </a:endParaRPr>
          </a:p>
        </p:txBody>
      </p:sp>
      <p:pic>
        <p:nvPicPr>
          <p:cNvPr id="281" name="Google Shape;281;p24"/>
          <p:cNvPicPr preferRelativeResize="0"/>
          <p:nvPr/>
        </p:nvPicPr>
        <p:blipFill rotWithShape="1">
          <a:blip r:embed="rId4">
            <a:alphaModFix/>
          </a:blip>
          <a:srcRect/>
          <a:stretch/>
        </p:blipFill>
        <p:spPr>
          <a:xfrm>
            <a:off x="10485976" y="5851372"/>
            <a:ext cx="1250587" cy="675380"/>
          </a:xfrm>
          <a:prstGeom prst="rect">
            <a:avLst/>
          </a:prstGeom>
          <a:noFill/>
          <a:ln>
            <a:noFill/>
          </a:ln>
        </p:spPr>
      </p:pic>
      <p:sp>
        <p:nvSpPr>
          <p:cNvPr id="282" name="Google Shape;282;p24"/>
          <p:cNvSpPr/>
          <p:nvPr/>
        </p:nvSpPr>
        <p:spPr>
          <a:xfrm>
            <a:off x="1254868" y="1502923"/>
            <a:ext cx="4095344" cy="3852153"/>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3" name="Google Shape;283;p24"/>
          <p:cNvSpPr/>
          <p:nvPr/>
        </p:nvSpPr>
        <p:spPr>
          <a:xfrm>
            <a:off x="4015091" y="5305398"/>
            <a:ext cx="1371600" cy="122313"/>
          </a:xfrm>
          <a:prstGeom prst="rect">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84" name="Google Shape;284;p24"/>
          <p:cNvCxnSpPr/>
          <p:nvPr/>
        </p:nvCxnSpPr>
        <p:spPr>
          <a:xfrm>
            <a:off x="5710136" y="1502923"/>
            <a:ext cx="0" cy="3924788"/>
          </a:xfrm>
          <a:prstGeom prst="straightConnector1">
            <a:avLst/>
          </a:prstGeom>
          <a:noFill/>
          <a:ln w="9525" cap="flat" cmpd="sng">
            <a:solidFill>
              <a:schemeClr val="lt1"/>
            </a:solidFill>
            <a:prstDash val="lgDash"/>
            <a:miter lim="800000"/>
            <a:headEnd type="none" w="sm" len="sm"/>
            <a:tailEnd type="none" w="sm" len="sm"/>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5"/>
          <p:cNvSpPr/>
          <p:nvPr/>
        </p:nvSpPr>
        <p:spPr>
          <a:xfrm>
            <a:off x="1" y="0"/>
            <a:ext cx="12192000" cy="6858000"/>
          </a:xfrm>
          <a:prstGeom prst="rect">
            <a:avLst/>
          </a:prstGeom>
          <a:solidFill>
            <a:srgbClr val="E438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0" name="Google Shape;290;p25"/>
          <p:cNvPicPr preferRelativeResize="0"/>
          <p:nvPr/>
        </p:nvPicPr>
        <p:blipFill rotWithShape="1">
          <a:blip r:embed="rId3">
            <a:alphaModFix/>
          </a:blip>
          <a:srcRect/>
          <a:stretch/>
        </p:blipFill>
        <p:spPr>
          <a:xfrm>
            <a:off x="1" y="113542"/>
            <a:ext cx="12192000" cy="6858000"/>
          </a:xfrm>
          <a:prstGeom prst="rect">
            <a:avLst/>
          </a:prstGeom>
          <a:noFill/>
          <a:ln>
            <a:noFill/>
          </a:ln>
        </p:spPr>
      </p:pic>
      <p:pic>
        <p:nvPicPr>
          <p:cNvPr id="291" name="Google Shape;291;p25"/>
          <p:cNvPicPr preferRelativeResize="0"/>
          <p:nvPr/>
        </p:nvPicPr>
        <p:blipFill rotWithShape="1">
          <a:blip r:embed="rId4">
            <a:alphaModFix/>
          </a:blip>
          <a:srcRect/>
          <a:stretch/>
        </p:blipFill>
        <p:spPr>
          <a:xfrm>
            <a:off x="10485976" y="5851372"/>
            <a:ext cx="1250587" cy="675380"/>
          </a:xfrm>
          <a:prstGeom prst="rect">
            <a:avLst/>
          </a:prstGeom>
          <a:noFill/>
          <a:ln>
            <a:noFill/>
          </a:ln>
        </p:spPr>
      </p:pic>
      <p:sp>
        <p:nvSpPr>
          <p:cNvPr id="292" name="Google Shape;292;p25"/>
          <p:cNvSpPr/>
          <p:nvPr/>
        </p:nvSpPr>
        <p:spPr>
          <a:xfrm>
            <a:off x="732683" y="739464"/>
            <a:ext cx="5384327" cy="517064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6600" b="1">
                <a:solidFill>
                  <a:schemeClr val="lt1"/>
                </a:solidFill>
                <a:latin typeface="Arial"/>
                <a:ea typeface="Arial"/>
                <a:cs typeface="Arial"/>
                <a:sym typeface="Arial"/>
              </a:rPr>
              <a:t>Algunas</a:t>
            </a:r>
            <a:r>
              <a:rPr lang="es-ES" sz="6600" b="1">
                <a:solidFill>
                  <a:schemeClr val="accent1"/>
                </a:solidFill>
                <a:latin typeface="Arial Rounded"/>
                <a:ea typeface="Arial Rounded"/>
                <a:cs typeface="Arial Rounded"/>
                <a:sym typeface="Arial Rounded"/>
              </a:rPr>
              <a:t> </a:t>
            </a:r>
            <a:r>
              <a:rPr lang="es-ES" sz="6600" b="1">
                <a:solidFill>
                  <a:schemeClr val="lt1"/>
                </a:solidFill>
                <a:latin typeface="Arial"/>
                <a:ea typeface="Arial"/>
                <a:cs typeface="Arial"/>
                <a:sym typeface="Arial"/>
              </a:rPr>
              <a:t>recomen-daciones … evaluar para avanzar</a:t>
            </a:r>
            <a:endParaRPr sz="6600" b="1">
              <a:solidFill>
                <a:schemeClr val="lt1"/>
              </a:solidFill>
              <a:latin typeface="Arial"/>
              <a:ea typeface="Arial"/>
              <a:cs typeface="Arial"/>
              <a:sym typeface="Arial"/>
            </a:endParaRPr>
          </a:p>
        </p:txBody>
      </p:sp>
      <p:sp>
        <p:nvSpPr>
          <p:cNvPr id="293" name="Google Shape;293;p25"/>
          <p:cNvSpPr/>
          <p:nvPr/>
        </p:nvSpPr>
        <p:spPr>
          <a:xfrm>
            <a:off x="603113" y="622731"/>
            <a:ext cx="5389125" cy="5573789"/>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4" name="Google Shape;294;p25"/>
          <p:cNvSpPr/>
          <p:nvPr/>
        </p:nvSpPr>
        <p:spPr>
          <a:xfrm>
            <a:off x="6479399" y="739464"/>
            <a:ext cx="5350213" cy="4708981"/>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lt1"/>
              </a:buClr>
              <a:buSzPts val="2000"/>
              <a:buFont typeface="Calibri"/>
              <a:buAutoNum type="arabicPeriod"/>
            </a:pPr>
            <a:r>
              <a:rPr lang="es-ES" sz="2000">
                <a:solidFill>
                  <a:schemeClr val="lt1"/>
                </a:solidFill>
                <a:latin typeface="Arial"/>
                <a:ea typeface="Arial"/>
                <a:cs typeface="Arial"/>
                <a:sym typeface="Arial"/>
              </a:rPr>
              <a:t>Valorar la coherencia entre los documentos institucionales.</a:t>
            </a:r>
            <a:endParaRPr/>
          </a:p>
          <a:p>
            <a:pPr marL="457200" marR="0" lvl="0" indent="-330200" algn="l" rtl="0">
              <a:spcBef>
                <a:spcPts val="0"/>
              </a:spcBef>
              <a:spcAft>
                <a:spcPts val="0"/>
              </a:spcAft>
              <a:buClr>
                <a:schemeClr val="dk1"/>
              </a:buClr>
              <a:buSzPts val="2000"/>
              <a:buFont typeface="Calibri"/>
              <a:buNone/>
            </a:pPr>
            <a:endParaRPr sz="2000">
              <a:solidFill>
                <a:schemeClr val="lt1"/>
              </a:solidFill>
              <a:latin typeface="Arial"/>
              <a:ea typeface="Arial"/>
              <a:cs typeface="Arial"/>
              <a:sym typeface="Arial"/>
            </a:endParaRPr>
          </a:p>
          <a:p>
            <a:pPr marL="457200" marR="0" lvl="0" indent="-457200" algn="l" rtl="0">
              <a:spcBef>
                <a:spcPts val="0"/>
              </a:spcBef>
              <a:spcAft>
                <a:spcPts val="0"/>
              </a:spcAft>
              <a:buClr>
                <a:schemeClr val="lt1"/>
              </a:buClr>
              <a:buSzPts val="2000"/>
              <a:buFont typeface="Calibri"/>
              <a:buAutoNum type="arabicPeriod"/>
            </a:pPr>
            <a:r>
              <a:rPr lang="es-ES" sz="2000">
                <a:solidFill>
                  <a:schemeClr val="lt1"/>
                </a:solidFill>
                <a:latin typeface="Arial"/>
                <a:ea typeface="Arial"/>
                <a:cs typeface="Arial"/>
                <a:sym typeface="Arial"/>
              </a:rPr>
              <a:t>Valorar la coherencia entre el proceso de evaluación y la práctica de enseñanza.</a:t>
            </a:r>
            <a:endParaRPr/>
          </a:p>
          <a:p>
            <a:pPr marL="457200" marR="0" lvl="0" indent="-330200" algn="l" rtl="0">
              <a:spcBef>
                <a:spcPts val="0"/>
              </a:spcBef>
              <a:spcAft>
                <a:spcPts val="0"/>
              </a:spcAft>
              <a:buClr>
                <a:schemeClr val="dk1"/>
              </a:buClr>
              <a:buSzPts val="2000"/>
              <a:buFont typeface="Calibri"/>
              <a:buNone/>
            </a:pPr>
            <a:endParaRPr sz="2000">
              <a:solidFill>
                <a:schemeClr val="lt1"/>
              </a:solidFill>
              <a:latin typeface="Arial"/>
              <a:ea typeface="Arial"/>
              <a:cs typeface="Arial"/>
              <a:sym typeface="Arial"/>
            </a:endParaRPr>
          </a:p>
          <a:p>
            <a:pPr marL="457200" marR="0" lvl="0" indent="-457200" algn="l" rtl="0">
              <a:spcBef>
                <a:spcPts val="0"/>
              </a:spcBef>
              <a:spcAft>
                <a:spcPts val="0"/>
              </a:spcAft>
              <a:buClr>
                <a:schemeClr val="lt1"/>
              </a:buClr>
              <a:buSzPts val="2000"/>
              <a:buFont typeface="Calibri"/>
              <a:buAutoNum type="arabicPeriod"/>
            </a:pPr>
            <a:r>
              <a:rPr lang="es-ES" sz="2000">
                <a:solidFill>
                  <a:schemeClr val="lt1"/>
                </a:solidFill>
                <a:latin typeface="Arial"/>
                <a:ea typeface="Arial"/>
                <a:cs typeface="Arial"/>
                <a:sym typeface="Arial"/>
              </a:rPr>
              <a:t>Reconocer y cualificar los criterios de evaluación que orientan los procesos de aprendizaje.</a:t>
            </a:r>
            <a:endParaRPr/>
          </a:p>
          <a:p>
            <a:pPr marL="457200" marR="0" lvl="0" indent="-330200" algn="l" rtl="0">
              <a:spcBef>
                <a:spcPts val="0"/>
              </a:spcBef>
              <a:spcAft>
                <a:spcPts val="0"/>
              </a:spcAft>
              <a:buClr>
                <a:schemeClr val="dk1"/>
              </a:buClr>
              <a:buSzPts val="2000"/>
              <a:buFont typeface="Calibri"/>
              <a:buNone/>
            </a:pPr>
            <a:endParaRPr sz="2000">
              <a:solidFill>
                <a:schemeClr val="lt1"/>
              </a:solidFill>
              <a:latin typeface="Arial"/>
              <a:ea typeface="Arial"/>
              <a:cs typeface="Arial"/>
              <a:sym typeface="Arial"/>
            </a:endParaRPr>
          </a:p>
          <a:p>
            <a:pPr marL="457200" marR="0" lvl="0" indent="-457200" algn="l" rtl="0">
              <a:spcBef>
                <a:spcPts val="0"/>
              </a:spcBef>
              <a:spcAft>
                <a:spcPts val="0"/>
              </a:spcAft>
              <a:buClr>
                <a:schemeClr val="lt1"/>
              </a:buClr>
              <a:buSzPts val="2000"/>
              <a:buFont typeface="Calibri"/>
              <a:buAutoNum type="arabicPeriod"/>
            </a:pPr>
            <a:r>
              <a:rPr lang="es-ES" sz="2000">
                <a:solidFill>
                  <a:schemeClr val="lt1"/>
                </a:solidFill>
                <a:latin typeface="Arial"/>
                <a:ea typeface="Arial"/>
                <a:cs typeface="Arial"/>
                <a:sym typeface="Arial"/>
              </a:rPr>
              <a:t>Sistematizar los desempeños de los niños, niñas y adolescentes a la luz de los criterios de evaluación con el fin de reconocer fortalezas y oportunidades para avanzar.</a:t>
            </a:r>
            <a:endParaRPr sz="2000">
              <a:solidFill>
                <a:schemeClr val="lt1"/>
              </a:solidFill>
              <a:latin typeface="Arial"/>
              <a:ea typeface="Arial"/>
              <a:cs typeface="Arial"/>
              <a:sym typeface="Arial"/>
            </a:endParaRPr>
          </a:p>
        </p:txBody>
      </p:sp>
      <p:sp>
        <p:nvSpPr>
          <p:cNvPr id="295" name="Google Shape;295;p25"/>
          <p:cNvSpPr/>
          <p:nvPr/>
        </p:nvSpPr>
        <p:spPr>
          <a:xfrm>
            <a:off x="4806240" y="6099243"/>
            <a:ext cx="1209472" cy="194553"/>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96" name="Google Shape;296;p25"/>
          <p:cNvCxnSpPr/>
          <p:nvPr/>
        </p:nvCxnSpPr>
        <p:spPr>
          <a:xfrm>
            <a:off x="6243469" y="622731"/>
            <a:ext cx="0" cy="5671065"/>
          </a:xfrm>
          <a:prstGeom prst="straightConnector1">
            <a:avLst/>
          </a:prstGeom>
          <a:noFill/>
          <a:ln w="9525" cap="flat" cmpd="sng">
            <a:solidFill>
              <a:schemeClr val="lt1"/>
            </a:solidFill>
            <a:prstDash val="lgDash"/>
            <a:miter lim="800000"/>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7" name="Rectángulo 6">
            <a:extLst>
              <a:ext uri="{FF2B5EF4-FFF2-40B4-BE49-F238E27FC236}">
                <a16:creationId xmlns:a16="http://schemas.microsoft.com/office/drawing/2014/main" id="{9C6273A4-276E-4392-9D6E-A9C67786F628}"/>
              </a:ext>
            </a:extLst>
          </p:cNvPr>
          <p:cNvSpPr/>
          <p:nvPr/>
        </p:nvSpPr>
        <p:spPr>
          <a:xfrm>
            <a:off x="0" y="0"/>
            <a:ext cx="12192000" cy="6858000"/>
          </a:xfrm>
          <a:prstGeom prst="rect">
            <a:avLst/>
          </a:prstGeom>
          <a:blipFill dpi="0" rotWithShape="1">
            <a:blip r:embed="rId4">
              <a:alphaModFix amt="14000"/>
            </a:blip>
            <a:srcRect/>
            <a:stretch>
              <a:fillRect t="-9166"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Paralelogramo 7">
            <a:extLst>
              <a:ext uri="{FF2B5EF4-FFF2-40B4-BE49-F238E27FC236}">
                <a16:creationId xmlns:a16="http://schemas.microsoft.com/office/drawing/2014/main" id="{E03B454C-9276-46D5-B985-E397D0E3E113}"/>
              </a:ext>
            </a:extLst>
          </p:cNvPr>
          <p:cNvSpPr/>
          <p:nvPr/>
        </p:nvSpPr>
        <p:spPr>
          <a:xfrm>
            <a:off x="5301593" y="665293"/>
            <a:ext cx="6106637" cy="748145"/>
          </a:xfrm>
          <a:prstGeom prst="parallelogram">
            <a:avLst>
              <a:gd name="adj" fmla="val 44444"/>
            </a:avLst>
          </a:prstGeom>
          <a:solidFill>
            <a:srgbClr val="1792B3"/>
          </a:solidFill>
          <a:ln>
            <a:solidFill>
              <a:srgbClr val="1B99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3600" b="1" dirty="0">
                <a:solidFill>
                  <a:srgbClr val="FFFFFF"/>
                </a:solidFill>
                <a:latin typeface="Arial"/>
                <a:cs typeface="Arial"/>
              </a:rPr>
              <a:t>Agenda </a:t>
            </a:r>
            <a:endParaRPr kumimoji="0" lang="es-CO" sz="36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 name="CuadroTexto 9">
            <a:extLst>
              <a:ext uri="{FF2B5EF4-FFF2-40B4-BE49-F238E27FC236}">
                <a16:creationId xmlns:a16="http://schemas.microsoft.com/office/drawing/2014/main" id="{BFEFFBDE-996B-4CDB-8C19-4E8F6BC81741}"/>
              </a:ext>
            </a:extLst>
          </p:cNvPr>
          <p:cNvSpPr txBox="1"/>
          <p:nvPr/>
        </p:nvSpPr>
        <p:spPr>
          <a:xfrm>
            <a:off x="5301593" y="1714171"/>
            <a:ext cx="5970465" cy="3415294"/>
          </a:xfrm>
          <a:prstGeom prst="rect">
            <a:avLst/>
          </a:prstGeom>
          <a:noFill/>
        </p:spPr>
        <p:txBody>
          <a:bodyPr wrap="square" rtlCol="0">
            <a:spAutoFit/>
          </a:bodyPr>
          <a:lstStyle/>
          <a:p>
            <a:pPr lvl="0">
              <a:lnSpc>
                <a:spcPct val="90000"/>
              </a:lnSpc>
              <a:spcBef>
                <a:spcPts val="1000"/>
              </a:spcBef>
              <a:buClr>
                <a:srgbClr val="DA105B"/>
              </a:buClr>
              <a:buSzPts val="3600"/>
            </a:pPr>
            <a:r>
              <a:rPr lang="es-CO" sz="2200" b="1" dirty="0">
                <a:solidFill>
                  <a:srgbClr val="DA105B"/>
                </a:solidFill>
              </a:rPr>
              <a:t>Parte 1.</a:t>
            </a:r>
            <a:r>
              <a:rPr lang="es-CO" sz="2200" dirty="0"/>
              <a:t> </a:t>
            </a:r>
          </a:p>
          <a:p>
            <a:pPr lvl="0">
              <a:lnSpc>
                <a:spcPct val="90000"/>
              </a:lnSpc>
              <a:spcBef>
                <a:spcPts val="1000"/>
              </a:spcBef>
              <a:buClr>
                <a:srgbClr val="DA105B"/>
              </a:buClr>
              <a:buSzPts val="3600"/>
            </a:pPr>
            <a:r>
              <a:rPr lang="es-CO" sz="2200" dirty="0"/>
              <a:t>Articulación Día E 2019 y Plan de Formación de CONACED 2018 -2020.</a:t>
            </a:r>
          </a:p>
          <a:p>
            <a:pPr lvl="0">
              <a:lnSpc>
                <a:spcPct val="90000"/>
              </a:lnSpc>
              <a:spcBef>
                <a:spcPts val="1000"/>
              </a:spcBef>
              <a:buClr>
                <a:srgbClr val="DA105B"/>
              </a:buClr>
              <a:buSzPts val="3600"/>
            </a:pPr>
            <a:r>
              <a:rPr lang="es-CO" sz="2200" b="1" dirty="0">
                <a:solidFill>
                  <a:srgbClr val="DA105B"/>
                </a:solidFill>
              </a:rPr>
              <a:t>Parte 2. </a:t>
            </a:r>
          </a:p>
          <a:p>
            <a:pPr lvl="0">
              <a:lnSpc>
                <a:spcPct val="90000"/>
              </a:lnSpc>
              <a:spcBef>
                <a:spcPts val="1000"/>
              </a:spcBef>
              <a:buClr>
                <a:srgbClr val="DA105B"/>
              </a:buClr>
              <a:buSzPts val="3600"/>
            </a:pPr>
            <a:r>
              <a:rPr lang="es-CO" sz="2200" dirty="0"/>
              <a:t>Orientaciones para la realización de la jornada, Día E 2019.</a:t>
            </a:r>
          </a:p>
          <a:p>
            <a:pPr lvl="0">
              <a:lnSpc>
                <a:spcPct val="90000"/>
              </a:lnSpc>
              <a:spcBef>
                <a:spcPts val="1000"/>
              </a:spcBef>
              <a:buClr>
                <a:srgbClr val="DA105B"/>
              </a:buClr>
              <a:buSzPts val="3600"/>
            </a:pPr>
            <a:r>
              <a:rPr lang="es-CO" sz="2200" b="1" dirty="0">
                <a:solidFill>
                  <a:srgbClr val="DA105B"/>
                </a:solidFill>
              </a:rPr>
              <a:t>Parte 3. </a:t>
            </a:r>
          </a:p>
          <a:p>
            <a:pPr>
              <a:buClr>
                <a:srgbClr val="0070C0"/>
              </a:buClr>
            </a:pPr>
            <a:r>
              <a:rPr lang="es-CO" sz="2200" dirty="0"/>
              <a:t>Orientaciones para la realización de la jornada, Día E de la familia 2019.</a:t>
            </a:r>
          </a:p>
        </p:txBody>
      </p:sp>
      <p:pic>
        <p:nvPicPr>
          <p:cNvPr id="11" name="Picture 4" descr="Resultado de imagen de conaced">
            <a:extLst>
              <a:ext uri="{FF2B5EF4-FFF2-40B4-BE49-F238E27FC236}">
                <a16:creationId xmlns:a16="http://schemas.microsoft.com/office/drawing/2014/main" id="{A627D758-5B51-48EB-AF5F-ABC1BF02C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4412" y="738023"/>
            <a:ext cx="2562372" cy="217067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48171F9B-4EE2-440A-9652-7E006C1175C4}"/>
              </a:ext>
            </a:extLst>
          </p:cNvPr>
          <p:cNvPicPr>
            <a:picLocks noChangeAspect="1"/>
          </p:cNvPicPr>
          <p:nvPr/>
        </p:nvPicPr>
        <p:blipFill rotWithShape="1">
          <a:blip r:embed="rId6"/>
          <a:srcRect l="10646" t="2132" r="56375" b="22872"/>
          <a:stretch/>
        </p:blipFill>
        <p:spPr>
          <a:xfrm rot="20468187">
            <a:off x="644000" y="3386154"/>
            <a:ext cx="1480823" cy="1901652"/>
          </a:xfrm>
          <a:prstGeom prst="rect">
            <a:avLst/>
          </a:prstGeom>
        </p:spPr>
      </p:pic>
      <p:pic>
        <p:nvPicPr>
          <p:cNvPr id="13" name="Imagen 12">
            <a:extLst>
              <a:ext uri="{FF2B5EF4-FFF2-40B4-BE49-F238E27FC236}">
                <a16:creationId xmlns:a16="http://schemas.microsoft.com/office/drawing/2014/main" id="{511254D9-E83B-473A-AC2F-7CD70AE623D7}"/>
              </a:ext>
            </a:extLst>
          </p:cNvPr>
          <p:cNvPicPr>
            <a:picLocks noChangeAspect="1"/>
          </p:cNvPicPr>
          <p:nvPr/>
        </p:nvPicPr>
        <p:blipFill rotWithShape="1">
          <a:blip r:embed="rId7"/>
          <a:srcRect l="1637" t="190" r="1092"/>
          <a:stretch/>
        </p:blipFill>
        <p:spPr>
          <a:xfrm rot="1241579">
            <a:off x="3225084" y="3391386"/>
            <a:ext cx="1443399" cy="1905606"/>
          </a:xfrm>
          <a:prstGeom prst="rect">
            <a:avLst/>
          </a:prstGeom>
        </p:spPr>
      </p:pic>
      <p:pic>
        <p:nvPicPr>
          <p:cNvPr id="9" name="Imagen 8">
            <a:extLst>
              <a:ext uri="{FF2B5EF4-FFF2-40B4-BE49-F238E27FC236}">
                <a16:creationId xmlns:a16="http://schemas.microsoft.com/office/drawing/2014/main" id="{4E7950D3-5992-4027-8C20-BB5BC0C5BDFD}"/>
              </a:ext>
            </a:extLst>
          </p:cNvPr>
          <p:cNvPicPr>
            <a:picLocks noChangeAspect="1"/>
          </p:cNvPicPr>
          <p:nvPr/>
        </p:nvPicPr>
        <p:blipFill rotWithShape="1">
          <a:blip r:embed="rId8"/>
          <a:srcRect l="19882" t="16061" r="46056" b="5397"/>
          <a:stretch/>
        </p:blipFill>
        <p:spPr>
          <a:xfrm>
            <a:off x="1976612" y="3197835"/>
            <a:ext cx="1452030" cy="1890766"/>
          </a:xfrm>
          <a:prstGeom prst="rect">
            <a:avLst/>
          </a:prstGeom>
        </p:spPr>
      </p:pic>
      <p:pic>
        <p:nvPicPr>
          <p:cNvPr id="15" name="Google Shape;126;p15">
            <a:extLst>
              <a:ext uri="{FF2B5EF4-FFF2-40B4-BE49-F238E27FC236}">
                <a16:creationId xmlns:a16="http://schemas.microsoft.com/office/drawing/2014/main" id="{B577DE9C-6460-4C69-B763-90C7D7150966}"/>
              </a:ext>
            </a:extLst>
          </p:cNvPr>
          <p:cNvPicPr preferRelativeResize="0"/>
          <p:nvPr/>
        </p:nvPicPr>
        <p:blipFill rotWithShape="1">
          <a:blip r:embed="rId9">
            <a:alphaModFix/>
          </a:blip>
          <a:srcRect/>
          <a:stretch/>
        </p:blipFill>
        <p:spPr>
          <a:xfrm>
            <a:off x="288796" y="5534456"/>
            <a:ext cx="1220551" cy="673189"/>
          </a:xfrm>
          <a:prstGeom prst="rect">
            <a:avLst/>
          </a:prstGeom>
          <a:noFill/>
          <a:ln>
            <a:noFill/>
          </a:ln>
        </p:spPr>
      </p:pic>
      <p:sp>
        <p:nvSpPr>
          <p:cNvPr id="14" name="Google Shape;235;p20">
            <a:extLst>
              <a:ext uri="{FF2B5EF4-FFF2-40B4-BE49-F238E27FC236}">
                <a16:creationId xmlns:a16="http://schemas.microsoft.com/office/drawing/2014/main" id="{7EE06F32-BAC9-4CE8-A6AE-9F09E11FC36A}"/>
              </a:ext>
            </a:extLst>
          </p:cNvPr>
          <p:cNvSpPr/>
          <p:nvPr/>
        </p:nvSpPr>
        <p:spPr>
          <a:xfrm rot="5400000">
            <a:off x="7272873" y="826766"/>
            <a:ext cx="366246" cy="342618"/>
          </a:xfrm>
          <a:prstGeom prst="triangle">
            <a:avLst>
              <a:gd name="adj" fmla="val 50000"/>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11028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6"/>
          <p:cNvSpPr/>
          <p:nvPr/>
        </p:nvSpPr>
        <p:spPr>
          <a:xfrm>
            <a:off x="0" y="0"/>
            <a:ext cx="12192000" cy="6858000"/>
          </a:xfrm>
          <a:prstGeom prst="rect">
            <a:avLst/>
          </a:prstGeom>
          <a:solidFill>
            <a:srgbClr val="195D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2" name="Google Shape;302;p26"/>
          <p:cNvPicPr preferRelativeResize="0"/>
          <p:nvPr/>
        </p:nvPicPr>
        <p:blipFill rotWithShape="1">
          <a:blip r:embed="rId3">
            <a:alphaModFix/>
          </a:blip>
          <a:srcRect/>
          <a:stretch/>
        </p:blipFill>
        <p:spPr>
          <a:xfrm>
            <a:off x="0" y="55194"/>
            <a:ext cx="12192000" cy="6858000"/>
          </a:xfrm>
          <a:prstGeom prst="rect">
            <a:avLst/>
          </a:prstGeom>
          <a:noFill/>
          <a:ln>
            <a:noFill/>
          </a:ln>
        </p:spPr>
      </p:pic>
      <p:sp>
        <p:nvSpPr>
          <p:cNvPr id="303" name="Google Shape;303;p26"/>
          <p:cNvSpPr/>
          <p:nvPr/>
        </p:nvSpPr>
        <p:spPr>
          <a:xfrm>
            <a:off x="732683" y="739464"/>
            <a:ext cx="5384327" cy="517064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6600" b="1">
                <a:solidFill>
                  <a:schemeClr val="lt1"/>
                </a:solidFill>
                <a:latin typeface="Arial"/>
                <a:ea typeface="Arial"/>
                <a:cs typeface="Arial"/>
                <a:sym typeface="Arial"/>
              </a:rPr>
              <a:t>Algunas</a:t>
            </a:r>
            <a:r>
              <a:rPr lang="es-ES" sz="6600" b="1">
                <a:solidFill>
                  <a:schemeClr val="accent1"/>
                </a:solidFill>
                <a:latin typeface="Arial Rounded"/>
                <a:ea typeface="Arial Rounded"/>
                <a:cs typeface="Arial Rounded"/>
                <a:sym typeface="Arial Rounded"/>
              </a:rPr>
              <a:t> </a:t>
            </a:r>
            <a:r>
              <a:rPr lang="es-ES" sz="6600" b="1">
                <a:solidFill>
                  <a:schemeClr val="lt1"/>
                </a:solidFill>
                <a:latin typeface="Arial"/>
                <a:ea typeface="Arial"/>
                <a:cs typeface="Arial"/>
                <a:sym typeface="Arial"/>
              </a:rPr>
              <a:t>recomen-daciones … </a:t>
            </a:r>
            <a:r>
              <a:rPr lang="es-ES" sz="6600" b="1" i="1">
                <a:solidFill>
                  <a:schemeClr val="lt1"/>
                </a:solidFill>
                <a:latin typeface="Arial"/>
                <a:ea typeface="Arial"/>
                <a:cs typeface="Arial"/>
                <a:sym typeface="Arial"/>
              </a:rPr>
              <a:t>Evaluar para Avanzar</a:t>
            </a:r>
            <a:endParaRPr sz="6600" b="1" i="1">
              <a:solidFill>
                <a:schemeClr val="lt1"/>
              </a:solidFill>
              <a:latin typeface="Arial"/>
              <a:ea typeface="Arial"/>
              <a:cs typeface="Arial"/>
              <a:sym typeface="Arial"/>
            </a:endParaRPr>
          </a:p>
        </p:txBody>
      </p:sp>
      <p:sp>
        <p:nvSpPr>
          <p:cNvPr id="304" name="Google Shape;304;p26"/>
          <p:cNvSpPr/>
          <p:nvPr/>
        </p:nvSpPr>
        <p:spPr>
          <a:xfrm>
            <a:off x="603113" y="622731"/>
            <a:ext cx="5389125" cy="5573789"/>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5" name="Google Shape;305;p26"/>
          <p:cNvSpPr/>
          <p:nvPr/>
        </p:nvSpPr>
        <p:spPr>
          <a:xfrm>
            <a:off x="4806240" y="6099243"/>
            <a:ext cx="1209472" cy="194553"/>
          </a:xfrm>
          <a:prstGeom prst="rect">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06" name="Google Shape;306;p26"/>
          <p:cNvCxnSpPr/>
          <p:nvPr/>
        </p:nvCxnSpPr>
        <p:spPr>
          <a:xfrm>
            <a:off x="6243469" y="622731"/>
            <a:ext cx="0" cy="5671065"/>
          </a:xfrm>
          <a:prstGeom prst="straightConnector1">
            <a:avLst/>
          </a:prstGeom>
          <a:noFill/>
          <a:ln w="9525" cap="flat" cmpd="sng">
            <a:solidFill>
              <a:schemeClr val="lt1"/>
            </a:solidFill>
            <a:prstDash val="lgDash"/>
            <a:miter lim="800000"/>
            <a:headEnd type="none" w="sm" len="sm"/>
            <a:tailEnd type="none" w="sm" len="sm"/>
          </a:ln>
        </p:spPr>
      </p:cxnSp>
      <p:pic>
        <p:nvPicPr>
          <p:cNvPr id="307" name="Google Shape;307;p26"/>
          <p:cNvPicPr preferRelativeResize="0"/>
          <p:nvPr/>
        </p:nvPicPr>
        <p:blipFill rotWithShape="1">
          <a:blip r:embed="rId4">
            <a:alphaModFix/>
          </a:blip>
          <a:srcRect/>
          <a:stretch/>
        </p:blipFill>
        <p:spPr>
          <a:xfrm>
            <a:off x="10485976" y="5851372"/>
            <a:ext cx="1250587" cy="675380"/>
          </a:xfrm>
          <a:prstGeom prst="rect">
            <a:avLst/>
          </a:prstGeom>
          <a:noFill/>
          <a:ln>
            <a:noFill/>
          </a:ln>
        </p:spPr>
      </p:pic>
      <p:sp>
        <p:nvSpPr>
          <p:cNvPr id="308" name="Google Shape;308;p26"/>
          <p:cNvSpPr/>
          <p:nvPr/>
        </p:nvSpPr>
        <p:spPr>
          <a:xfrm>
            <a:off x="6479399" y="739464"/>
            <a:ext cx="5350213" cy="3477875"/>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lt1"/>
              </a:buClr>
              <a:buSzPts val="2000"/>
              <a:buFont typeface="Calibri"/>
              <a:buAutoNum type="arabicPeriod" startAt="5"/>
            </a:pPr>
            <a:r>
              <a:rPr lang="es-ES" sz="2000">
                <a:solidFill>
                  <a:schemeClr val="lt1"/>
                </a:solidFill>
                <a:latin typeface="Arial"/>
                <a:ea typeface="Arial"/>
                <a:cs typeface="Arial"/>
                <a:sym typeface="Arial"/>
              </a:rPr>
              <a:t>Utilizar los resultados de la evaluación y el desarrollo para generar propuestas pedagógicas y didácticas inclusivas.</a:t>
            </a:r>
            <a:endParaRPr/>
          </a:p>
          <a:p>
            <a:pPr marL="457200" marR="0" lvl="0" indent="-330200" algn="l" rtl="0">
              <a:spcBef>
                <a:spcPts val="0"/>
              </a:spcBef>
              <a:spcAft>
                <a:spcPts val="0"/>
              </a:spcAft>
              <a:buClr>
                <a:schemeClr val="dk1"/>
              </a:buClr>
              <a:buSzPts val="2000"/>
              <a:buFont typeface="Calibri"/>
              <a:buNone/>
            </a:pPr>
            <a:endParaRPr sz="2000">
              <a:solidFill>
                <a:schemeClr val="lt1"/>
              </a:solidFill>
              <a:latin typeface="Arial"/>
              <a:ea typeface="Arial"/>
              <a:cs typeface="Arial"/>
              <a:sym typeface="Arial"/>
            </a:endParaRPr>
          </a:p>
          <a:p>
            <a:pPr marL="457200" marR="0" lvl="0" indent="-457200" algn="l" rtl="0">
              <a:spcBef>
                <a:spcPts val="0"/>
              </a:spcBef>
              <a:spcAft>
                <a:spcPts val="0"/>
              </a:spcAft>
              <a:buClr>
                <a:schemeClr val="lt1"/>
              </a:buClr>
              <a:buSzPts val="2000"/>
              <a:buFont typeface="Calibri"/>
              <a:buAutoNum type="arabicPeriod" startAt="5"/>
            </a:pPr>
            <a:r>
              <a:rPr lang="es-ES" sz="2000">
                <a:solidFill>
                  <a:schemeClr val="lt1"/>
                </a:solidFill>
                <a:latin typeface="Arial"/>
                <a:ea typeface="Arial"/>
                <a:cs typeface="Arial"/>
                <a:sym typeface="Arial"/>
              </a:rPr>
              <a:t>Socializar el Sistema Institucional de Evaluación de los Estudiantes con las familias.</a:t>
            </a:r>
            <a:endParaRPr/>
          </a:p>
          <a:p>
            <a:pPr marL="457200" marR="0" lvl="0" indent="-330200" algn="l" rtl="0">
              <a:spcBef>
                <a:spcPts val="0"/>
              </a:spcBef>
              <a:spcAft>
                <a:spcPts val="0"/>
              </a:spcAft>
              <a:buClr>
                <a:schemeClr val="dk1"/>
              </a:buClr>
              <a:buSzPts val="2000"/>
              <a:buFont typeface="Calibri"/>
              <a:buNone/>
            </a:pPr>
            <a:endParaRPr sz="2000">
              <a:solidFill>
                <a:schemeClr val="lt1"/>
              </a:solidFill>
              <a:latin typeface="Arial"/>
              <a:ea typeface="Arial"/>
              <a:cs typeface="Arial"/>
              <a:sym typeface="Arial"/>
            </a:endParaRPr>
          </a:p>
          <a:p>
            <a:pPr marL="457200" marR="0" lvl="0" indent="-457200" algn="l" rtl="0">
              <a:spcBef>
                <a:spcPts val="0"/>
              </a:spcBef>
              <a:spcAft>
                <a:spcPts val="0"/>
              </a:spcAft>
              <a:buClr>
                <a:schemeClr val="lt1"/>
              </a:buClr>
              <a:buSzPts val="2000"/>
              <a:buFont typeface="Calibri"/>
              <a:buAutoNum type="arabicPeriod" startAt="5"/>
            </a:pPr>
            <a:r>
              <a:rPr lang="es-ES" sz="2000">
                <a:solidFill>
                  <a:schemeClr val="lt1"/>
                </a:solidFill>
                <a:latin typeface="Arial"/>
                <a:ea typeface="Arial"/>
                <a:cs typeface="Arial"/>
                <a:sym typeface="Arial"/>
              </a:rPr>
              <a:t>Proponer estrategias que articulen los procesos de evaluación y desarrollo con la transformación efectiva del currículo.</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7" name="Rectángulo 6">
            <a:extLst>
              <a:ext uri="{FF2B5EF4-FFF2-40B4-BE49-F238E27FC236}">
                <a16:creationId xmlns:a16="http://schemas.microsoft.com/office/drawing/2014/main" id="{9C6273A4-276E-4392-9D6E-A9C67786F628}"/>
              </a:ext>
            </a:extLst>
          </p:cNvPr>
          <p:cNvSpPr/>
          <p:nvPr/>
        </p:nvSpPr>
        <p:spPr>
          <a:xfrm>
            <a:off x="0" y="1104900"/>
            <a:ext cx="12192000" cy="6858000"/>
          </a:xfrm>
          <a:prstGeom prst="rect">
            <a:avLst/>
          </a:prstGeom>
          <a:blipFill dpi="0" rotWithShape="1">
            <a:blip r:embed="rId3">
              <a:alphaModFix amt="76000"/>
            </a:blip>
            <a:srcRect/>
            <a:stretch>
              <a:fillRect t="-9166"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Google Shape;95;p14">
            <a:extLst>
              <a:ext uri="{FF2B5EF4-FFF2-40B4-BE49-F238E27FC236}">
                <a16:creationId xmlns:a16="http://schemas.microsoft.com/office/drawing/2014/main" id="{E817571F-E690-4FD0-B048-16E31FC898DE}"/>
              </a:ext>
            </a:extLst>
          </p:cNvPr>
          <p:cNvSpPr/>
          <p:nvPr/>
        </p:nvSpPr>
        <p:spPr>
          <a:xfrm>
            <a:off x="0" y="-1"/>
            <a:ext cx="12192000" cy="3428991"/>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 name="Google Shape;90;p13">
            <a:extLst>
              <a:ext uri="{FF2B5EF4-FFF2-40B4-BE49-F238E27FC236}">
                <a16:creationId xmlns:a16="http://schemas.microsoft.com/office/drawing/2014/main" id="{1C5F8596-C406-4496-8796-996E98C45F93}"/>
              </a:ext>
            </a:extLst>
          </p:cNvPr>
          <p:cNvCxnSpPr>
            <a:cxnSpLocks/>
          </p:cNvCxnSpPr>
          <p:nvPr/>
        </p:nvCxnSpPr>
        <p:spPr>
          <a:xfrm flipH="1">
            <a:off x="0" y="3220915"/>
            <a:ext cx="12192000" cy="0"/>
          </a:xfrm>
          <a:prstGeom prst="straightConnector1">
            <a:avLst/>
          </a:prstGeom>
          <a:noFill/>
          <a:ln w="9525" cap="flat" cmpd="sng">
            <a:solidFill>
              <a:schemeClr val="lt1"/>
            </a:solidFill>
            <a:prstDash val="lgDash"/>
            <a:miter lim="800000"/>
            <a:headEnd type="none" w="sm" len="sm"/>
            <a:tailEnd type="none" w="sm" len="sm"/>
          </a:ln>
        </p:spPr>
      </p:cxnSp>
      <p:pic>
        <p:nvPicPr>
          <p:cNvPr id="15" name="Google Shape;96;p14">
            <a:extLst>
              <a:ext uri="{FF2B5EF4-FFF2-40B4-BE49-F238E27FC236}">
                <a16:creationId xmlns:a16="http://schemas.microsoft.com/office/drawing/2014/main" id="{31316BC0-1E3B-4417-B382-B8CCFAF2C870}"/>
              </a:ext>
            </a:extLst>
          </p:cNvPr>
          <p:cNvPicPr preferRelativeResize="0"/>
          <p:nvPr/>
        </p:nvPicPr>
        <p:blipFill rotWithShape="1">
          <a:blip r:embed="rId4">
            <a:alphaModFix/>
          </a:blip>
          <a:srcRect b="50000"/>
          <a:stretch/>
        </p:blipFill>
        <p:spPr>
          <a:xfrm>
            <a:off x="-1" y="25707"/>
            <a:ext cx="12192000" cy="3428987"/>
          </a:xfrm>
          <a:prstGeom prst="rect">
            <a:avLst/>
          </a:prstGeom>
          <a:noFill/>
          <a:ln>
            <a:noFill/>
          </a:ln>
        </p:spPr>
      </p:pic>
      <p:sp>
        <p:nvSpPr>
          <p:cNvPr id="17" name="Google Shape;86;p13">
            <a:extLst>
              <a:ext uri="{FF2B5EF4-FFF2-40B4-BE49-F238E27FC236}">
                <a16:creationId xmlns:a16="http://schemas.microsoft.com/office/drawing/2014/main" id="{17F9534E-DD85-4E43-B500-F4409A6DBC2A}"/>
              </a:ext>
            </a:extLst>
          </p:cNvPr>
          <p:cNvSpPr/>
          <p:nvPr/>
        </p:nvSpPr>
        <p:spPr>
          <a:xfrm>
            <a:off x="605817" y="1186202"/>
            <a:ext cx="1011011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4800" b="1" dirty="0">
                <a:solidFill>
                  <a:schemeClr val="lt1"/>
                </a:solidFill>
              </a:rPr>
              <a:t>5. Transferencia</a:t>
            </a:r>
            <a:endParaRPr sz="4800" dirty="0"/>
          </a:p>
        </p:txBody>
      </p:sp>
      <p:pic>
        <p:nvPicPr>
          <p:cNvPr id="8" name="Google Shape;118;p14">
            <a:extLst>
              <a:ext uri="{FF2B5EF4-FFF2-40B4-BE49-F238E27FC236}">
                <a16:creationId xmlns:a16="http://schemas.microsoft.com/office/drawing/2014/main" id="{9F866311-0467-467F-8493-B824B10ED713}"/>
              </a:ext>
            </a:extLst>
          </p:cNvPr>
          <p:cNvPicPr preferRelativeResize="0"/>
          <p:nvPr/>
        </p:nvPicPr>
        <p:blipFill rotWithShape="1">
          <a:blip r:embed="rId5">
            <a:alphaModFix/>
          </a:blip>
          <a:srcRect/>
          <a:stretch/>
        </p:blipFill>
        <p:spPr>
          <a:xfrm>
            <a:off x="11044990" y="2613773"/>
            <a:ext cx="981092" cy="494162"/>
          </a:xfrm>
          <a:prstGeom prst="rect">
            <a:avLst/>
          </a:prstGeom>
          <a:noFill/>
          <a:ln>
            <a:noFill/>
          </a:ln>
        </p:spPr>
      </p:pic>
      <p:pic>
        <p:nvPicPr>
          <p:cNvPr id="9" name="Picture 4" descr="Resultado de imagen de conaced">
            <a:extLst>
              <a:ext uri="{FF2B5EF4-FFF2-40B4-BE49-F238E27FC236}">
                <a16:creationId xmlns:a16="http://schemas.microsoft.com/office/drawing/2014/main" id="{147B38C1-C2D6-4389-89AB-433123230A6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832"/>
          <a:stretch/>
        </p:blipFill>
        <p:spPr bwMode="auto">
          <a:xfrm>
            <a:off x="158266" y="2461419"/>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de conaced">
            <a:extLst>
              <a:ext uri="{FF2B5EF4-FFF2-40B4-BE49-F238E27FC236}">
                <a16:creationId xmlns:a16="http://schemas.microsoft.com/office/drawing/2014/main" id="{B9FA482F-A7BE-4D16-A022-D0CE0CDFC14A}"/>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t="68892"/>
          <a:stretch/>
        </p:blipFill>
        <p:spPr bwMode="auto">
          <a:xfrm>
            <a:off x="158265" y="2926810"/>
            <a:ext cx="797253" cy="21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043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0"/>
          <p:cNvSpPr/>
          <p:nvPr/>
        </p:nvSpPr>
        <p:spPr>
          <a:xfrm>
            <a:off x="0" y="0"/>
            <a:ext cx="12192000" cy="6858000"/>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0" name="Google Shape;230;p2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 name="Google Shape;118;p14">
            <a:extLst>
              <a:ext uri="{FF2B5EF4-FFF2-40B4-BE49-F238E27FC236}">
                <a16:creationId xmlns:a16="http://schemas.microsoft.com/office/drawing/2014/main" id="{99F56FD0-D767-432A-B782-FAAEC1BAFBF8}"/>
              </a:ext>
            </a:extLst>
          </p:cNvPr>
          <p:cNvPicPr preferRelativeResize="0"/>
          <p:nvPr/>
        </p:nvPicPr>
        <p:blipFill rotWithShape="1">
          <a:blip r:embed="rId4">
            <a:alphaModFix/>
          </a:blip>
          <a:srcRect/>
          <a:stretch/>
        </p:blipFill>
        <p:spPr>
          <a:xfrm>
            <a:off x="11006051" y="6213715"/>
            <a:ext cx="981092" cy="494162"/>
          </a:xfrm>
          <a:prstGeom prst="rect">
            <a:avLst/>
          </a:prstGeom>
          <a:noFill/>
          <a:ln>
            <a:noFill/>
          </a:ln>
        </p:spPr>
      </p:pic>
      <p:pic>
        <p:nvPicPr>
          <p:cNvPr id="11" name="Picture 4" descr="Resultado de imagen de conaced">
            <a:extLst>
              <a:ext uri="{FF2B5EF4-FFF2-40B4-BE49-F238E27FC236}">
                <a16:creationId xmlns:a16="http://schemas.microsoft.com/office/drawing/2014/main" id="{6D8B8D4A-E83C-445F-8333-5617F06171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832"/>
          <a:stretch/>
        </p:blipFill>
        <p:spPr bwMode="auto">
          <a:xfrm>
            <a:off x="119327" y="6061361"/>
            <a:ext cx="797253" cy="4941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sultado de imagen de conaced">
            <a:extLst>
              <a:ext uri="{FF2B5EF4-FFF2-40B4-BE49-F238E27FC236}">
                <a16:creationId xmlns:a16="http://schemas.microsoft.com/office/drawing/2014/main" id="{09348E1A-205A-47D9-AC19-C843ABE5EDC8}"/>
              </a:ext>
            </a:extLst>
          </p:cNvPr>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t="68892"/>
          <a:stretch/>
        </p:blipFill>
        <p:spPr bwMode="auto">
          <a:xfrm>
            <a:off x="119326" y="6526752"/>
            <a:ext cx="797253" cy="210098"/>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12;p14">
            <a:extLst>
              <a:ext uri="{FF2B5EF4-FFF2-40B4-BE49-F238E27FC236}">
                <a16:creationId xmlns:a16="http://schemas.microsoft.com/office/drawing/2014/main" id="{B90B6753-ACF0-49B3-A9AE-45147FF8DB62}"/>
              </a:ext>
            </a:extLst>
          </p:cNvPr>
          <p:cNvSpPr/>
          <p:nvPr/>
        </p:nvSpPr>
        <p:spPr>
          <a:xfrm>
            <a:off x="300733" y="502313"/>
            <a:ext cx="8944495" cy="1107996"/>
          </a:xfrm>
          <a:prstGeom prst="rect">
            <a:avLst/>
          </a:prstGeom>
          <a:noFill/>
          <a:ln>
            <a:noFill/>
          </a:ln>
        </p:spPr>
        <p:txBody>
          <a:bodyPr spcFirstLastPara="1" wrap="square" lIns="91425" tIns="45700" rIns="91425" bIns="45700" anchor="t" anchorCtr="0">
            <a:noAutofit/>
          </a:bodyPr>
          <a:lstStyle/>
          <a:p>
            <a:pPr lvl="0"/>
            <a:r>
              <a:rPr lang="es-ES" sz="5000" b="1" dirty="0">
                <a:solidFill>
                  <a:schemeClr val="lt1"/>
                </a:solidFill>
              </a:rPr>
              <a:t>Diligenciamiento </a:t>
            </a:r>
            <a:r>
              <a:rPr lang="es-ES" sz="5000" b="1" dirty="0">
                <a:solidFill>
                  <a:schemeClr val="lt1"/>
                </a:solidFill>
                <a:latin typeface="Arial"/>
                <a:ea typeface="Arial"/>
                <a:cs typeface="Arial"/>
                <a:sym typeface="Arial"/>
              </a:rPr>
              <a:t>Anexo 1</a:t>
            </a:r>
            <a:endParaRPr sz="5000" dirty="0"/>
          </a:p>
        </p:txBody>
      </p:sp>
      <p:cxnSp>
        <p:nvCxnSpPr>
          <p:cNvPr id="16" name="Google Shape;114;p14">
            <a:extLst>
              <a:ext uri="{FF2B5EF4-FFF2-40B4-BE49-F238E27FC236}">
                <a16:creationId xmlns:a16="http://schemas.microsoft.com/office/drawing/2014/main" id="{D63D46E8-03C0-4D69-9CD9-64E55C6E18E7}"/>
              </a:ext>
            </a:extLst>
          </p:cNvPr>
          <p:cNvCxnSpPr>
            <a:cxnSpLocks/>
          </p:cNvCxnSpPr>
          <p:nvPr/>
        </p:nvCxnSpPr>
        <p:spPr>
          <a:xfrm>
            <a:off x="420624" y="1342418"/>
            <a:ext cx="7443216" cy="0"/>
          </a:xfrm>
          <a:prstGeom prst="straightConnector1">
            <a:avLst/>
          </a:prstGeom>
          <a:noFill/>
          <a:ln w="9525" cap="flat" cmpd="sng">
            <a:solidFill>
              <a:schemeClr val="lt1"/>
            </a:solidFill>
            <a:prstDash val="solid"/>
            <a:miter lim="800000"/>
            <a:headEnd type="none" w="sm" len="sm"/>
            <a:tailEnd type="none" w="sm" len="sm"/>
          </a:ln>
        </p:spPr>
      </p:cxnSp>
      <p:sp>
        <p:nvSpPr>
          <p:cNvPr id="235" name="Google Shape;235;p20"/>
          <p:cNvSpPr/>
          <p:nvPr/>
        </p:nvSpPr>
        <p:spPr>
          <a:xfrm rot="5400000">
            <a:off x="316856" y="637964"/>
            <a:ext cx="366246" cy="342618"/>
          </a:xfrm>
          <a:prstGeom prst="triangle">
            <a:avLst>
              <a:gd name="adj" fmla="val 50000"/>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206;p18">
            <a:extLst>
              <a:ext uri="{FF2B5EF4-FFF2-40B4-BE49-F238E27FC236}">
                <a16:creationId xmlns:a16="http://schemas.microsoft.com/office/drawing/2014/main" id="{A98CD575-A2EC-4DB3-B37C-79AEC063C314}"/>
              </a:ext>
            </a:extLst>
          </p:cNvPr>
          <p:cNvSpPr txBox="1"/>
          <p:nvPr/>
        </p:nvSpPr>
        <p:spPr>
          <a:xfrm>
            <a:off x="420624" y="1854098"/>
            <a:ext cx="4676683" cy="1320002"/>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lvl="0" algn="ctr"/>
            <a:r>
              <a:rPr lang="es-ES" sz="2000" dirty="0">
                <a:solidFill>
                  <a:schemeClr val="lt1"/>
                </a:solidFill>
                <a:latin typeface="Arial"/>
                <a:ea typeface="Arial"/>
                <a:cs typeface="Arial"/>
                <a:sym typeface="Arial"/>
              </a:rPr>
              <a:t>Responder las siguientes preguntas y registrar las conclusiones en </a:t>
            </a:r>
            <a:r>
              <a:rPr lang="es-ES" sz="2000" dirty="0">
                <a:solidFill>
                  <a:schemeClr val="lt1"/>
                </a:solidFill>
              </a:rPr>
              <a:t>el </a:t>
            </a:r>
            <a:endParaRPr lang="es-CO" sz="2000" dirty="0">
              <a:solidFill>
                <a:schemeClr val="lt1"/>
              </a:solidFill>
            </a:endParaRPr>
          </a:p>
          <a:p>
            <a:pPr lvl="0" algn="ctr"/>
            <a:r>
              <a:rPr lang="es-CO" sz="2000" b="1" u="sng" dirty="0">
                <a:solidFill>
                  <a:schemeClr val="lt1"/>
                </a:solidFill>
              </a:rPr>
              <a:t>Anexo 1 </a:t>
            </a:r>
          </a:p>
          <a:p>
            <a:pPr lvl="0" algn="ctr"/>
            <a:r>
              <a:rPr lang="es-CO" sz="2000" b="1" u="sng" dirty="0">
                <a:solidFill>
                  <a:schemeClr val="lt1"/>
                </a:solidFill>
              </a:rPr>
              <a:t>Sistematización de la etapa Evaluar</a:t>
            </a:r>
            <a:endParaRPr lang="es-CO" sz="2000" b="1" u="sng" dirty="0">
              <a:solidFill>
                <a:schemeClr val="lt1"/>
              </a:solidFill>
              <a:latin typeface="Arial"/>
              <a:ea typeface="Arial"/>
              <a:cs typeface="Arial"/>
              <a:sym typeface="Arial"/>
            </a:endParaRPr>
          </a:p>
        </p:txBody>
      </p:sp>
      <p:sp>
        <p:nvSpPr>
          <p:cNvPr id="18" name="Google Shape;208;p18">
            <a:extLst>
              <a:ext uri="{FF2B5EF4-FFF2-40B4-BE49-F238E27FC236}">
                <a16:creationId xmlns:a16="http://schemas.microsoft.com/office/drawing/2014/main" id="{C32963FF-3E9E-4389-8455-5784F572DEF1}"/>
              </a:ext>
            </a:extLst>
          </p:cNvPr>
          <p:cNvSpPr/>
          <p:nvPr/>
        </p:nvSpPr>
        <p:spPr>
          <a:xfrm>
            <a:off x="3660331" y="3178695"/>
            <a:ext cx="1112649" cy="122313"/>
          </a:xfrm>
          <a:prstGeom prst="rect">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698" name="Picture 2" descr="Resultado de imagen de persona vector">
            <a:extLst>
              <a:ext uri="{FF2B5EF4-FFF2-40B4-BE49-F238E27FC236}">
                <a16:creationId xmlns:a16="http://schemas.microsoft.com/office/drawing/2014/main" id="{FA2F2E2C-638B-4D33-9F08-C6738754DA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288" y="3525326"/>
            <a:ext cx="4676682" cy="318061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950C0F0C-4104-47A1-87B6-62455465925D}"/>
              </a:ext>
            </a:extLst>
          </p:cNvPr>
          <p:cNvPicPr>
            <a:picLocks noChangeAspect="1"/>
          </p:cNvPicPr>
          <p:nvPr/>
        </p:nvPicPr>
        <p:blipFill>
          <a:blip r:embed="rId7"/>
          <a:stretch>
            <a:fillRect/>
          </a:stretch>
        </p:blipFill>
        <p:spPr>
          <a:xfrm>
            <a:off x="5347970" y="2584448"/>
            <a:ext cx="6639173" cy="3476913"/>
          </a:xfrm>
          <a:prstGeom prst="rect">
            <a:avLst/>
          </a:prstGeom>
        </p:spPr>
      </p:pic>
      <p:sp>
        <p:nvSpPr>
          <p:cNvPr id="2" name="Rectángulo 1">
            <a:extLst>
              <a:ext uri="{FF2B5EF4-FFF2-40B4-BE49-F238E27FC236}">
                <a16:creationId xmlns:a16="http://schemas.microsoft.com/office/drawing/2014/main" id="{1D4D1ED1-816E-4201-93AF-BC58133485E0}"/>
              </a:ext>
            </a:extLst>
          </p:cNvPr>
          <p:cNvSpPr/>
          <p:nvPr/>
        </p:nvSpPr>
        <p:spPr>
          <a:xfrm>
            <a:off x="5650067" y="5149150"/>
            <a:ext cx="5980959" cy="625361"/>
          </a:xfrm>
          <a:prstGeom prst="rect">
            <a:avLst/>
          </a:prstGeom>
          <a:solidFill>
            <a:srgbClr val="FFCCFF">
              <a:alpha val="30196"/>
            </a:srgbClr>
          </a:solidFill>
          <a:ln>
            <a:solidFill>
              <a:srgbClr val="DA1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a:extLst>
              <a:ext uri="{FF2B5EF4-FFF2-40B4-BE49-F238E27FC236}">
                <a16:creationId xmlns:a16="http://schemas.microsoft.com/office/drawing/2014/main" id="{876E441E-02DA-4408-A97A-91EF1346F2AE}"/>
              </a:ext>
            </a:extLst>
          </p:cNvPr>
          <p:cNvSpPr/>
          <p:nvPr/>
        </p:nvSpPr>
        <p:spPr>
          <a:xfrm>
            <a:off x="7799719" y="5300720"/>
            <a:ext cx="1721946" cy="307777"/>
          </a:xfrm>
          <a:prstGeom prst="rect">
            <a:avLst/>
          </a:prstGeom>
        </p:spPr>
        <p:txBody>
          <a:bodyPr wrap="none">
            <a:spAutoFit/>
          </a:bodyPr>
          <a:lstStyle/>
          <a:p>
            <a:r>
              <a:rPr lang="es-ES" b="1">
                <a:solidFill>
                  <a:srgbClr val="DA105B"/>
                </a:solidFill>
              </a:rPr>
              <a:t>TRANSFERENCIA</a:t>
            </a:r>
            <a:endParaRPr lang="es-CO" dirty="0">
              <a:solidFill>
                <a:srgbClr val="DA105B"/>
              </a:solidFill>
            </a:endParaRPr>
          </a:p>
        </p:txBody>
      </p:sp>
    </p:spTree>
    <p:extLst>
      <p:ext uri="{BB962C8B-B14F-4D97-AF65-F5344CB8AC3E}">
        <p14:creationId xmlns:p14="http://schemas.microsoft.com/office/powerpoint/2010/main" val="2221901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7" name="Rectángulo 6">
            <a:extLst>
              <a:ext uri="{FF2B5EF4-FFF2-40B4-BE49-F238E27FC236}">
                <a16:creationId xmlns:a16="http://schemas.microsoft.com/office/drawing/2014/main" id="{9C6273A4-276E-4392-9D6E-A9C67786F628}"/>
              </a:ext>
            </a:extLst>
          </p:cNvPr>
          <p:cNvSpPr/>
          <p:nvPr/>
        </p:nvSpPr>
        <p:spPr>
          <a:xfrm>
            <a:off x="0" y="1104900"/>
            <a:ext cx="12192000" cy="6858000"/>
          </a:xfrm>
          <a:prstGeom prst="rect">
            <a:avLst/>
          </a:prstGeom>
          <a:blipFill dpi="0" rotWithShape="1">
            <a:blip r:embed="rId3">
              <a:alphaModFix amt="76000"/>
            </a:blip>
            <a:srcRect/>
            <a:stretch>
              <a:fillRect t="-9166"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Google Shape;95;p14">
            <a:extLst>
              <a:ext uri="{FF2B5EF4-FFF2-40B4-BE49-F238E27FC236}">
                <a16:creationId xmlns:a16="http://schemas.microsoft.com/office/drawing/2014/main" id="{E817571F-E690-4FD0-B048-16E31FC898DE}"/>
              </a:ext>
            </a:extLst>
          </p:cNvPr>
          <p:cNvSpPr/>
          <p:nvPr/>
        </p:nvSpPr>
        <p:spPr>
          <a:xfrm>
            <a:off x="0" y="-1"/>
            <a:ext cx="12192000" cy="3428991"/>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 name="Google Shape;90;p13">
            <a:extLst>
              <a:ext uri="{FF2B5EF4-FFF2-40B4-BE49-F238E27FC236}">
                <a16:creationId xmlns:a16="http://schemas.microsoft.com/office/drawing/2014/main" id="{1C5F8596-C406-4496-8796-996E98C45F93}"/>
              </a:ext>
            </a:extLst>
          </p:cNvPr>
          <p:cNvCxnSpPr>
            <a:cxnSpLocks/>
          </p:cNvCxnSpPr>
          <p:nvPr/>
        </p:nvCxnSpPr>
        <p:spPr>
          <a:xfrm flipH="1">
            <a:off x="0" y="3220915"/>
            <a:ext cx="12192000" cy="0"/>
          </a:xfrm>
          <a:prstGeom prst="straightConnector1">
            <a:avLst/>
          </a:prstGeom>
          <a:noFill/>
          <a:ln w="9525" cap="flat" cmpd="sng">
            <a:solidFill>
              <a:schemeClr val="lt1"/>
            </a:solidFill>
            <a:prstDash val="lgDash"/>
            <a:miter lim="800000"/>
            <a:headEnd type="none" w="sm" len="sm"/>
            <a:tailEnd type="none" w="sm" len="sm"/>
          </a:ln>
        </p:spPr>
      </p:cxnSp>
      <p:pic>
        <p:nvPicPr>
          <p:cNvPr id="15" name="Google Shape;96;p14">
            <a:extLst>
              <a:ext uri="{FF2B5EF4-FFF2-40B4-BE49-F238E27FC236}">
                <a16:creationId xmlns:a16="http://schemas.microsoft.com/office/drawing/2014/main" id="{31316BC0-1E3B-4417-B382-B8CCFAF2C870}"/>
              </a:ext>
            </a:extLst>
          </p:cNvPr>
          <p:cNvPicPr preferRelativeResize="0"/>
          <p:nvPr/>
        </p:nvPicPr>
        <p:blipFill rotWithShape="1">
          <a:blip r:embed="rId4">
            <a:alphaModFix/>
          </a:blip>
          <a:srcRect b="50000"/>
          <a:stretch/>
        </p:blipFill>
        <p:spPr>
          <a:xfrm>
            <a:off x="-1" y="25707"/>
            <a:ext cx="12192000" cy="3428987"/>
          </a:xfrm>
          <a:prstGeom prst="rect">
            <a:avLst/>
          </a:prstGeom>
          <a:noFill/>
          <a:ln>
            <a:noFill/>
          </a:ln>
        </p:spPr>
      </p:pic>
      <p:sp>
        <p:nvSpPr>
          <p:cNvPr id="17" name="Google Shape;86;p13">
            <a:extLst>
              <a:ext uri="{FF2B5EF4-FFF2-40B4-BE49-F238E27FC236}">
                <a16:creationId xmlns:a16="http://schemas.microsoft.com/office/drawing/2014/main" id="{17F9534E-DD85-4E43-B500-F4409A6DBC2A}"/>
              </a:ext>
            </a:extLst>
          </p:cNvPr>
          <p:cNvSpPr/>
          <p:nvPr/>
        </p:nvSpPr>
        <p:spPr>
          <a:xfrm>
            <a:off x="605817" y="1186202"/>
            <a:ext cx="1011011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4800" b="1" dirty="0">
                <a:solidFill>
                  <a:schemeClr val="lt1"/>
                </a:solidFill>
              </a:rPr>
              <a:t>6. Cierre</a:t>
            </a:r>
            <a:endParaRPr sz="4800" dirty="0"/>
          </a:p>
        </p:txBody>
      </p:sp>
    </p:spTree>
    <p:extLst>
      <p:ext uri="{BB962C8B-B14F-4D97-AF65-F5344CB8AC3E}">
        <p14:creationId xmlns:p14="http://schemas.microsoft.com/office/powerpoint/2010/main" val="1825238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7"/>
          <p:cNvSpPr/>
          <p:nvPr/>
        </p:nvSpPr>
        <p:spPr>
          <a:xfrm>
            <a:off x="0" y="0"/>
            <a:ext cx="12192000" cy="6858000"/>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4" name="Google Shape;314;p27"/>
          <p:cNvPicPr preferRelativeResize="0"/>
          <p:nvPr/>
        </p:nvPicPr>
        <p:blipFill rotWithShape="1">
          <a:blip r:embed="rId3">
            <a:alphaModFix amt="45000"/>
          </a:blip>
          <a:srcRect/>
          <a:stretch/>
        </p:blipFill>
        <p:spPr>
          <a:xfrm>
            <a:off x="0" y="0"/>
            <a:ext cx="12192000" cy="6858000"/>
          </a:xfrm>
          <a:prstGeom prst="rect">
            <a:avLst/>
          </a:prstGeom>
          <a:noFill/>
          <a:ln>
            <a:noFill/>
          </a:ln>
        </p:spPr>
      </p:pic>
      <p:pic>
        <p:nvPicPr>
          <p:cNvPr id="315" name="Google Shape;315;p27"/>
          <p:cNvPicPr preferRelativeResize="0"/>
          <p:nvPr/>
        </p:nvPicPr>
        <p:blipFill rotWithShape="1">
          <a:blip r:embed="rId4">
            <a:alphaModFix/>
          </a:blip>
          <a:srcRect/>
          <a:stretch/>
        </p:blipFill>
        <p:spPr>
          <a:xfrm>
            <a:off x="10485976" y="5851372"/>
            <a:ext cx="1250587" cy="675380"/>
          </a:xfrm>
          <a:prstGeom prst="rect">
            <a:avLst/>
          </a:prstGeom>
          <a:noFill/>
          <a:ln>
            <a:noFill/>
          </a:ln>
        </p:spPr>
      </p:pic>
      <p:pic>
        <p:nvPicPr>
          <p:cNvPr id="316" name="Google Shape;316;p27"/>
          <p:cNvPicPr preferRelativeResize="0"/>
          <p:nvPr/>
        </p:nvPicPr>
        <p:blipFill rotWithShape="1">
          <a:blip r:embed="rId5">
            <a:alphaModFix/>
          </a:blip>
          <a:srcRect l="34438" r="11430"/>
          <a:stretch/>
        </p:blipFill>
        <p:spPr>
          <a:xfrm>
            <a:off x="0" y="-18721"/>
            <a:ext cx="5583676" cy="6876721"/>
          </a:xfrm>
          <a:prstGeom prst="rect">
            <a:avLst/>
          </a:prstGeom>
          <a:noFill/>
          <a:ln>
            <a:noFill/>
          </a:ln>
        </p:spPr>
      </p:pic>
      <p:cxnSp>
        <p:nvCxnSpPr>
          <p:cNvPr id="317" name="Google Shape;317;p27"/>
          <p:cNvCxnSpPr/>
          <p:nvPr/>
        </p:nvCxnSpPr>
        <p:spPr>
          <a:xfrm>
            <a:off x="5669538" y="-18721"/>
            <a:ext cx="0" cy="7042091"/>
          </a:xfrm>
          <a:prstGeom prst="straightConnector1">
            <a:avLst/>
          </a:prstGeom>
          <a:noFill/>
          <a:ln w="9525" cap="flat" cmpd="sng">
            <a:solidFill>
              <a:schemeClr val="lt1"/>
            </a:solidFill>
            <a:prstDash val="lgDash"/>
            <a:miter lim="800000"/>
            <a:headEnd type="none" w="sm" len="sm"/>
            <a:tailEnd type="none" w="sm" len="sm"/>
          </a:ln>
        </p:spPr>
      </p:cxnSp>
      <p:sp>
        <p:nvSpPr>
          <p:cNvPr id="318" name="Google Shape;318;p27"/>
          <p:cNvSpPr txBox="1"/>
          <p:nvPr/>
        </p:nvSpPr>
        <p:spPr>
          <a:xfrm>
            <a:off x="6294189" y="3067827"/>
            <a:ext cx="4571608" cy="16312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000">
                <a:solidFill>
                  <a:schemeClr val="lt1"/>
                </a:solidFill>
                <a:latin typeface="Arial"/>
                <a:ea typeface="Arial"/>
                <a:cs typeface="Arial"/>
                <a:sym typeface="Arial"/>
              </a:rPr>
              <a:t>Es necesario recordar que la calidad de la educación es un compromiso de todos los miembros de la comunidad académica en donde la evaluación es un insumo para avanzar.</a:t>
            </a:r>
            <a:endParaRPr sz="3600" b="1">
              <a:solidFill>
                <a:schemeClr val="accent1"/>
              </a:solidFill>
              <a:latin typeface="Arial Rounded"/>
              <a:ea typeface="Arial Rounded"/>
              <a:cs typeface="Arial Rounded"/>
              <a:sym typeface="Arial Rounded"/>
            </a:endParaRPr>
          </a:p>
        </p:txBody>
      </p:sp>
      <p:sp>
        <p:nvSpPr>
          <p:cNvPr id="319" name="Google Shape;319;p27"/>
          <p:cNvSpPr txBox="1"/>
          <p:nvPr/>
        </p:nvSpPr>
        <p:spPr>
          <a:xfrm>
            <a:off x="6259883" y="544828"/>
            <a:ext cx="4289064" cy="21236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6600" b="1">
                <a:solidFill>
                  <a:schemeClr val="lt1"/>
                </a:solidFill>
                <a:latin typeface="Arial"/>
                <a:ea typeface="Arial"/>
                <a:cs typeface="Arial"/>
                <a:sym typeface="Arial"/>
              </a:rPr>
              <a:t>Para </a:t>
            </a:r>
            <a:endParaRPr/>
          </a:p>
          <a:p>
            <a:pPr marL="0" marR="0" lvl="0" indent="0" algn="l" rtl="0">
              <a:spcBef>
                <a:spcPts val="0"/>
              </a:spcBef>
              <a:spcAft>
                <a:spcPts val="0"/>
              </a:spcAft>
              <a:buNone/>
            </a:pPr>
            <a:r>
              <a:rPr lang="es-ES" sz="6600" b="1">
                <a:solidFill>
                  <a:schemeClr val="lt1"/>
                </a:solidFill>
                <a:latin typeface="Arial"/>
                <a:ea typeface="Arial"/>
                <a:cs typeface="Arial"/>
                <a:sym typeface="Arial"/>
              </a:rPr>
              <a:t>finalizar</a:t>
            </a:r>
            <a:endParaRPr/>
          </a:p>
        </p:txBody>
      </p:sp>
      <p:sp>
        <p:nvSpPr>
          <p:cNvPr id="320" name="Google Shape;320;p27"/>
          <p:cNvSpPr/>
          <p:nvPr/>
        </p:nvSpPr>
        <p:spPr>
          <a:xfrm>
            <a:off x="6174020" y="642105"/>
            <a:ext cx="4095344" cy="2123658"/>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27"/>
          <p:cNvSpPr/>
          <p:nvPr/>
        </p:nvSpPr>
        <p:spPr>
          <a:xfrm>
            <a:off x="8926948" y="2718620"/>
            <a:ext cx="1371600" cy="112271"/>
          </a:xfrm>
          <a:prstGeom prst="rect">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4098" name="Picture 2" descr="La imagen puede contener: 3 personas">
            <a:extLst>
              <a:ext uri="{FF2B5EF4-FFF2-40B4-BE49-F238E27FC236}">
                <a16:creationId xmlns:a16="http://schemas.microsoft.com/office/drawing/2014/main" id="{FE0C3427-0C8B-43EB-A105-8D0576B5E0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01" r="20342"/>
          <a:stretch/>
        </p:blipFill>
        <p:spPr bwMode="auto">
          <a:xfrm>
            <a:off x="7102684" y="-11722"/>
            <a:ext cx="5089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84" name="Google Shape;84;p13"/>
          <p:cNvSpPr/>
          <p:nvPr/>
        </p:nvSpPr>
        <p:spPr>
          <a:xfrm>
            <a:off x="-19453" y="-1332"/>
            <a:ext cx="7188741" cy="6858000"/>
          </a:xfrm>
          <a:prstGeom prst="rect">
            <a:avLst/>
          </a:prstGeom>
          <a:solidFill>
            <a:srgbClr val="E438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 name="Google Shape;96;p14">
            <a:extLst>
              <a:ext uri="{FF2B5EF4-FFF2-40B4-BE49-F238E27FC236}">
                <a16:creationId xmlns:a16="http://schemas.microsoft.com/office/drawing/2014/main" id="{DBBB7FD9-F3EE-4B52-8218-6F6DCB4B2C8D}"/>
              </a:ext>
            </a:extLst>
          </p:cNvPr>
          <p:cNvPicPr preferRelativeResize="0"/>
          <p:nvPr/>
        </p:nvPicPr>
        <p:blipFill rotWithShape="1">
          <a:blip r:embed="rId4">
            <a:alphaModFix/>
          </a:blip>
          <a:srcRect r="40196"/>
          <a:stretch/>
        </p:blipFill>
        <p:spPr>
          <a:xfrm>
            <a:off x="-122070" y="5195"/>
            <a:ext cx="7291358" cy="6858000"/>
          </a:xfrm>
          <a:prstGeom prst="rect">
            <a:avLst/>
          </a:prstGeom>
          <a:noFill/>
          <a:ln>
            <a:noFill/>
          </a:ln>
        </p:spPr>
      </p:pic>
      <p:sp>
        <p:nvSpPr>
          <p:cNvPr id="85" name="Google Shape;85;p13"/>
          <p:cNvSpPr/>
          <p:nvPr/>
        </p:nvSpPr>
        <p:spPr>
          <a:xfrm>
            <a:off x="63928" y="2259449"/>
            <a:ext cx="6700871" cy="1169551"/>
          </a:xfrm>
          <a:prstGeom prst="rect">
            <a:avLst/>
          </a:prstGeom>
          <a:noFill/>
          <a:ln>
            <a:noFill/>
          </a:ln>
        </p:spPr>
        <p:txBody>
          <a:bodyPr spcFirstLastPara="1" wrap="square" lIns="91425" tIns="45700" rIns="91425" bIns="45700" anchor="t" anchorCtr="0">
            <a:noAutofit/>
          </a:bodyPr>
          <a:lstStyle/>
          <a:p>
            <a:pPr lvl="0" algn="ctr"/>
            <a:r>
              <a:rPr lang="es-CO" sz="2400" b="1" dirty="0">
                <a:solidFill>
                  <a:schemeClr val="lt1"/>
                </a:solidFill>
              </a:rPr>
              <a:t>Orientaciones para la realización de la jornada, Día E de la familia 2019.</a:t>
            </a:r>
          </a:p>
        </p:txBody>
      </p:sp>
      <p:sp>
        <p:nvSpPr>
          <p:cNvPr id="86" name="Google Shape;86;p13"/>
          <p:cNvSpPr/>
          <p:nvPr/>
        </p:nvSpPr>
        <p:spPr>
          <a:xfrm>
            <a:off x="1227964" y="1085598"/>
            <a:ext cx="6368641"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6600" b="1" dirty="0">
                <a:solidFill>
                  <a:schemeClr val="lt1"/>
                </a:solidFill>
                <a:latin typeface="Arial"/>
                <a:ea typeface="Arial"/>
                <a:cs typeface="Arial"/>
                <a:sym typeface="Arial"/>
              </a:rPr>
              <a:t>   Parte 3</a:t>
            </a:r>
            <a:endParaRPr dirty="0"/>
          </a:p>
        </p:txBody>
      </p:sp>
      <p:cxnSp>
        <p:nvCxnSpPr>
          <p:cNvPr id="89" name="Google Shape;89;p13"/>
          <p:cNvCxnSpPr>
            <a:cxnSpLocks/>
          </p:cNvCxnSpPr>
          <p:nvPr/>
        </p:nvCxnSpPr>
        <p:spPr>
          <a:xfrm>
            <a:off x="1296058" y="2193594"/>
            <a:ext cx="4098314" cy="0"/>
          </a:xfrm>
          <a:prstGeom prst="straightConnector1">
            <a:avLst/>
          </a:prstGeom>
          <a:noFill/>
          <a:ln w="9525" cap="flat" cmpd="sng">
            <a:solidFill>
              <a:schemeClr val="lt1"/>
            </a:solidFill>
            <a:prstDash val="solid"/>
            <a:miter lim="800000"/>
            <a:headEnd type="none" w="sm" len="sm"/>
            <a:tailEnd type="none" w="sm" len="sm"/>
          </a:ln>
        </p:spPr>
      </p:cxnSp>
      <p:cxnSp>
        <p:nvCxnSpPr>
          <p:cNvPr id="90" name="Google Shape;90;p13"/>
          <p:cNvCxnSpPr/>
          <p:nvPr/>
        </p:nvCxnSpPr>
        <p:spPr>
          <a:xfrm>
            <a:off x="7052554" y="11722"/>
            <a:ext cx="0" cy="6858000"/>
          </a:xfrm>
          <a:prstGeom prst="straightConnector1">
            <a:avLst/>
          </a:prstGeom>
          <a:noFill/>
          <a:ln w="9525" cap="flat" cmpd="sng">
            <a:solidFill>
              <a:schemeClr val="lt1"/>
            </a:solidFill>
            <a:prstDash val="lgDash"/>
            <a:miter lim="800000"/>
            <a:headEnd type="none" w="sm" len="sm"/>
            <a:tailEnd type="none" w="sm" len="sm"/>
          </a:ln>
        </p:spPr>
      </p:cxnSp>
      <p:cxnSp>
        <p:nvCxnSpPr>
          <p:cNvPr id="16" name="Google Shape;90;p13">
            <a:extLst>
              <a:ext uri="{FF2B5EF4-FFF2-40B4-BE49-F238E27FC236}">
                <a16:creationId xmlns:a16="http://schemas.microsoft.com/office/drawing/2014/main" id="{5F785B47-E56A-4061-A4DC-46EBC57B5961}"/>
              </a:ext>
            </a:extLst>
          </p:cNvPr>
          <p:cNvCxnSpPr/>
          <p:nvPr/>
        </p:nvCxnSpPr>
        <p:spPr>
          <a:xfrm>
            <a:off x="63928" y="-11722"/>
            <a:ext cx="0" cy="6858000"/>
          </a:xfrm>
          <a:prstGeom prst="straightConnector1">
            <a:avLst/>
          </a:prstGeom>
          <a:noFill/>
          <a:ln w="19050" cap="flat" cmpd="sng">
            <a:solidFill>
              <a:srgbClr val="DA105B"/>
            </a:solidFill>
            <a:prstDash val="lgDash"/>
            <a:miter lim="800000"/>
            <a:headEnd type="none" w="sm" len="sm"/>
            <a:tailEnd type="none" w="sm" len="sm"/>
          </a:ln>
        </p:spPr>
      </p:cxnSp>
      <p:pic>
        <p:nvPicPr>
          <p:cNvPr id="12" name="Google Shape;87;p13">
            <a:extLst>
              <a:ext uri="{FF2B5EF4-FFF2-40B4-BE49-F238E27FC236}">
                <a16:creationId xmlns:a16="http://schemas.microsoft.com/office/drawing/2014/main" id="{C81B43E4-176A-46B6-B026-67C8E1AC277F}"/>
              </a:ext>
            </a:extLst>
          </p:cNvPr>
          <p:cNvPicPr preferRelativeResize="0"/>
          <p:nvPr/>
        </p:nvPicPr>
        <p:blipFill rotWithShape="1">
          <a:blip r:embed="rId5">
            <a:alphaModFix/>
          </a:blip>
          <a:srcRect/>
          <a:stretch/>
        </p:blipFill>
        <p:spPr>
          <a:xfrm>
            <a:off x="5599147" y="6001789"/>
            <a:ext cx="1317641" cy="697523"/>
          </a:xfrm>
          <a:prstGeom prst="rect">
            <a:avLst/>
          </a:prstGeom>
          <a:noFill/>
          <a:ln>
            <a:noFill/>
          </a:ln>
        </p:spPr>
      </p:pic>
      <p:pic>
        <p:nvPicPr>
          <p:cNvPr id="13" name="Picture 4" descr="Resultado de imagen de conaced">
            <a:extLst>
              <a:ext uri="{FF2B5EF4-FFF2-40B4-BE49-F238E27FC236}">
                <a16:creationId xmlns:a16="http://schemas.microsoft.com/office/drawing/2014/main" id="{BD67CF8D-70CF-413D-899A-082192B406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778"/>
          <a:stretch/>
        </p:blipFill>
        <p:spPr bwMode="auto">
          <a:xfrm>
            <a:off x="267483" y="5802284"/>
            <a:ext cx="1010610" cy="897028"/>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235;p20">
            <a:extLst>
              <a:ext uri="{FF2B5EF4-FFF2-40B4-BE49-F238E27FC236}">
                <a16:creationId xmlns:a16="http://schemas.microsoft.com/office/drawing/2014/main" id="{BB92B5FE-0456-406A-AE9C-60F980DD3190}"/>
              </a:ext>
            </a:extLst>
          </p:cNvPr>
          <p:cNvSpPr/>
          <p:nvPr/>
        </p:nvSpPr>
        <p:spPr>
          <a:xfrm rot="5400000">
            <a:off x="1770666" y="1402643"/>
            <a:ext cx="366246" cy="342618"/>
          </a:xfrm>
          <a:prstGeom prst="triangle">
            <a:avLst>
              <a:gd name="adj" fmla="val 50000"/>
            </a:avLst>
          </a:prstGeom>
          <a:solidFill>
            <a:srgbClr val="1B40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55736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1" name="Google Shape;84;p13">
            <a:extLst>
              <a:ext uri="{FF2B5EF4-FFF2-40B4-BE49-F238E27FC236}">
                <a16:creationId xmlns:a16="http://schemas.microsoft.com/office/drawing/2014/main" id="{DE619E6F-0B16-41CD-8212-9395AECB8497}"/>
              </a:ext>
            </a:extLst>
          </p:cNvPr>
          <p:cNvSpPr/>
          <p:nvPr/>
        </p:nvSpPr>
        <p:spPr>
          <a:xfrm>
            <a:off x="-19453" y="-1332"/>
            <a:ext cx="12192000" cy="6858000"/>
          </a:xfrm>
          <a:prstGeom prst="rect">
            <a:avLst/>
          </a:prstGeom>
          <a:solidFill>
            <a:srgbClr val="E438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6" name="Google Shape;96;p14"/>
          <p:cNvPicPr preferRelativeResize="0"/>
          <p:nvPr/>
        </p:nvPicPr>
        <p:blipFill rotWithShape="1">
          <a:blip r:embed="rId3">
            <a:alphaModFix/>
          </a:blip>
          <a:srcRect/>
          <a:stretch/>
        </p:blipFill>
        <p:spPr>
          <a:xfrm>
            <a:off x="-19453" y="-1332"/>
            <a:ext cx="12192000" cy="6858000"/>
          </a:xfrm>
          <a:prstGeom prst="rect">
            <a:avLst/>
          </a:prstGeom>
          <a:noFill/>
          <a:ln>
            <a:noFill/>
          </a:ln>
        </p:spPr>
      </p:pic>
      <p:sp>
        <p:nvSpPr>
          <p:cNvPr id="112" name="Google Shape;112;p14"/>
          <p:cNvSpPr/>
          <p:nvPr/>
        </p:nvSpPr>
        <p:spPr>
          <a:xfrm>
            <a:off x="267483" y="568813"/>
            <a:ext cx="894449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5000" b="1" dirty="0">
                <a:solidFill>
                  <a:schemeClr val="lt1"/>
                </a:solidFill>
                <a:latin typeface="Arial"/>
                <a:ea typeface="Arial"/>
                <a:cs typeface="Arial"/>
                <a:sym typeface="Arial"/>
              </a:rPr>
              <a:t>Documentos de lectura</a:t>
            </a:r>
            <a:endParaRPr sz="5000" dirty="0"/>
          </a:p>
        </p:txBody>
      </p:sp>
      <p:cxnSp>
        <p:nvCxnSpPr>
          <p:cNvPr id="114" name="Google Shape;114;p14"/>
          <p:cNvCxnSpPr>
            <a:cxnSpLocks/>
          </p:cNvCxnSpPr>
          <p:nvPr/>
        </p:nvCxnSpPr>
        <p:spPr>
          <a:xfrm>
            <a:off x="420624" y="1342418"/>
            <a:ext cx="5675376" cy="0"/>
          </a:xfrm>
          <a:prstGeom prst="straightConnector1">
            <a:avLst/>
          </a:prstGeom>
          <a:noFill/>
          <a:ln w="9525" cap="flat" cmpd="sng">
            <a:solidFill>
              <a:schemeClr val="lt1"/>
            </a:solidFill>
            <a:prstDash val="solid"/>
            <a:miter lim="800000"/>
            <a:headEnd type="none" w="sm" len="sm"/>
            <a:tailEnd type="none" w="sm" len="sm"/>
          </a:ln>
        </p:spPr>
      </p:cxnSp>
      <p:pic>
        <p:nvPicPr>
          <p:cNvPr id="3" name="Imagen 2">
            <a:extLst>
              <a:ext uri="{FF2B5EF4-FFF2-40B4-BE49-F238E27FC236}">
                <a16:creationId xmlns:a16="http://schemas.microsoft.com/office/drawing/2014/main" id="{2FB6D5A7-D45A-434B-B186-C1D58BAEE609}"/>
              </a:ext>
            </a:extLst>
          </p:cNvPr>
          <p:cNvPicPr>
            <a:picLocks noChangeAspect="1"/>
          </p:cNvPicPr>
          <p:nvPr/>
        </p:nvPicPr>
        <p:blipFill rotWithShape="1">
          <a:blip r:embed="rId4"/>
          <a:srcRect l="1637" t="190" r="1092"/>
          <a:stretch/>
        </p:blipFill>
        <p:spPr>
          <a:xfrm>
            <a:off x="6365141" y="2246954"/>
            <a:ext cx="2628919" cy="3470755"/>
          </a:xfrm>
          <a:prstGeom prst="rect">
            <a:avLst/>
          </a:prstGeom>
        </p:spPr>
      </p:pic>
      <p:pic>
        <p:nvPicPr>
          <p:cNvPr id="4" name="Imagen 3">
            <a:extLst>
              <a:ext uri="{FF2B5EF4-FFF2-40B4-BE49-F238E27FC236}">
                <a16:creationId xmlns:a16="http://schemas.microsoft.com/office/drawing/2014/main" id="{E51F8DFF-5D18-49BD-9943-5292BDE2D5A2}"/>
              </a:ext>
            </a:extLst>
          </p:cNvPr>
          <p:cNvPicPr>
            <a:picLocks noChangeAspect="1"/>
          </p:cNvPicPr>
          <p:nvPr/>
        </p:nvPicPr>
        <p:blipFill rotWithShape="1">
          <a:blip r:embed="rId5"/>
          <a:srcRect l="3555" t="2402" r="62850" b="21166"/>
          <a:stretch/>
        </p:blipFill>
        <p:spPr>
          <a:xfrm>
            <a:off x="2043850" y="2246954"/>
            <a:ext cx="2695880" cy="3463555"/>
          </a:xfrm>
          <a:prstGeom prst="rect">
            <a:avLst/>
          </a:prstGeom>
        </p:spPr>
      </p:pic>
    </p:spTree>
    <p:extLst>
      <p:ext uri="{BB962C8B-B14F-4D97-AF65-F5344CB8AC3E}">
        <p14:creationId xmlns:p14="http://schemas.microsoft.com/office/powerpoint/2010/main" val="2549888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pic>
        <p:nvPicPr>
          <p:cNvPr id="4" name="Google Shape;126;p15">
            <a:extLst>
              <a:ext uri="{FF2B5EF4-FFF2-40B4-BE49-F238E27FC236}">
                <a16:creationId xmlns:a16="http://schemas.microsoft.com/office/drawing/2014/main" id="{A3BA3F98-BEFE-4451-B61B-58491307C6D2}"/>
              </a:ext>
            </a:extLst>
          </p:cNvPr>
          <p:cNvPicPr preferRelativeResize="0"/>
          <p:nvPr/>
        </p:nvPicPr>
        <p:blipFill rotWithShape="1">
          <a:blip r:embed="rId4">
            <a:alphaModFix/>
          </a:blip>
          <a:srcRect/>
          <a:stretch/>
        </p:blipFill>
        <p:spPr>
          <a:xfrm>
            <a:off x="10430342" y="4802936"/>
            <a:ext cx="1220551" cy="673189"/>
          </a:xfrm>
          <a:prstGeom prst="rect">
            <a:avLst/>
          </a:prstGeom>
          <a:noFill/>
          <a:ln>
            <a:noFill/>
          </a:ln>
        </p:spPr>
      </p:pic>
      <p:sp>
        <p:nvSpPr>
          <p:cNvPr id="7" name="Rectángulo 6">
            <a:extLst>
              <a:ext uri="{FF2B5EF4-FFF2-40B4-BE49-F238E27FC236}">
                <a16:creationId xmlns:a16="http://schemas.microsoft.com/office/drawing/2014/main" id="{9C6273A4-276E-4392-9D6E-A9C67786F628}"/>
              </a:ext>
            </a:extLst>
          </p:cNvPr>
          <p:cNvSpPr/>
          <p:nvPr/>
        </p:nvSpPr>
        <p:spPr>
          <a:xfrm>
            <a:off x="0" y="0"/>
            <a:ext cx="12192000" cy="6858000"/>
          </a:xfrm>
          <a:prstGeom prst="rect">
            <a:avLst/>
          </a:prstGeom>
          <a:blipFill dpi="0" rotWithShape="1">
            <a:blip r:embed="rId5">
              <a:alphaModFix amt="14000"/>
            </a:blip>
            <a:srcRect/>
            <a:stretch>
              <a:fillRect t="-9166"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Paralelogramo 7">
            <a:extLst>
              <a:ext uri="{FF2B5EF4-FFF2-40B4-BE49-F238E27FC236}">
                <a16:creationId xmlns:a16="http://schemas.microsoft.com/office/drawing/2014/main" id="{E03B454C-9276-46D5-B985-E397D0E3E113}"/>
              </a:ext>
            </a:extLst>
          </p:cNvPr>
          <p:cNvSpPr/>
          <p:nvPr/>
        </p:nvSpPr>
        <p:spPr>
          <a:xfrm>
            <a:off x="3113314" y="665293"/>
            <a:ext cx="8294915" cy="748145"/>
          </a:xfrm>
          <a:prstGeom prst="parallelogram">
            <a:avLst>
              <a:gd name="adj" fmla="val 44444"/>
            </a:avLst>
          </a:prstGeom>
          <a:solidFill>
            <a:srgbClr val="1792B3"/>
          </a:solidFill>
          <a:ln>
            <a:solidFill>
              <a:srgbClr val="1B99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3600" b="1" i="0" u="none" strike="noStrike" kern="0" cap="none" spc="0" normalizeH="0" baseline="0" noProof="0" dirty="0">
                <a:ln>
                  <a:noFill/>
                </a:ln>
                <a:solidFill>
                  <a:srgbClr val="FFFFFF"/>
                </a:solidFill>
                <a:effectLst/>
                <a:uLnTx/>
                <a:uFillTx/>
                <a:latin typeface="Arial"/>
                <a:ea typeface="+mn-ea"/>
                <a:cs typeface="Arial"/>
                <a:sym typeface="Arial"/>
              </a:rPr>
              <a:t>Referencias bibliográficas </a:t>
            </a:r>
            <a:endParaRPr kumimoji="0" lang="es-CO" sz="36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Google Shape;332;p44">
            <a:extLst>
              <a:ext uri="{FF2B5EF4-FFF2-40B4-BE49-F238E27FC236}">
                <a16:creationId xmlns:a16="http://schemas.microsoft.com/office/drawing/2014/main" id="{09C8E1E9-44E9-4C76-86C7-BC925B586235}"/>
              </a:ext>
            </a:extLst>
          </p:cNvPr>
          <p:cNvSpPr txBox="1">
            <a:spLocks noGrp="1"/>
          </p:cNvSpPr>
          <p:nvPr>
            <p:ph type="body" idx="1"/>
          </p:nvPr>
        </p:nvSpPr>
        <p:spPr>
          <a:xfrm>
            <a:off x="571500" y="1841369"/>
            <a:ext cx="11109786" cy="4351338"/>
          </a:xfrm>
          <a:prstGeom prst="rect">
            <a:avLst/>
          </a:prstGeom>
          <a:noFill/>
          <a:ln>
            <a:noFill/>
          </a:ln>
        </p:spPr>
        <p:txBody>
          <a:bodyPr spcFirstLastPara="1" wrap="square" lIns="91425" tIns="45700" rIns="91425" bIns="45700" anchor="t" anchorCtr="0">
            <a:noAutofit/>
          </a:bodyPr>
          <a:lstStyle/>
          <a:p>
            <a:pPr lvl="0" indent="-457200">
              <a:spcBef>
                <a:spcPts val="0"/>
              </a:spcBef>
              <a:buClr>
                <a:srgbClr val="DA105B"/>
              </a:buClr>
              <a:buSzPts val="2800"/>
              <a:buFont typeface="Wingdings" panose="05000000000000000000" pitchFamily="2" charset="2"/>
              <a:buChar char="§"/>
            </a:pPr>
            <a:r>
              <a:rPr lang="es-CO" dirty="0"/>
              <a:t>Ministerio de Educación Nacional (2019) material Día E. Disponible en: </a:t>
            </a:r>
            <a:r>
              <a:rPr lang="es-CO" sz="2000" dirty="0">
                <a:hlinkClick r:id="rId6"/>
              </a:rPr>
              <a:t>http://aprende.colombiaaprende.edu.co/siemprediae</a:t>
            </a:r>
            <a:endParaRPr lang="es-CO" sz="2000" dirty="0"/>
          </a:p>
          <a:p>
            <a:pPr lvl="0" indent="-457200">
              <a:spcBef>
                <a:spcPts val="0"/>
              </a:spcBef>
              <a:buClr>
                <a:srgbClr val="DA105B"/>
              </a:buClr>
              <a:buSzPts val="2800"/>
              <a:buFont typeface="Wingdings" panose="05000000000000000000" pitchFamily="2" charset="2"/>
              <a:buChar char="§"/>
            </a:pPr>
            <a:r>
              <a:rPr lang="es-CO" dirty="0"/>
              <a:t>Ministerio de Educación Nacional. (2009). Documento 11. Fundamentaciones y Orientaciones para la implementación del Decreto 1290 de 2009. Bogotá: MEN. Disponible en: </a:t>
            </a:r>
            <a:r>
              <a:rPr lang="es-CO" sz="2000" dirty="0">
                <a:hlinkClick r:id="rId7"/>
              </a:rPr>
              <a:t>https://www.mineducacion.gov.co/1621/articles-213769_archivo_pdf_evaluacion.pdf</a:t>
            </a:r>
            <a:endParaRPr lang="es-CO" sz="2000" dirty="0"/>
          </a:p>
          <a:p>
            <a:pPr lvl="0" indent="-457200">
              <a:buClr>
                <a:srgbClr val="DA105B"/>
              </a:buClr>
              <a:buSzPts val="2800"/>
              <a:buFont typeface="Wingdings" panose="05000000000000000000" pitchFamily="2" charset="2"/>
              <a:buChar char="§"/>
            </a:pPr>
            <a:r>
              <a:rPr lang="es-CO" dirty="0"/>
              <a:t>Fotografías de uso libre: </a:t>
            </a:r>
            <a:r>
              <a:rPr lang="es-CO" sz="2000" u="sng" dirty="0">
                <a:solidFill>
                  <a:schemeClr val="hlink"/>
                </a:solidFill>
                <a:hlinkClick r:id="rId8"/>
              </a:rPr>
              <a:t>https://epymeonline.com/mejores-bancos-de-imagenes-gratis/</a:t>
            </a:r>
            <a:r>
              <a:rPr lang="es-CO" sz="2000" dirty="0"/>
              <a:t> </a:t>
            </a:r>
          </a:p>
          <a:p>
            <a:pPr lvl="0" indent="-457200" algn="l" rtl="0">
              <a:lnSpc>
                <a:spcPct val="90000"/>
              </a:lnSpc>
              <a:spcBef>
                <a:spcPts val="1000"/>
              </a:spcBef>
              <a:spcAft>
                <a:spcPts val="0"/>
              </a:spcAft>
              <a:buClr>
                <a:srgbClr val="DA105B"/>
              </a:buClr>
              <a:buSzPts val="2800"/>
              <a:buFont typeface="Wingdings" panose="05000000000000000000" pitchFamily="2" charset="2"/>
              <a:buChar char="§"/>
            </a:pPr>
            <a:r>
              <a:rPr lang="es-CO" dirty="0"/>
              <a:t>Plan de Formación CONACED 2018-2020.</a:t>
            </a:r>
            <a:endParaRPr dirty="0"/>
          </a:p>
        </p:txBody>
      </p:sp>
    </p:spTree>
    <p:extLst>
      <p:ext uri="{BB962C8B-B14F-4D97-AF65-F5344CB8AC3E}">
        <p14:creationId xmlns:p14="http://schemas.microsoft.com/office/powerpoint/2010/main" val="4255753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pic>
        <p:nvPicPr>
          <p:cNvPr id="5" name="Imagen 4">
            <a:extLst>
              <a:ext uri="{FF2B5EF4-FFF2-40B4-BE49-F238E27FC236}">
                <a16:creationId xmlns:a16="http://schemas.microsoft.com/office/drawing/2014/main" id="{9DF6830F-95E3-46F9-BD54-4B2B3E142090}"/>
              </a:ext>
            </a:extLst>
          </p:cNvPr>
          <p:cNvPicPr>
            <a:picLocks noChangeAspect="1"/>
          </p:cNvPicPr>
          <p:nvPr/>
        </p:nvPicPr>
        <p:blipFill rotWithShape="1">
          <a:blip r:embed="rId4"/>
          <a:srcRect r="22146" b="43466"/>
          <a:stretch/>
        </p:blipFill>
        <p:spPr>
          <a:xfrm>
            <a:off x="671494" y="658368"/>
            <a:ext cx="11105043" cy="4553712"/>
          </a:xfrm>
          <a:prstGeom prst="rect">
            <a:avLst/>
          </a:prstGeom>
        </p:spPr>
      </p:pic>
    </p:spTree>
    <p:extLst>
      <p:ext uri="{BB962C8B-B14F-4D97-AF65-F5344CB8AC3E}">
        <p14:creationId xmlns:p14="http://schemas.microsoft.com/office/powerpoint/2010/main" val="13209297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2" name="Picture 2" descr="La imagen puede contener: 13 personas, personas de pie e interior">
            <a:extLst>
              <a:ext uri="{FF2B5EF4-FFF2-40B4-BE49-F238E27FC236}">
                <a16:creationId xmlns:a16="http://schemas.microsoft.com/office/drawing/2014/main" id="{B7513250-E817-4291-960B-ADAC552213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40" r="28363"/>
          <a:stretch/>
        </p:blipFill>
        <p:spPr bwMode="auto">
          <a:xfrm>
            <a:off x="6544875" y="-11722"/>
            <a:ext cx="5641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84" name="Google Shape;84;p13"/>
          <p:cNvSpPr/>
          <p:nvPr/>
        </p:nvSpPr>
        <p:spPr>
          <a:xfrm>
            <a:off x="-19453" y="-1332"/>
            <a:ext cx="7188741" cy="6858000"/>
          </a:xfrm>
          <a:prstGeom prst="rect">
            <a:avLst/>
          </a:prstGeom>
          <a:solidFill>
            <a:srgbClr val="E438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9" name="Google Shape;96;p14">
            <a:extLst>
              <a:ext uri="{FF2B5EF4-FFF2-40B4-BE49-F238E27FC236}">
                <a16:creationId xmlns:a16="http://schemas.microsoft.com/office/drawing/2014/main" id="{EB0681F5-6BF6-40B1-B934-B2AA729A121F}"/>
              </a:ext>
            </a:extLst>
          </p:cNvPr>
          <p:cNvPicPr preferRelativeResize="0"/>
          <p:nvPr/>
        </p:nvPicPr>
        <p:blipFill rotWithShape="1">
          <a:blip r:embed="rId4">
            <a:alphaModFix/>
          </a:blip>
          <a:srcRect r="40196"/>
          <a:stretch/>
        </p:blipFill>
        <p:spPr>
          <a:xfrm>
            <a:off x="-29070" y="24776"/>
            <a:ext cx="7291358" cy="6858000"/>
          </a:xfrm>
          <a:prstGeom prst="rect">
            <a:avLst/>
          </a:prstGeom>
          <a:noFill/>
          <a:ln>
            <a:noFill/>
          </a:ln>
        </p:spPr>
      </p:pic>
      <p:sp>
        <p:nvSpPr>
          <p:cNvPr id="85" name="Google Shape;85;p13"/>
          <p:cNvSpPr/>
          <p:nvPr/>
        </p:nvSpPr>
        <p:spPr>
          <a:xfrm>
            <a:off x="68328" y="2259449"/>
            <a:ext cx="6700871" cy="1169551"/>
          </a:xfrm>
          <a:prstGeom prst="rect">
            <a:avLst/>
          </a:prstGeom>
          <a:noFill/>
          <a:ln>
            <a:noFill/>
          </a:ln>
        </p:spPr>
        <p:txBody>
          <a:bodyPr spcFirstLastPara="1" wrap="square" lIns="91425" tIns="45700" rIns="91425" bIns="45700" anchor="t" anchorCtr="0">
            <a:noAutofit/>
          </a:bodyPr>
          <a:lstStyle/>
          <a:p>
            <a:pPr lvl="0" algn="ctr"/>
            <a:r>
              <a:rPr lang="es-CO" sz="2400" b="1" dirty="0">
                <a:solidFill>
                  <a:schemeClr val="lt1"/>
                </a:solidFill>
              </a:rPr>
              <a:t>Articulación Día E 2019 y Plan de</a:t>
            </a:r>
          </a:p>
          <a:p>
            <a:pPr lvl="0" algn="ctr"/>
            <a:r>
              <a:rPr lang="es-CO" sz="2400" b="1" dirty="0">
                <a:solidFill>
                  <a:schemeClr val="lt1"/>
                </a:solidFill>
              </a:rPr>
              <a:t>Formación de CONACED 2018 -2020</a:t>
            </a:r>
            <a:endParaRPr lang="es-CO" sz="2400" dirty="0"/>
          </a:p>
        </p:txBody>
      </p:sp>
      <p:sp>
        <p:nvSpPr>
          <p:cNvPr id="86" name="Google Shape;86;p13"/>
          <p:cNvSpPr/>
          <p:nvPr/>
        </p:nvSpPr>
        <p:spPr>
          <a:xfrm>
            <a:off x="1205954" y="1151453"/>
            <a:ext cx="6368641"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6600" b="1" dirty="0">
                <a:solidFill>
                  <a:schemeClr val="lt1"/>
                </a:solidFill>
                <a:latin typeface="Arial"/>
                <a:ea typeface="Arial"/>
                <a:cs typeface="Arial"/>
                <a:sym typeface="Arial"/>
              </a:rPr>
              <a:t>   Parte 1</a:t>
            </a:r>
            <a:endParaRPr dirty="0"/>
          </a:p>
        </p:txBody>
      </p:sp>
      <p:pic>
        <p:nvPicPr>
          <p:cNvPr id="87" name="Google Shape;87;p13"/>
          <p:cNvPicPr preferRelativeResize="0"/>
          <p:nvPr/>
        </p:nvPicPr>
        <p:blipFill rotWithShape="1">
          <a:blip r:embed="rId5">
            <a:alphaModFix/>
          </a:blip>
          <a:srcRect/>
          <a:stretch/>
        </p:blipFill>
        <p:spPr>
          <a:xfrm>
            <a:off x="5599147" y="6001789"/>
            <a:ext cx="1317641" cy="697523"/>
          </a:xfrm>
          <a:prstGeom prst="rect">
            <a:avLst/>
          </a:prstGeom>
          <a:noFill/>
          <a:ln>
            <a:noFill/>
          </a:ln>
        </p:spPr>
      </p:pic>
      <p:cxnSp>
        <p:nvCxnSpPr>
          <p:cNvPr id="89" name="Google Shape;89;p13"/>
          <p:cNvCxnSpPr>
            <a:cxnSpLocks/>
          </p:cNvCxnSpPr>
          <p:nvPr/>
        </p:nvCxnSpPr>
        <p:spPr>
          <a:xfrm>
            <a:off x="1274048" y="2259449"/>
            <a:ext cx="4098314" cy="0"/>
          </a:xfrm>
          <a:prstGeom prst="straightConnector1">
            <a:avLst/>
          </a:prstGeom>
          <a:noFill/>
          <a:ln w="9525" cap="flat" cmpd="sng">
            <a:solidFill>
              <a:schemeClr val="lt1"/>
            </a:solidFill>
            <a:prstDash val="solid"/>
            <a:miter lim="800000"/>
            <a:headEnd type="none" w="sm" len="sm"/>
            <a:tailEnd type="none" w="sm" len="sm"/>
          </a:ln>
        </p:spPr>
      </p:cxnSp>
      <p:cxnSp>
        <p:nvCxnSpPr>
          <p:cNvPr id="90" name="Google Shape;90;p13"/>
          <p:cNvCxnSpPr/>
          <p:nvPr/>
        </p:nvCxnSpPr>
        <p:spPr>
          <a:xfrm>
            <a:off x="7052554" y="11722"/>
            <a:ext cx="0" cy="6858000"/>
          </a:xfrm>
          <a:prstGeom prst="straightConnector1">
            <a:avLst/>
          </a:prstGeom>
          <a:noFill/>
          <a:ln w="9525" cap="flat" cmpd="sng">
            <a:solidFill>
              <a:schemeClr val="lt1"/>
            </a:solidFill>
            <a:prstDash val="lgDash"/>
            <a:miter lim="800000"/>
            <a:headEnd type="none" w="sm" len="sm"/>
            <a:tailEnd type="none" w="sm" len="sm"/>
          </a:ln>
        </p:spPr>
      </p:cxnSp>
      <p:cxnSp>
        <p:nvCxnSpPr>
          <p:cNvPr id="16" name="Google Shape;90;p13">
            <a:extLst>
              <a:ext uri="{FF2B5EF4-FFF2-40B4-BE49-F238E27FC236}">
                <a16:creationId xmlns:a16="http://schemas.microsoft.com/office/drawing/2014/main" id="{5F785B47-E56A-4061-A4DC-46EBC57B5961}"/>
              </a:ext>
            </a:extLst>
          </p:cNvPr>
          <p:cNvCxnSpPr/>
          <p:nvPr/>
        </p:nvCxnSpPr>
        <p:spPr>
          <a:xfrm>
            <a:off x="63928" y="-11722"/>
            <a:ext cx="0" cy="6858000"/>
          </a:xfrm>
          <a:prstGeom prst="straightConnector1">
            <a:avLst/>
          </a:prstGeom>
          <a:noFill/>
          <a:ln w="19050" cap="flat" cmpd="sng">
            <a:solidFill>
              <a:srgbClr val="DA105B"/>
            </a:solidFill>
            <a:prstDash val="lgDash"/>
            <a:miter lim="800000"/>
            <a:headEnd type="none" w="sm" len="sm"/>
            <a:tailEnd type="none" w="sm" len="sm"/>
          </a:ln>
        </p:spPr>
      </p:cxnSp>
      <p:pic>
        <p:nvPicPr>
          <p:cNvPr id="17" name="Picture 4" descr="Resultado de imagen de conaced">
            <a:extLst>
              <a:ext uri="{FF2B5EF4-FFF2-40B4-BE49-F238E27FC236}">
                <a16:creationId xmlns:a16="http://schemas.microsoft.com/office/drawing/2014/main" id="{2FAD775C-D3C8-4B2A-8263-15B0B119C9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778"/>
          <a:stretch/>
        </p:blipFill>
        <p:spPr bwMode="auto">
          <a:xfrm>
            <a:off x="267483" y="5802284"/>
            <a:ext cx="1010610" cy="897028"/>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235;p20">
            <a:extLst>
              <a:ext uri="{FF2B5EF4-FFF2-40B4-BE49-F238E27FC236}">
                <a16:creationId xmlns:a16="http://schemas.microsoft.com/office/drawing/2014/main" id="{1A40F9B6-F8CC-4812-82B6-4549A29E88EB}"/>
              </a:ext>
            </a:extLst>
          </p:cNvPr>
          <p:cNvSpPr/>
          <p:nvPr/>
        </p:nvSpPr>
        <p:spPr>
          <a:xfrm rot="5400000">
            <a:off x="1770666" y="1402643"/>
            <a:ext cx="366246" cy="342618"/>
          </a:xfrm>
          <a:prstGeom prst="triangle">
            <a:avLst>
              <a:gd name="adj" fmla="val 50000"/>
            </a:avLst>
          </a:prstGeom>
          <a:solidFill>
            <a:srgbClr val="1B40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28041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7" name="Google Shape;95;p14">
            <a:extLst>
              <a:ext uri="{FF2B5EF4-FFF2-40B4-BE49-F238E27FC236}">
                <a16:creationId xmlns:a16="http://schemas.microsoft.com/office/drawing/2014/main" id="{BEDCCEA1-FF5A-40F3-B915-01F4909B7875}"/>
              </a:ext>
            </a:extLst>
          </p:cNvPr>
          <p:cNvSpPr/>
          <p:nvPr/>
        </p:nvSpPr>
        <p:spPr>
          <a:xfrm>
            <a:off x="0" y="0"/>
            <a:ext cx="12192000" cy="6858000"/>
          </a:xfrm>
          <a:prstGeom prst="rect">
            <a:avLst/>
          </a:prstGeom>
          <a:solidFill>
            <a:srgbClr val="195D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19"/>
          <p:cNvSpPr txBox="1"/>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6" name="Google Shape;96;p14">
            <a:extLst>
              <a:ext uri="{FF2B5EF4-FFF2-40B4-BE49-F238E27FC236}">
                <a16:creationId xmlns:a16="http://schemas.microsoft.com/office/drawing/2014/main" id="{EA309930-953B-44FE-ADEE-CFD9CAA52C5D}"/>
              </a:ext>
            </a:extLst>
          </p:cNvPr>
          <p:cNvPicPr preferRelativeResize="0"/>
          <p:nvPr/>
        </p:nvPicPr>
        <p:blipFill rotWithShape="1">
          <a:blip r:embed="rId3">
            <a:alphaModFix/>
          </a:blip>
          <a:srcRect/>
          <a:stretch/>
        </p:blipFill>
        <p:spPr>
          <a:xfrm>
            <a:off x="0" y="-3466"/>
            <a:ext cx="12192000" cy="6858000"/>
          </a:xfrm>
          <a:prstGeom prst="rect">
            <a:avLst/>
          </a:prstGeom>
          <a:noFill/>
          <a:ln>
            <a:noFill/>
          </a:ln>
        </p:spPr>
      </p:pic>
      <p:pic>
        <p:nvPicPr>
          <p:cNvPr id="5122" name="Picture 2" descr="La imagen puede contener: 7 personas, personas sentadas, tabla e interior">
            <a:extLst>
              <a:ext uri="{FF2B5EF4-FFF2-40B4-BE49-F238E27FC236}">
                <a16:creationId xmlns:a16="http://schemas.microsoft.com/office/drawing/2014/main" id="{66D4E443-9843-49A6-8F2B-9569038AB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oogle Shape;90;p13">
            <a:extLst>
              <a:ext uri="{FF2B5EF4-FFF2-40B4-BE49-F238E27FC236}">
                <a16:creationId xmlns:a16="http://schemas.microsoft.com/office/drawing/2014/main" id="{ED83DB1B-8609-4DC2-AAC0-448DE184E16B}"/>
              </a:ext>
            </a:extLst>
          </p:cNvPr>
          <p:cNvCxnSpPr/>
          <p:nvPr/>
        </p:nvCxnSpPr>
        <p:spPr>
          <a:xfrm>
            <a:off x="1437200" y="0"/>
            <a:ext cx="0" cy="6858000"/>
          </a:xfrm>
          <a:prstGeom prst="straightConnector1">
            <a:avLst/>
          </a:prstGeom>
          <a:noFill/>
          <a:ln w="9525" cap="flat" cmpd="sng">
            <a:solidFill>
              <a:schemeClr val="lt1"/>
            </a:solidFill>
            <a:prstDash val="lgDash"/>
            <a:miter lim="800000"/>
            <a:headEnd type="none" w="sm" len="sm"/>
            <a:tailEnd type="none" w="sm" len="sm"/>
          </a:ln>
        </p:spPr>
      </p:cxnSp>
      <p:cxnSp>
        <p:nvCxnSpPr>
          <p:cNvPr id="9" name="Google Shape;90;p13">
            <a:extLst>
              <a:ext uri="{FF2B5EF4-FFF2-40B4-BE49-F238E27FC236}">
                <a16:creationId xmlns:a16="http://schemas.microsoft.com/office/drawing/2014/main" id="{BCFD0059-3118-4DCD-B39F-BB42A4279D37}"/>
              </a:ext>
            </a:extLst>
          </p:cNvPr>
          <p:cNvCxnSpPr/>
          <p:nvPr/>
        </p:nvCxnSpPr>
        <p:spPr>
          <a:xfrm>
            <a:off x="10754800" y="0"/>
            <a:ext cx="0" cy="6858000"/>
          </a:xfrm>
          <a:prstGeom prst="straightConnector1">
            <a:avLst/>
          </a:prstGeom>
          <a:noFill/>
          <a:ln w="9525" cap="flat" cmpd="sng">
            <a:solidFill>
              <a:schemeClr val="lt1"/>
            </a:solidFill>
            <a:prstDash val="lgDash"/>
            <a:miter lim="800000"/>
            <a:headEnd type="none" w="sm" len="sm"/>
            <a:tailEnd type="none" w="sm" len="sm"/>
          </a:ln>
        </p:spPr>
      </p:cxnSp>
      <p:sp>
        <p:nvSpPr>
          <p:cNvPr id="5" name="Google Shape;155;p21">
            <a:extLst>
              <a:ext uri="{FF2B5EF4-FFF2-40B4-BE49-F238E27FC236}">
                <a16:creationId xmlns:a16="http://schemas.microsoft.com/office/drawing/2014/main" id="{BC3141EA-124C-413B-82C7-DD6757D5075E}"/>
              </a:ext>
            </a:extLst>
          </p:cNvPr>
          <p:cNvSpPr txBox="1"/>
          <p:nvPr/>
        </p:nvSpPr>
        <p:spPr>
          <a:xfrm>
            <a:off x="1611370" y="5029200"/>
            <a:ext cx="8969544" cy="1675709"/>
          </a:xfrm>
          <a:prstGeom prst="rect">
            <a:avLst/>
          </a:prstGeom>
          <a:solidFill>
            <a:schemeClr val="bg1"/>
          </a:solidFill>
          <a:ln w="38100" cap="flat" cmpd="sng">
            <a:solidFill>
              <a:srgbClr val="195D92"/>
            </a:solidFill>
            <a:prstDash val="solid"/>
            <a:miter lim="800000"/>
            <a:headEnd type="none" w="sm" len="sm"/>
            <a:tailEnd type="none" w="sm" len="sm"/>
          </a:ln>
        </p:spPr>
        <p:txBody>
          <a:bodyPr spcFirstLastPara="1" wrap="square" lIns="91425" tIns="45700" rIns="91425" bIns="45700" anchor="t" anchorCtr="0">
            <a:noAutofit/>
          </a:bodyPr>
          <a:lstStyle/>
          <a:p>
            <a:pPr algn="just"/>
            <a:r>
              <a:rPr lang="es-CO" sz="2000" dirty="0"/>
              <a:t>Tomando como referente el lema del Plan de Desarrollo de CONACED   2018-2020 “</a:t>
            </a:r>
            <a:r>
              <a:rPr lang="es-CO" sz="2000" b="1" i="1" dirty="0"/>
              <a:t>Una escuela católica que se renueva… una confederación que se fortalec</a:t>
            </a:r>
            <a:r>
              <a:rPr lang="es-CO" sz="2000" dirty="0"/>
              <a:t>e”, Día E 2019 nos invita a la reflexión y el análisis del SIEE en los establecimientos educativos, para contribuir en la transformación de las prácticas pedagógicas que conlleve a promover el desarrollo integral.  </a:t>
            </a:r>
          </a:p>
        </p:txBody>
      </p:sp>
      <p:sp>
        <p:nvSpPr>
          <p:cNvPr id="10" name="Google Shape;208;p18">
            <a:extLst>
              <a:ext uri="{FF2B5EF4-FFF2-40B4-BE49-F238E27FC236}">
                <a16:creationId xmlns:a16="http://schemas.microsoft.com/office/drawing/2014/main" id="{25C9D94C-3859-4165-B7E6-8C5C83E4E9E2}"/>
              </a:ext>
            </a:extLst>
          </p:cNvPr>
          <p:cNvSpPr/>
          <p:nvPr/>
        </p:nvSpPr>
        <p:spPr>
          <a:xfrm>
            <a:off x="9298526" y="4885836"/>
            <a:ext cx="1112649" cy="122313"/>
          </a:xfrm>
          <a:prstGeom prst="rect">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35074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7" name="Google Shape;95;p14">
            <a:extLst>
              <a:ext uri="{FF2B5EF4-FFF2-40B4-BE49-F238E27FC236}">
                <a16:creationId xmlns:a16="http://schemas.microsoft.com/office/drawing/2014/main" id="{BEDCCEA1-FF5A-40F3-B915-01F4909B7875}"/>
              </a:ext>
            </a:extLst>
          </p:cNvPr>
          <p:cNvSpPr/>
          <p:nvPr/>
        </p:nvSpPr>
        <p:spPr>
          <a:xfrm>
            <a:off x="0" y="0"/>
            <a:ext cx="12192000" cy="6858000"/>
          </a:xfrm>
          <a:prstGeom prst="rect">
            <a:avLst/>
          </a:prstGeom>
          <a:solidFill>
            <a:srgbClr val="263E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 name="Google Shape;96;p14">
            <a:extLst>
              <a:ext uri="{FF2B5EF4-FFF2-40B4-BE49-F238E27FC236}">
                <a16:creationId xmlns:a16="http://schemas.microsoft.com/office/drawing/2014/main" id="{EA309930-953B-44FE-ADEE-CFD9CAA52C5D}"/>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338" name="Picture 2" descr="No hay descripción de la foto disponible.">
            <a:extLst>
              <a:ext uri="{FF2B5EF4-FFF2-40B4-BE49-F238E27FC236}">
                <a16:creationId xmlns:a16="http://schemas.microsoft.com/office/drawing/2014/main" id="{7FC073C1-8702-4AC6-A534-A7AF27FBD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38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7;p19"/>
          <p:cNvSpPr txBox="1"/>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8" name="Google Shape;90;p13">
            <a:extLst>
              <a:ext uri="{FF2B5EF4-FFF2-40B4-BE49-F238E27FC236}">
                <a16:creationId xmlns:a16="http://schemas.microsoft.com/office/drawing/2014/main" id="{ED83DB1B-8609-4DC2-AAC0-448DE184E16B}"/>
              </a:ext>
            </a:extLst>
          </p:cNvPr>
          <p:cNvCxnSpPr/>
          <p:nvPr/>
        </p:nvCxnSpPr>
        <p:spPr>
          <a:xfrm>
            <a:off x="1437200" y="0"/>
            <a:ext cx="0" cy="6858000"/>
          </a:xfrm>
          <a:prstGeom prst="straightConnector1">
            <a:avLst/>
          </a:prstGeom>
          <a:noFill/>
          <a:ln w="9525" cap="flat" cmpd="sng">
            <a:solidFill>
              <a:schemeClr val="lt1"/>
            </a:solidFill>
            <a:prstDash val="lgDash"/>
            <a:miter lim="800000"/>
            <a:headEnd type="none" w="sm" len="sm"/>
            <a:tailEnd type="none" w="sm" len="sm"/>
          </a:ln>
        </p:spPr>
      </p:cxnSp>
      <p:cxnSp>
        <p:nvCxnSpPr>
          <p:cNvPr id="9" name="Google Shape;90;p13">
            <a:extLst>
              <a:ext uri="{FF2B5EF4-FFF2-40B4-BE49-F238E27FC236}">
                <a16:creationId xmlns:a16="http://schemas.microsoft.com/office/drawing/2014/main" id="{BCFD0059-3118-4DCD-B39F-BB42A4279D37}"/>
              </a:ext>
            </a:extLst>
          </p:cNvPr>
          <p:cNvCxnSpPr/>
          <p:nvPr/>
        </p:nvCxnSpPr>
        <p:spPr>
          <a:xfrm>
            <a:off x="10754800" y="0"/>
            <a:ext cx="0" cy="6858000"/>
          </a:xfrm>
          <a:prstGeom prst="straightConnector1">
            <a:avLst/>
          </a:prstGeom>
          <a:noFill/>
          <a:ln w="9525" cap="flat" cmpd="sng">
            <a:solidFill>
              <a:schemeClr val="lt1"/>
            </a:solidFill>
            <a:prstDash val="lgDash"/>
            <a:miter lim="800000"/>
            <a:headEnd type="none" w="sm" len="sm"/>
            <a:tailEnd type="none" w="sm" len="sm"/>
          </a:ln>
        </p:spPr>
      </p:cxnSp>
      <p:sp>
        <p:nvSpPr>
          <p:cNvPr id="11" name="Google Shape;155;p21">
            <a:extLst>
              <a:ext uri="{FF2B5EF4-FFF2-40B4-BE49-F238E27FC236}">
                <a16:creationId xmlns:a16="http://schemas.microsoft.com/office/drawing/2014/main" id="{6A4E286E-B60B-4DF7-AA57-577D2CC15812}"/>
              </a:ext>
            </a:extLst>
          </p:cNvPr>
          <p:cNvSpPr txBox="1"/>
          <p:nvPr/>
        </p:nvSpPr>
        <p:spPr>
          <a:xfrm>
            <a:off x="1611370" y="139147"/>
            <a:ext cx="8969544" cy="1005442"/>
          </a:xfrm>
          <a:prstGeom prst="rect">
            <a:avLst/>
          </a:prstGeom>
          <a:solidFill>
            <a:schemeClr val="bg1"/>
          </a:solidFill>
          <a:ln w="38100" cap="flat" cmpd="sng">
            <a:solidFill>
              <a:srgbClr val="195D92"/>
            </a:solidFill>
            <a:prstDash val="solid"/>
            <a:miter lim="800000"/>
            <a:headEnd type="none" w="sm" len="sm"/>
            <a:tailEnd type="none" w="sm" len="sm"/>
          </a:ln>
        </p:spPr>
        <p:txBody>
          <a:bodyPr spcFirstLastPara="1" wrap="square" lIns="91425" tIns="45700" rIns="91425" bIns="45700" anchor="t" anchorCtr="0">
            <a:noAutofit/>
          </a:bodyPr>
          <a:lstStyle/>
          <a:p>
            <a:pPr lvl="0"/>
            <a:r>
              <a:rPr lang="es-CO" sz="2000" dirty="0">
                <a:solidFill>
                  <a:schemeClr val="dk1"/>
                </a:solidFill>
                <a:latin typeface="Calibri"/>
                <a:ea typeface="Calibri"/>
                <a:cs typeface="Calibri"/>
                <a:sym typeface="Calibri"/>
              </a:rPr>
              <a:t>CONACED nacional, se hace presente en el Día E, brindando algunas herramientas de ampliación. Esperamos estas herramientas sean de utilidad para el desarrollo de las jornadas en cada establecimiento educativo asociado.</a:t>
            </a:r>
          </a:p>
        </p:txBody>
      </p:sp>
      <p:sp>
        <p:nvSpPr>
          <p:cNvPr id="10" name="Google Shape;208;p18">
            <a:extLst>
              <a:ext uri="{FF2B5EF4-FFF2-40B4-BE49-F238E27FC236}">
                <a16:creationId xmlns:a16="http://schemas.microsoft.com/office/drawing/2014/main" id="{3EFA7378-EB00-4D82-A798-94F4263CBC09}"/>
              </a:ext>
            </a:extLst>
          </p:cNvPr>
          <p:cNvSpPr/>
          <p:nvPr/>
        </p:nvSpPr>
        <p:spPr>
          <a:xfrm>
            <a:off x="9305913" y="1161423"/>
            <a:ext cx="1112649" cy="122313"/>
          </a:xfrm>
          <a:prstGeom prst="rect">
            <a:avLst/>
          </a:prstGeom>
          <a:solidFill>
            <a:srgbClr val="E627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71156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8" name="Google Shape;88;p13">
            <a:extLst>
              <a:ext uri="{FF2B5EF4-FFF2-40B4-BE49-F238E27FC236}">
                <a16:creationId xmlns:a16="http://schemas.microsoft.com/office/drawing/2014/main" id="{0509B388-0D62-4703-A67D-DC88A36ED55F}"/>
              </a:ext>
            </a:extLst>
          </p:cNvPr>
          <p:cNvPicPr preferRelativeResize="0"/>
          <p:nvPr/>
        </p:nvPicPr>
        <p:blipFill rotWithShape="1">
          <a:blip r:embed="rId3">
            <a:alphaModFix/>
          </a:blip>
          <a:srcRect l="37791" r="13466"/>
          <a:stretch/>
        </p:blipFill>
        <p:spPr>
          <a:xfrm>
            <a:off x="7169288" y="-1"/>
            <a:ext cx="5022712" cy="6869723"/>
          </a:xfrm>
          <a:prstGeom prst="rect">
            <a:avLst/>
          </a:prstGeom>
          <a:noFill/>
          <a:ln>
            <a:noFill/>
          </a:ln>
        </p:spPr>
      </p:pic>
      <p:sp>
        <p:nvSpPr>
          <p:cNvPr id="84" name="Google Shape;84;p13"/>
          <p:cNvSpPr/>
          <p:nvPr/>
        </p:nvSpPr>
        <p:spPr>
          <a:xfrm>
            <a:off x="-19453" y="-1332"/>
            <a:ext cx="7188741" cy="6858000"/>
          </a:xfrm>
          <a:prstGeom prst="rect">
            <a:avLst/>
          </a:prstGeom>
          <a:solidFill>
            <a:srgbClr val="E438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 name="Google Shape;96;p14">
            <a:extLst>
              <a:ext uri="{FF2B5EF4-FFF2-40B4-BE49-F238E27FC236}">
                <a16:creationId xmlns:a16="http://schemas.microsoft.com/office/drawing/2014/main" id="{4AAD02BB-9FB2-4020-8DB1-B27437D9ACED}"/>
              </a:ext>
            </a:extLst>
          </p:cNvPr>
          <p:cNvPicPr preferRelativeResize="0"/>
          <p:nvPr/>
        </p:nvPicPr>
        <p:blipFill rotWithShape="1">
          <a:blip r:embed="rId4">
            <a:alphaModFix/>
          </a:blip>
          <a:srcRect r="40196"/>
          <a:stretch/>
        </p:blipFill>
        <p:spPr>
          <a:xfrm>
            <a:off x="-122070" y="5195"/>
            <a:ext cx="7291358" cy="6858000"/>
          </a:xfrm>
          <a:prstGeom prst="rect">
            <a:avLst/>
          </a:prstGeom>
          <a:noFill/>
          <a:ln>
            <a:noFill/>
          </a:ln>
        </p:spPr>
      </p:pic>
      <p:sp>
        <p:nvSpPr>
          <p:cNvPr id="85" name="Google Shape;85;p13"/>
          <p:cNvSpPr/>
          <p:nvPr/>
        </p:nvSpPr>
        <p:spPr>
          <a:xfrm>
            <a:off x="63928" y="2259449"/>
            <a:ext cx="6700871" cy="1169551"/>
          </a:xfrm>
          <a:prstGeom prst="rect">
            <a:avLst/>
          </a:prstGeom>
          <a:noFill/>
          <a:ln>
            <a:noFill/>
          </a:ln>
        </p:spPr>
        <p:txBody>
          <a:bodyPr spcFirstLastPara="1" wrap="square" lIns="91425" tIns="45700" rIns="91425" bIns="45700" anchor="t" anchorCtr="0">
            <a:noAutofit/>
          </a:bodyPr>
          <a:lstStyle/>
          <a:p>
            <a:pPr lvl="0" algn="ctr"/>
            <a:r>
              <a:rPr lang="es-CO" sz="2400" b="1" dirty="0">
                <a:solidFill>
                  <a:schemeClr val="lt1"/>
                </a:solidFill>
              </a:rPr>
              <a:t>Orientaciones para la realización de la jornada, Día E 2019.</a:t>
            </a:r>
          </a:p>
          <a:p>
            <a:pPr lvl="0" algn="ctr"/>
            <a:endParaRPr sz="2400" dirty="0"/>
          </a:p>
        </p:txBody>
      </p:sp>
      <p:sp>
        <p:nvSpPr>
          <p:cNvPr id="86" name="Google Shape;86;p13"/>
          <p:cNvSpPr/>
          <p:nvPr/>
        </p:nvSpPr>
        <p:spPr>
          <a:xfrm>
            <a:off x="1227964" y="1085598"/>
            <a:ext cx="6368641"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6600" b="1" dirty="0">
                <a:solidFill>
                  <a:schemeClr val="lt1"/>
                </a:solidFill>
                <a:latin typeface="Arial"/>
                <a:ea typeface="Arial"/>
                <a:cs typeface="Arial"/>
                <a:sym typeface="Arial"/>
              </a:rPr>
              <a:t>   Parte 2</a:t>
            </a:r>
            <a:endParaRPr dirty="0"/>
          </a:p>
        </p:txBody>
      </p:sp>
      <p:cxnSp>
        <p:nvCxnSpPr>
          <p:cNvPr id="89" name="Google Shape;89;p13"/>
          <p:cNvCxnSpPr>
            <a:cxnSpLocks/>
          </p:cNvCxnSpPr>
          <p:nvPr/>
        </p:nvCxnSpPr>
        <p:spPr>
          <a:xfrm>
            <a:off x="1296058" y="2193594"/>
            <a:ext cx="4098314" cy="0"/>
          </a:xfrm>
          <a:prstGeom prst="straightConnector1">
            <a:avLst/>
          </a:prstGeom>
          <a:noFill/>
          <a:ln w="9525" cap="flat" cmpd="sng">
            <a:solidFill>
              <a:schemeClr val="lt1"/>
            </a:solidFill>
            <a:prstDash val="solid"/>
            <a:miter lim="800000"/>
            <a:headEnd type="none" w="sm" len="sm"/>
            <a:tailEnd type="none" w="sm" len="sm"/>
          </a:ln>
        </p:spPr>
      </p:cxnSp>
      <p:cxnSp>
        <p:nvCxnSpPr>
          <p:cNvPr id="90" name="Google Shape;90;p13"/>
          <p:cNvCxnSpPr/>
          <p:nvPr/>
        </p:nvCxnSpPr>
        <p:spPr>
          <a:xfrm>
            <a:off x="7052554" y="11722"/>
            <a:ext cx="0" cy="6858000"/>
          </a:xfrm>
          <a:prstGeom prst="straightConnector1">
            <a:avLst/>
          </a:prstGeom>
          <a:noFill/>
          <a:ln w="9525" cap="flat" cmpd="sng">
            <a:solidFill>
              <a:schemeClr val="lt1"/>
            </a:solidFill>
            <a:prstDash val="lgDash"/>
            <a:miter lim="800000"/>
            <a:headEnd type="none" w="sm" len="sm"/>
            <a:tailEnd type="none" w="sm" len="sm"/>
          </a:ln>
        </p:spPr>
      </p:cxnSp>
      <p:cxnSp>
        <p:nvCxnSpPr>
          <p:cNvPr id="16" name="Google Shape;90;p13">
            <a:extLst>
              <a:ext uri="{FF2B5EF4-FFF2-40B4-BE49-F238E27FC236}">
                <a16:creationId xmlns:a16="http://schemas.microsoft.com/office/drawing/2014/main" id="{5F785B47-E56A-4061-A4DC-46EBC57B5961}"/>
              </a:ext>
            </a:extLst>
          </p:cNvPr>
          <p:cNvCxnSpPr/>
          <p:nvPr/>
        </p:nvCxnSpPr>
        <p:spPr>
          <a:xfrm>
            <a:off x="63928" y="-11722"/>
            <a:ext cx="0" cy="6858000"/>
          </a:xfrm>
          <a:prstGeom prst="straightConnector1">
            <a:avLst/>
          </a:prstGeom>
          <a:noFill/>
          <a:ln w="19050" cap="flat" cmpd="sng">
            <a:solidFill>
              <a:srgbClr val="DA105B"/>
            </a:solidFill>
            <a:prstDash val="lgDash"/>
            <a:miter lim="800000"/>
            <a:headEnd type="none" w="sm" len="sm"/>
            <a:tailEnd type="none" w="sm" len="sm"/>
          </a:ln>
        </p:spPr>
      </p:cxnSp>
      <p:pic>
        <p:nvPicPr>
          <p:cNvPr id="13" name="Google Shape;87;p13">
            <a:extLst>
              <a:ext uri="{FF2B5EF4-FFF2-40B4-BE49-F238E27FC236}">
                <a16:creationId xmlns:a16="http://schemas.microsoft.com/office/drawing/2014/main" id="{3D6EC321-F8FE-4AC0-ABAE-4283BE356512}"/>
              </a:ext>
            </a:extLst>
          </p:cNvPr>
          <p:cNvPicPr preferRelativeResize="0"/>
          <p:nvPr/>
        </p:nvPicPr>
        <p:blipFill rotWithShape="1">
          <a:blip r:embed="rId5">
            <a:alphaModFix/>
          </a:blip>
          <a:srcRect/>
          <a:stretch/>
        </p:blipFill>
        <p:spPr>
          <a:xfrm>
            <a:off x="5599147" y="6001789"/>
            <a:ext cx="1317641" cy="697523"/>
          </a:xfrm>
          <a:prstGeom prst="rect">
            <a:avLst/>
          </a:prstGeom>
          <a:noFill/>
          <a:ln>
            <a:noFill/>
          </a:ln>
        </p:spPr>
      </p:pic>
      <p:pic>
        <p:nvPicPr>
          <p:cNvPr id="14" name="Picture 4" descr="Resultado de imagen de conaced">
            <a:extLst>
              <a:ext uri="{FF2B5EF4-FFF2-40B4-BE49-F238E27FC236}">
                <a16:creationId xmlns:a16="http://schemas.microsoft.com/office/drawing/2014/main" id="{4877ACE4-2A4B-4AE8-9C2C-B93E29A2FF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778"/>
          <a:stretch/>
        </p:blipFill>
        <p:spPr bwMode="auto">
          <a:xfrm>
            <a:off x="267483" y="5802284"/>
            <a:ext cx="1010610" cy="897028"/>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235;p20">
            <a:extLst>
              <a:ext uri="{FF2B5EF4-FFF2-40B4-BE49-F238E27FC236}">
                <a16:creationId xmlns:a16="http://schemas.microsoft.com/office/drawing/2014/main" id="{8A428CBE-6178-4919-A00B-6F1276C2EB04}"/>
              </a:ext>
            </a:extLst>
          </p:cNvPr>
          <p:cNvSpPr/>
          <p:nvPr/>
        </p:nvSpPr>
        <p:spPr>
          <a:xfrm rot="5400000">
            <a:off x="1770666" y="1402643"/>
            <a:ext cx="366246" cy="342618"/>
          </a:xfrm>
          <a:prstGeom prst="triangle">
            <a:avLst>
              <a:gd name="adj" fmla="val 50000"/>
            </a:avLst>
          </a:prstGeom>
          <a:solidFill>
            <a:srgbClr val="1B40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51714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030" name="Picture 6" descr="La imagen puede contener: 6 personas, personas sonriendo, personas sentadas">
            <a:extLst>
              <a:ext uri="{FF2B5EF4-FFF2-40B4-BE49-F238E27FC236}">
                <a16:creationId xmlns:a16="http://schemas.microsoft.com/office/drawing/2014/main" id="{D4116D35-042F-4673-8C51-F96880DB85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338"/>
          <a:stretch/>
        </p:blipFill>
        <p:spPr bwMode="auto">
          <a:xfrm>
            <a:off x="0" y="0"/>
            <a:ext cx="4998257" cy="6858000"/>
          </a:xfrm>
          <a:prstGeom prst="rect">
            <a:avLst/>
          </a:prstGeom>
          <a:noFill/>
          <a:extLst>
            <a:ext uri="{909E8E84-426E-40DD-AFC4-6F175D3DCCD1}">
              <a14:hiddenFill xmlns:a14="http://schemas.microsoft.com/office/drawing/2010/main">
                <a:solidFill>
                  <a:srgbClr val="FFFFFF"/>
                </a:solidFill>
              </a14:hiddenFill>
            </a:ext>
          </a:extLst>
        </p:spPr>
      </p:pic>
      <p:sp>
        <p:nvSpPr>
          <p:cNvPr id="84" name="Google Shape;84;p13"/>
          <p:cNvSpPr/>
          <p:nvPr/>
        </p:nvSpPr>
        <p:spPr>
          <a:xfrm>
            <a:off x="5001488" y="-6947"/>
            <a:ext cx="7188741" cy="6858000"/>
          </a:xfrm>
          <a:prstGeom prst="rect">
            <a:avLst/>
          </a:prstGeom>
          <a:solidFill>
            <a:srgbClr val="E438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 name="Google Shape;96;p14">
            <a:extLst>
              <a:ext uri="{FF2B5EF4-FFF2-40B4-BE49-F238E27FC236}">
                <a16:creationId xmlns:a16="http://schemas.microsoft.com/office/drawing/2014/main" id="{4AAD02BB-9FB2-4020-8DB1-B27437D9ACED}"/>
              </a:ext>
            </a:extLst>
          </p:cNvPr>
          <p:cNvPicPr preferRelativeResize="0"/>
          <p:nvPr/>
        </p:nvPicPr>
        <p:blipFill rotWithShape="1">
          <a:blip r:embed="rId4">
            <a:alphaModFix/>
          </a:blip>
          <a:srcRect l="-40195" r="40196"/>
          <a:stretch/>
        </p:blipFill>
        <p:spPr>
          <a:xfrm>
            <a:off x="0" y="0"/>
            <a:ext cx="12192000" cy="6858000"/>
          </a:xfrm>
          <a:prstGeom prst="rect">
            <a:avLst/>
          </a:prstGeom>
          <a:noFill/>
          <a:ln>
            <a:noFill/>
          </a:ln>
        </p:spPr>
      </p:pic>
      <p:sp>
        <p:nvSpPr>
          <p:cNvPr id="85" name="Google Shape;85;p13"/>
          <p:cNvSpPr/>
          <p:nvPr/>
        </p:nvSpPr>
        <p:spPr>
          <a:xfrm>
            <a:off x="5104819" y="1706922"/>
            <a:ext cx="6700871" cy="1169551"/>
          </a:xfrm>
          <a:prstGeom prst="rect">
            <a:avLst/>
          </a:prstGeom>
          <a:noFill/>
          <a:ln>
            <a:noFill/>
          </a:ln>
        </p:spPr>
        <p:txBody>
          <a:bodyPr spcFirstLastPara="1" wrap="square" lIns="91425" tIns="45700" rIns="91425" bIns="45700" anchor="t" anchorCtr="0">
            <a:noAutofit/>
          </a:bodyPr>
          <a:lstStyle/>
          <a:p>
            <a:pPr lvl="0" algn="ctr"/>
            <a:r>
              <a:rPr lang="es-CO" sz="2400" b="1" dirty="0">
                <a:solidFill>
                  <a:schemeClr val="lt1"/>
                </a:solidFill>
              </a:rPr>
              <a:t>Orientaciones para la realización de la jornada, Día E 2019.</a:t>
            </a:r>
          </a:p>
          <a:p>
            <a:pPr lvl="0" algn="ctr"/>
            <a:endParaRPr lang="es-CO" sz="2400" b="1" dirty="0">
              <a:solidFill>
                <a:schemeClr val="lt1"/>
              </a:solidFill>
            </a:endParaRPr>
          </a:p>
          <a:p>
            <a:pPr lvl="0" algn="ctr"/>
            <a:endParaRPr lang="es-CO" sz="2400" b="1" dirty="0">
              <a:solidFill>
                <a:schemeClr val="lt1"/>
              </a:solidFill>
            </a:endParaRPr>
          </a:p>
          <a:p>
            <a:pPr lvl="0" algn="ctr"/>
            <a:endParaRPr sz="2400" dirty="0"/>
          </a:p>
        </p:txBody>
      </p:sp>
      <p:sp>
        <p:nvSpPr>
          <p:cNvPr id="86" name="Google Shape;86;p13"/>
          <p:cNvSpPr/>
          <p:nvPr/>
        </p:nvSpPr>
        <p:spPr>
          <a:xfrm>
            <a:off x="6268855" y="533071"/>
            <a:ext cx="6368641"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6600" b="1" dirty="0">
                <a:solidFill>
                  <a:schemeClr val="lt1"/>
                </a:solidFill>
                <a:latin typeface="Arial"/>
                <a:ea typeface="Arial"/>
                <a:cs typeface="Arial"/>
                <a:sym typeface="Arial"/>
              </a:rPr>
              <a:t>   Parte 2</a:t>
            </a:r>
            <a:endParaRPr dirty="0"/>
          </a:p>
        </p:txBody>
      </p:sp>
      <p:cxnSp>
        <p:nvCxnSpPr>
          <p:cNvPr id="89" name="Google Shape;89;p13"/>
          <p:cNvCxnSpPr>
            <a:cxnSpLocks/>
          </p:cNvCxnSpPr>
          <p:nvPr/>
        </p:nvCxnSpPr>
        <p:spPr>
          <a:xfrm>
            <a:off x="6336949" y="1641067"/>
            <a:ext cx="4098314" cy="0"/>
          </a:xfrm>
          <a:prstGeom prst="straightConnector1">
            <a:avLst/>
          </a:prstGeom>
          <a:noFill/>
          <a:ln w="9525" cap="flat" cmpd="sng">
            <a:solidFill>
              <a:schemeClr val="lt1"/>
            </a:solidFill>
            <a:prstDash val="solid"/>
            <a:miter lim="800000"/>
            <a:headEnd type="none" w="sm" len="sm"/>
            <a:tailEnd type="none" w="sm" len="sm"/>
          </a:ln>
        </p:spPr>
      </p:cxnSp>
      <p:cxnSp>
        <p:nvCxnSpPr>
          <p:cNvPr id="90" name="Google Shape;90;p13"/>
          <p:cNvCxnSpPr/>
          <p:nvPr/>
        </p:nvCxnSpPr>
        <p:spPr>
          <a:xfrm>
            <a:off x="5043225" y="16333"/>
            <a:ext cx="0" cy="6858000"/>
          </a:xfrm>
          <a:prstGeom prst="straightConnector1">
            <a:avLst/>
          </a:prstGeom>
          <a:noFill/>
          <a:ln w="9525" cap="flat" cmpd="sng">
            <a:solidFill>
              <a:schemeClr val="lt1"/>
            </a:solidFill>
            <a:prstDash val="lgDash"/>
            <a:miter lim="800000"/>
            <a:headEnd type="none" w="sm" len="sm"/>
            <a:tailEnd type="none" w="sm" len="sm"/>
          </a:ln>
        </p:spPr>
      </p:cxnSp>
      <p:cxnSp>
        <p:nvCxnSpPr>
          <p:cNvPr id="16" name="Google Shape;90;p13">
            <a:extLst>
              <a:ext uri="{FF2B5EF4-FFF2-40B4-BE49-F238E27FC236}">
                <a16:creationId xmlns:a16="http://schemas.microsoft.com/office/drawing/2014/main" id="{5F785B47-E56A-4061-A4DC-46EBC57B5961}"/>
              </a:ext>
            </a:extLst>
          </p:cNvPr>
          <p:cNvCxnSpPr/>
          <p:nvPr/>
        </p:nvCxnSpPr>
        <p:spPr>
          <a:xfrm>
            <a:off x="12088377" y="-14258"/>
            <a:ext cx="0" cy="6858000"/>
          </a:xfrm>
          <a:prstGeom prst="straightConnector1">
            <a:avLst/>
          </a:prstGeom>
          <a:noFill/>
          <a:ln w="19050" cap="flat" cmpd="sng">
            <a:solidFill>
              <a:srgbClr val="DA105B"/>
            </a:solidFill>
            <a:prstDash val="lgDash"/>
            <a:miter lim="800000"/>
            <a:headEnd type="none" w="sm" len="sm"/>
            <a:tailEnd type="none" w="sm" len="sm"/>
          </a:ln>
        </p:spPr>
      </p:cxnSp>
      <p:pic>
        <p:nvPicPr>
          <p:cNvPr id="13" name="Google Shape;87;p13">
            <a:extLst>
              <a:ext uri="{FF2B5EF4-FFF2-40B4-BE49-F238E27FC236}">
                <a16:creationId xmlns:a16="http://schemas.microsoft.com/office/drawing/2014/main" id="{3D6EC321-F8FE-4AC0-ABAE-4283BE356512}"/>
              </a:ext>
            </a:extLst>
          </p:cNvPr>
          <p:cNvPicPr preferRelativeResize="0"/>
          <p:nvPr/>
        </p:nvPicPr>
        <p:blipFill rotWithShape="1">
          <a:blip r:embed="rId5">
            <a:alphaModFix/>
          </a:blip>
          <a:srcRect/>
          <a:stretch/>
        </p:blipFill>
        <p:spPr>
          <a:xfrm>
            <a:off x="10621859" y="5996594"/>
            <a:ext cx="1317641" cy="697523"/>
          </a:xfrm>
          <a:prstGeom prst="rect">
            <a:avLst/>
          </a:prstGeom>
          <a:noFill/>
          <a:ln>
            <a:noFill/>
          </a:ln>
        </p:spPr>
      </p:pic>
      <p:pic>
        <p:nvPicPr>
          <p:cNvPr id="14" name="Picture 4" descr="Resultado de imagen de conaced">
            <a:extLst>
              <a:ext uri="{FF2B5EF4-FFF2-40B4-BE49-F238E27FC236}">
                <a16:creationId xmlns:a16="http://schemas.microsoft.com/office/drawing/2014/main" id="{4877ACE4-2A4B-4AE8-9C2C-B93E29A2FF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778"/>
          <a:stretch/>
        </p:blipFill>
        <p:spPr bwMode="auto">
          <a:xfrm>
            <a:off x="5290195" y="5797089"/>
            <a:ext cx="1010610" cy="897028"/>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86;p13">
            <a:extLst>
              <a:ext uri="{FF2B5EF4-FFF2-40B4-BE49-F238E27FC236}">
                <a16:creationId xmlns:a16="http://schemas.microsoft.com/office/drawing/2014/main" id="{92EB87C0-C1B1-4E68-9F99-167A2E8C0F3F}"/>
              </a:ext>
            </a:extLst>
          </p:cNvPr>
          <p:cNvSpPr/>
          <p:nvPr/>
        </p:nvSpPr>
        <p:spPr>
          <a:xfrm>
            <a:off x="5570859" y="3468266"/>
            <a:ext cx="6368641" cy="11079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6600" b="1" dirty="0">
                <a:solidFill>
                  <a:srgbClr val="113870"/>
                </a:solidFill>
              </a:rPr>
              <a:t>Alistamiento</a:t>
            </a:r>
            <a:endParaRPr dirty="0">
              <a:solidFill>
                <a:srgbClr val="113870"/>
              </a:solidFill>
            </a:endParaRPr>
          </a:p>
        </p:txBody>
      </p:sp>
      <p:sp>
        <p:nvSpPr>
          <p:cNvPr id="17" name="Google Shape;235;p20">
            <a:extLst>
              <a:ext uri="{FF2B5EF4-FFF2-40B4-BE49-F238E27FC236}">
                <a16:creationId xmlns:a16="http://schemas.microsoft.com/office/drawing/2014/main" id="{E0B66EBC-E8E3-414C-887E-CF01A41AFE68}"/>
              </a:ext>
            </a:extLst>
          </p:cNvPr>
          <p:cNvSpPr/>
          <p:nvPr/>
        </p:nvSpPr>
        <p:spPr>
          <a:xfrm rot="5400000">
            <a:off x="6841429" y="777970"/>
            <a:ext cx="366246" cy="342618"/>
          </a:xfrm>
          <a:prstGeom prst="triangle">
            <a:avLst>
              <a:gd name="adj" fmla="val 50000"/>
            </a:avLst>
          </a:prstGeom>
          <a:solidFill>
            <a:srgbClr val="1B40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48621795"/>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745</TotalTime>
  <Words>1758</Words>
  <Application>Microsoft Office PowerPoint</Application>
  <PresentationFormat>Panorámica</PresentationFormat>
  <Paragraphs>200</Paragraphs>
  <Slides>49</Slides>
  <Notes>49</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49</vt:i4>
      </vt:variant>
    </vt:vector>
  </HeadingPairs>
  <TitlesOfParts>
    <vt:vector size="58" baseType="lpstr">
      <vt:lpstr>Cambria Math</vt:lpstr>
      <vt:lpstr>Arial Black</vt:lpstr>
      <vt:lpstr>Arial</vt:lpstr>
      <vt:lpstr>Arial Rounded</vt:lpstr>
      <vt:lpstr>Bodoni MT Condensed</vt:lpstr>
      <vt:lpstr>CORIRX+Roboto-Light</vt:lpstr>
      <vt:lpstr>Calibri</vt:lpstr>
      <vt:lpstr>Wingdings</vt:lpstr>
      <vt:lpstr>Tema de Office</vt:lpstr>
      <vt:lpstr>¡CONACED Nacional  se suma a la construcción del           Día E 2019!     Evaluar para Avanzar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¡CONACED Nacional SE SUMA a la construcción del Día E 2019.  Evaluar para Avanzar!</dc:title>
  <dc:creator>Usuario</dc:creator>
  <cp:lastModifiedBy>Felipe Bernal</cp:lastModifiedBy>
  <cp:revision>64</cp:revision>
  <dcterms:modified xsi:type="dcterms:W3CDTF">2019-10-11T14:25:17Z</dcterms:modified>
</cp:coreProperties>
</file>