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60"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9" d="100"/>
          <a:sy n="119" d="100"/>
        </p:scale>
        <p:origin x="1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30/03/2020</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30/03/2020</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iprensa.com/recursos/domingo-de-resurreccion-2001"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vatican.va/content/francesco/es/homilies/2020/documents/papa-francesco_20200327_omelia-epidemia.pdf"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semanasanta2020.cec.org.co/"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conaced.edu.co/click-pastoral-26-recursos-y-alternativas-para-las-clases-virtuales/"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hyperlink" Target="https://conaced.edu.co/themencode-pdf-viewer/?file=https://conaced.edu.co/wp-content/uploads/2020/03/Manual-de-Semana-Santa-para-celebrarlo-en-familia-ciclo-A-2020.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iprensa.com/recursos/la-semana-santa-199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iprensa.com/recursos/domingo-de-ramos-19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aciprensa.com/recursos/jueves-santo-1998"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imagenesreligiosasparadescargar.blogspot.com/2013/05/via-crucis-para-ninos.html"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hyperlink" Target="https://www.aciprensa.com/recursos/viernes-santo-199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ciprensa.com/recursos/sabado-santo-2000"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659F9AE-985A-40C5-8578-6507233C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CuadroTexto 1"/>
          <p:cNvSpPr txBox="1"/>
          <p:nvPr/>
        </p:nvSpPr>
        <p:spPr>
          <a:xfrm>
            <a:off x="398584" y="5440738"/>
            <a:ext cx="11287421" cy="1323439"/>
          </a:xfrm>
          <a:prstGeom prst="rect">
            <a:avLst/>
          </a:prstGeom>
          <a:noFill/>
        </p:spPr>
        <p:txBody>
          <a:bodyPr wrap="square" rtlCol="0">
            <a:spAutoFit/>
          </a:bodyPr>
          <a:lstStyle/>
          <a:p>
            <a:r>
              <a:rPr lang="es-CO" sz="8000" b="1" dirty="0">
                <a:solidFill>
                  <a:srgbClr val="441D61"/>
                </a:solidFill>
                <a:latin typeface="Freestyle Script" panose="030804020302050B0404" pitchFamily="66" charset="0"/>
              </a:rPr>
              <a:t>Vivamos la Semana Santa en casa</a:t>
            </a:r>
          </a:p>
        </p:txBody>
      </p:sp>
      <p:sp>
        <p:nvSpPr>
          <p:cNvPr id="4" name="CuadroTexto 3"/>
          <p:cNvSpPr txBox="1"/>
          <p:nvPr/>
        </p:nvSpPr>
        <p:spPr>
          <a:xfrm>
            <a:off x="9877168" y="2105560"/>
            <a:ext cx="1886464" cy="1200329"/>
          </a:xfrm>
          <a:prstGeom prst="rect">
            <a:avLst/>
          </a:prstGeom>
          <a:noFill/>
        </p:spPr>
        <p:txBody>
          <a:bodyPr wrap="square" rtlCol="0">
            <a:spAutoFit/>
          </a:bodyPr>
          <a:lstStyle/>
          <a:p>
            <a:pPr algn="ctr"/>
            <a:r>
              <a:rPr lang="es-CO" sz="7200" b="1" dirty="0">
                <a:solidFill>
                  <a:srgbClr val="441D61"/>
                </a:solidFill>
                <a:latin typeface="Freestyle Script" panose="030804020302050B0404" pitchFamily="66" charset="0"/>
              </a:rPr>
              <a:t>#28 </a:t>
            </a:r>
            <a:endParaRPr lang="es-CO" sz="7200" dirty="0">
              <a:solidFill>
                <a:srgbClr val="441D61"/>
              </a:solidFill>
              <a:latin typeface="Brush Script MT" panose="03060802040406070304" pitchFamily="66" charset="0"/>
            </a:endParaRPr>
          </a:p>
        </p:txBody>
      </p:sp>
    </p:spTree>
    <p:extLst>
      <p:ext uri="{BB962C8B-B14F-4D97-AF65-F5344CB8AC3E}">
        <p14:creationId xmlns:p14="http://schemas.microsoft.com/office/powerpoint/2010/main" val="69524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5733094" y="1758463"/>
            <a:ext cx="5545012" cy="3477875"/>
          </a:xfrm>
          <a:prstGeom prst="rect">
            <a:avLst/>
          </a:prstGeom>
          <a:solidFill>
            <a:srgbClr val="441D61"/>
          </a:solidFill>
        </p:spPr>
        <p:txBody>
          <a:bodyPr wrap="square" rtlCol="0">
            <a:spAutoFit/>
          </a:bodyPr>
          <a:lstStyle/>
          <a:p>
            <a:pPr marL="285750" indent="-285750" algn="just">
              <a:buFont typeface="Arial" charset="0"/>
              <a:buChar char="•"/>
            </a:pPr>
            <a:r>
              <a:rPr lang="es-ES" sz="2000" b="1" dirty="0">
                <a:solidFill>
                  <a:schemeClr val="bg1"/>
                </a:solidFill>
              </a:rPr>
              <a:t>Domingo de Resurrección (Jesús está vivo)</a:t>
            </a:r>
          </a:p>
          <a:p>
            <a:pPr algn="just"/>
            <a:endParaRPr lang="es-ES" sz="2000" b="1" dirty="0">
              <a:solidFill>
                <a:schemeClr val="bg1"/>
              </a:solidFill>
            </a:endParaRPr>
          </a:p>
          <a:p>
            <a:pPr algn="just"/>
            <a:r>
              <a:rPr lang="es-ES" sz="2000" dirty="0">
                <a:solidFill>
                  <a:schemeClr val="bg1"/>
                </a:solidFill>
              </a:rPr>
              <a:t>¡Qué alegría, Jesús ha resucitado! Y en verdad ha resucitado. Despertemos con alegría a los niños.  Se trata de experimentar la alegría de la presencia de Jesús en nuestras vidas. ¿De qué manera experimentamos a Jesús vivo y presente en nuestra familia?</a:t>
            </a:r>
          </a:p>
          <a:p>
            <a:pPr algn="just"/>
            <a:endParaRPr lang="es-ES" sz="2000" b="1" dirty="0">
              <a:solidFill>
                <a:schemeClr val="bg1"/>
              </a:solidFill>
            </a:endParaRPr>
          </a:p>
          <a:p>
            <a:pPr algn="just"/>
            <a:r>
              <a:rPr lang="es-ES" sz="2000" dirty="0">
                <a:solidFill>
                  <a:schemeClr val="bg1"/>
                </a:solidFill>
              </a:rPr>
              <a:t>Podemos hacer un desayuno especial en familia y compartir la alegría de saber que Jesús está vivo.</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CuadroTexto 7"/>
          <p:cNvSpPr txBox="1"/>
          <p:nvPr/>
        </p:nvSpPr>
        <p:spPr>
          <a:xfrm>
            <a:off x="5131857" y="5666962"/>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acerca del Domingo de Resurrección</a:t>
            </a:r>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 name="Imagen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0622" y="5346079"/>
            <a:ext cx="631086" cy="782547"/>
          </a:xfrm>
          <a:prstGeom prst="rect">
            <a:avLst/>
          </a:prstGeom>
        </p:spPr>
      </p:pic>
      <p:pic>
        <p:nvPicPr>
          <p:cNvPr id="1026" name="Picture 2" descr="Parroquia Guadalupe Los Realejos: Venid a Galilea, allí el Señ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97" y="1757626"/>
            <a:ext cx="4876800" cy="3476626"/>
          </a:xfrm>
          <a:prstGeom prst="rect">
            <a:avLst/>
          </a:prstGeom>
          <a:solidFill>
            <a:srgbClr val="441D61"/>
          </a:solidFill>
          <a:ln>
            <a:solidFill>
              <a:srgbClr val="441D61"/>
            </a:solidFill>
          </a:ln>
        </p:spPr>
      </p:pic>
    </p:spTree>
    <p:extLst>
      <p:ext uri="{BB962C8B-B14F-4D97-AF65-F5344CB8AC3E}">
        <p14:creationId xmlns:p14="http://schemas.microsoft.com/office/powerpoint/2010/main" val="119440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los jóvenes y adultos</a:t>
            </a:r>
          </a:p>
        </p:txBody>
      </p:sp>
      <p:sp>
        <p:nvSpPr>
          <p:cNvPr id="14" name="CuadroTexto 13"/>
          <p:cNvSpPr txBox="1"/>
          <p:nvPr/>
        </p:nvSpPr>
        <p:spPr>
          <a:xfrm>
            <a:off x="214189" y="2086707"/>
            <a:ext cx="6092825" cy="3293209"/>
          </a:xfrm>
          <a:prstGeom prst="rect">
            <a:avLst/>
          </a:prstGeom>
          <a:solidFill>
            <a:srgbClr val="441D61"/>
          </a:solidFill>
        </p:spPr>
        <p:txBody>
          <a:bodyPr wrap="square" rtlCol="0">
            <a:spAutoFit/>
          </a:bodyPr>
          <a:lstStyle/>
          <a:p>
            <a:pPr marL="285750" indent="-285750" algn="just">
              <a:buFont typeface="Arial" charset="0"/>
              <a:buChar char="•"/>
            </a:pPr>
            <a:r>
              <a:rPr lang="es-ES" sz="1600" b="1" dirty="0">
                <a:solidFill>
                  <a:schemeClr val="bg1"/>
                </a:solidFill>
              </a:rPr>
              <a:t>Además de las pistas anteriores, adicionamos…</a:t>
            </a:r>
          </a:p>
          <a:p>
            <a:pPr algn="just"/>
            <a:endParaRPr lang="es-ES" sz="1600" b="1" dirty="0">
              <a:solidFill>
                <a:schemeClr val="bg1"/>
              </a:solidFill>
            </a:endParaRPr>
          </a:p>
          <a:p>
            <a:pPr algn="just"/>
            <a:r>
              <a:rPr lang="es-ES" sz="1600" dirty="0">
                <a:solidFill>
                  <a:schemeClr val="bg1"/>
                </a:solidFill>
              </a:rPr>
              <a:t>Pueden ver algunas películas relacionadas con la Semana Santa que ofrecen los canales de televisión.</a:t>
            </a:r>
          </a:p>
          <a:p>
            <a:pPr algn="just"/>
            <a:endParaRPr lang="es-ES" sz="1600" dirty="0">
              <a:solidFill>
                <a:schemeClr val="bg1"/>
              </a:solidFill>
            </a:endParaRPr>
          </a:p>
          <a:p>
            <a:pPr algn="just"/>
            <a:r>
              <a:rPr lang="es-ES" sz="1600" dirty="0">
                <a:solidFill>
                  <a:schemeClr val="bg1"/>
                </a:solidFill>
              </a:rPr>
              <a:t>Involucrarse en la preparación de cada uno de los elementos señalados en relación a las pistas para la semana santa con los niños y niñas.</a:t>
            </a:r>
          </a:p>
          <a:p>
            <a:pPr algn="just"/>
            <a:endParaRPr lang="es-ES" sz="1600" dirty="0">
              <a:solidFill>
                <a:schemeClr val="bg1"/>
              </a:solidFill>
            </a:endParaRPr>
          </a:p>
          <a:p>
            <a:pPr algn="just"/>
            <a:r>
              <a:rPr lang="es-ES" sz="1600" dirty="0">
                <a:solidFill>
                  <a:schemeClr val="bg1"/>
                </a:solidFill>
              </a:rPr>
              <a:t>Leer los pasajes de la Biblia relacionados con la pasión, muerte y resurrección de Jesús. </a:t>
            </a:r>
          </a:p>
          <a:p>
            <a:pPr algn="just"/>
            <a:endParaRPr lang="es-ES" sz="1600" dirty="0">
              <a:solidFill>
                <a:schemeClr val="bg1"/>
              </a:solidFill>
            </a:endParaRPr>
          </a:p>
          <a:p>
            <a:pPr algn="just"/>
            <a:r>
              <a:rPr lang="es-ES" sz="1600" dirty="0">
                <a:solidFill>
                  <a:schemeClr val="bg1"/>
                </a:solidFill>
              </a:rPr>
              <a:t>Unirse a la transmisión en vivo de la celebración del Triduo Pascual que realizarán en redes sociales como @</a:t>
            </a:r>
            <a:r>
              <a:rPr lang="es-ES" sz="1600" dirty="0" err="1">
                <a:solidFill>
                  <a:schemeClr val="bg1"/>
                </a:solidFill>
              </a:rPr>
              <a:t>episcopadocol</a:t>
            </a:r>
            <a:r>
              <a:rPr lang="es-ES" sz="1600" dirty="0">
                <a:solidFill>
                  <a:schemeClr val="bg1"/>
                </a:solidFill>
              </a:rPr>
              <a:t> en Facebook.</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2" name="Picture 2" descr="Viviendo la Semana Santa en Familia - ACI Pre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475" y="2086708"/>
            <a:ext cx="5521060" cy="3281485"/>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3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los jóvenes y adultos</a:t>
            </a:r>
          </a:p>
        </p:txBody>
      </p:sp>
      <p:sp>
        <p:nvSpPr>
          <p:cNvPr id="14" name="CuadroTexto 13"/>
          <p:cNvSpPr txBox="1"/>
          <p:nvPr/>
        </p:nvSpPr>
        <p:spPr>
          <a:xfrm>
            <a:off x="6076243" y="2039813"/>
            <a:ext cx="5319103" cy="3293209"/>
          </a:xfrm>
          <a:prstGeom prst="rect">
            <a:avLst/>
          </a:prstGeom>
          <a:solidFill>
            <a:srgbClr val="441D61"/>
          </a:solidFill>
        </p:spPr>
        <p:txBody>
          <a:bodyPr wrap="square" rtlCol="0">
            <a:spAutoFit/>
          </a:bodyPr>
          <a:lstStyle/>
          <a:p>
            <a:pPr marL="285750" indent="-285750" algn="just">
              <a:buFont typeface="Arial" charset="0"/>
              <a:buChar char="•"/>
            </a:pPr>
            <a:r>
              <a:rPr lang="es-ES" sz="1600" b="1" dirty="0">
                <a:solidFill>
                  <a:schemeClr val="bg1"/>
                </a:solidFill>
              </a:rPr>
              <a:t>Además de las pistas anteriores, adicionamos…</a:t>
            </a:r>
          </a:p>
          <a:p>
            <a:pPr algn="just"/>
            <a:endParaRPr lang="es-ES" sz="1600" b="1" dirty="0">
              <a:solidFill>
                <a:schemeClr val="bg1"/>
              </a:solidFill>
            </a:endParaRPr>
          </a:p>
          <a:p>
            <a:pPr algn="just"/>
            <a:r>
              <a:rPr lang="es-ES" sz="1600" dirty="0">
                <a:solidFill>
                  <a:schemeClr val="bg1"/>
                </a:solidFill>
              </a:rPr>
              <a:t>También se puede generar una video llamada a través de WhatsApp y compartir en familia el Rosario, el Viacrucis (Por ejemplo cada familia puede ofrecer un misterio u una estación desde su casa.</a:t>
            </a:r>
          </a:p>
          <a:p>
            <a:pPr algn="just"/>
            <a:endParaRPr lang="es-ES" sz="1600" dirty="0">
              <a:solidFill>
                <a:schemeClr val="bg1"/>
              </a:solidFill>
            </a:endParaRPr>
          </a:p>
          <a:p>
            <a:pPr algn="just"/>
            <a:r>
              <a:rPr lang="es-ES" sz="1600" dirty="0">
                <a:solidFill>
                  <a:schemeClr val="bg1"/>
                </a:solidFill>
              </a:rPr>
              <a:t>Así mismo podrían compartir en familias sus fotos del “monumento” elaborado en casa.</a:t>
            </a:r>
          </a:p>
          <a:p>
            <a:pPr algn="just"/>
            <a:endParaRPr lang="es-ES" sz="1600" dirty="0">
              <a:solidFill>
                <a:schemeClr val="bg1"/>
              </a:solidFill>
            </a:endParaRPr>
          </a:p>
          <a:p>
            <a:pPr algn="just"/>
            <a:r>
              <a:rPr lang="es-ES" sz="1600" dirty="0">
                <a:solidFill>
                  <a:schemeClr val="bg1"/>
                </a:solidFill>
              </a:rPr>
              <a:t>Y si comparten la </a:t>
            </a:r>
            <a:r>
              <a:rPr lang="es-ES" sz="1600" dirty="0" err="1">
                <a:solidFill>
                  <a:schemeClr val="bg1"/>
                </a:solidFill>
              </a:rPr>
              <a:t>Lectio</a:t>
            </a:r>
            <a:r>
              <a:rPr lang="es-ES" sz="1600" dirty="0">
                <a:solidFill>
                  <a:schemeClr val="bg1"/>
                </a:solidFill>
              </a:rPr>
              <a:t> Divina? Podría ser una muy buena alternativa para nutrirse de la Palabra en la Semana Santa haciéndolo en familia.</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 descr="De dónde viene la importancia de las redes sociales para mi negoci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 Así el es perfil de los usuarios en las redes sociales e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8" y="2039812"/>
            <a:ext cx="5109194" cy="3293209"/>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9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368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los jóvenes y adultos</a:t>
            </a:r>
          </a:p>
        </p:txBody>
      </p:sp>
      <p:sp>
        <p:nvSpPr>
          <p:cNvPr id="14" name="CuadroTexto 13"/>
          <p:cNvSpPr txBox="1"/>
          <p:nvPr/>
        </p:nvSpPr>
        <p:spPr>
          <a:xfrm>
            <a:off x="1069972" y="2239103"/>
            <a:ext cx="5319103" cy="2985433"/>
          </a:xfrm>
          <a:prstGeom prst="rect">
            <a:avLst/>
          </a:prstGeom>
          <a:solidFill>
            <a:srgbClr val="441D61"/>
          </a:solidFill>
        </p:spPr>
        <p:txBody>
          <a:bodyPr wrap="square" rtlCol="0">
            <a:spAutoFit/>
          </a:bodyPr>
          <a:lstStyle/>
          <a:p>
            <a:pPr algn="just"/>
            <a:r>
              <a:rPr lang="es-ES" dirty="0">
                <a:solidFill>
                  <a:schemeClr val="bg1"/>
                </a:solidFill>
              </a:rPr>
              <a:t>Finalmente queremos proponerles a todas la familias que </a:t>
            </a:r>
            <a:r>
              <a:rPr lang="es-ES" b="1" dirty="0">
                <a:solidFill>
                  <a:schemeClr val="bg1"/>
                </a:solidFill>
              </a:rPr>
              <a:t>suscitar una lectura reflexiva</a:t>
            </a:r>
            <a:r>
              <a:rPr lang="es-ES" dirty="0">
                <a:solidFill>
                  <a:schemeClr val="bg1"/>
                </a:solidFill>
              </a:rPr>
              <a:t> en torno al texto que el Papa Francisco leyó en el marco del momento de oración que llevó a cabo en la plaza San Pedro en donde además dio la bendición Urbi et Orbi el pasado viernes 27 de marzo. Se trata de un texto muy valioso que invita a la esperanza y a la solidaridad como hermanos y hermanas.</a:t>
            </a:r>
          </a:p>
          <a:p>
            <a:pPr algn="just"/>
            <a:endParaRPr lang="es-ES" dirty="0">
              <a:solidFill>
                <a:schemeClr val="bg1"/>
              </a:solidFill>
            </a:endParaRPr>
          </a:p>
          <a:p>
            <a:pPr algn="just"/>
            <a:r>
              <a:rPr lang="es-ES" dirty="0">
                <a:solidFill>
                  <a:schemeClr val="bg1"/>
                </a:solidFill>
              </a:rPr>
              <a:t>El texto se encuentra aquí:</a:t>
            </a:r>
          </a:p>
          <a:p>
            <a:pPr algn="just"/>
            <a:r>
              <a:rPr lang="es-ES" sz="800" dirty="0">
                <a:hlinkClick r:id="rId3"/>
              </a:rPr>
              <a:t>http://www.vatican.va/content/francesco/es/homilies/2020/documents/papa-francesco_20200327_omelia-epidemia.pdf</a:t>
            </a:r>
            <a:endParaRPr lang="es-ES" dirty="0">
              <a:solidFill>
                <a:schemeClr val="bg1"/>
              </a:solidFill>
            </a:endParaRP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 descr="De dónde viene la importancia de las redes sociales para mi negoci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2" descr="Homilía completa del Papa durante la bendición Urbi et Orbi ..."/>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4" descr="Homilía completa del Papa durante la bendición Urbi et Orbi ..."/>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4" name="Picture 6" descr="Histórica bendición de Papa Francisco al mundo amenazado p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265" y="2239102"/>
            <a:ext cx="4373870" cy="298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8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368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los jóvenes y adultos</a:t>
            </a:r>
          </a:p>
        </p:txBody>
      </p:sp>
      <p:sp>
        <p:nvSpPr>
          <p:cNvPr id="14" name="CuadroTexto 13"/>
          <p:cNvSpPr txBox="1"/>
          <p:nvPr/>
        </p:nvSpPr>
        <p:spPr>
          <a:xfrm>
            <a:off x="7104185" y="1672614"/>
            <a:ext cx="4560277" cy="1754326"/>
          </a:xfrm>
          <a:prstGeom prst="rect">
            <a:avLst/>
          </a:prstGeom>
          <a:solidFill>
            <a:srgbClr val="441D61"/>
          </a:solidFill>
        </p:spPr>
        <p:txBody>
          <a:bodyPr wrap="square" rtlCol="0">
            <a:spAutoFit/>
          </a:bodyPr>
          <a:lstStyle/>
          <a:p>
            <a:pPr algn="just"/>
            <a:r>
              <a:rPr lang="es-ES" dirty="0">
                <a:solidFill>
                  <a:schemeClr val="bg1"/>
                </a:solidFill>
              </a:rPr>
              <a:t>A través de este link podrán acceder a los recursos de la Conferencia Episcopal de Colombia para la Semana Santa y la Pascua: </a:t>
            </a:r>
            <a:r>
              <a:rPr lang="es-ES" dirty="0">
                <a:hlinkClick r:id="rId3"/>
              </a:rPr>
              <a:t>https://semanasanta2020.cec.org.co/</a:t>
            </a:r>
            <a:r>
              <a:rPr lang="es-ES" dirty="0"/>
              <a:t> </a:t>
            </a:r>
            <a:r>
              <a:rPr lang="es-ES" dirty="0">
                <a:solidFill>
                  <a:schemeClr val="bg1"/>
                </a:solidFill>
              </a:rPr>
              <a:t>(Si no logra acceder al link cópielo y péguelo en el buscador directamente).</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 descr="De dónde viene la importancia de las redes sociales para mi negoci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2" descr="Homilía completa del Papa durante la bendición Urbi et Orbi ..."/>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4" descr="Homilía completa del Papa durante la bendición Urbi et Orbi ..."/>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04" t="13122" r="16723" b="10047"/>
          <a:stretch/>
        </p:blipFill>
        <p:spPr bwMode="auto">
          <a:xfrm>
            <a:off x="363429" y="1672614"/>
            <a:ext cx="6600092" cy="356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uadroTexto 7"/>
          <p:cNvSpPr txBox="1"/>
          <p:nvPr/>
        </p:nvSpPr>
        <p:spPr>
          <a:xfrm>
            <a:off x="8586276" y="3978839"/>
            <a:ext cx="2833184" cy="276999"/>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acceder al recurso</a:t>
            </a:r>
          </a:p>
        </p:txBody>
      </p:sp>
      <p:pic>
        <p:nvPicPr>
          <p:cNvPr id="19" name="Imagen 6">
            <a:hlinkClick r:id="rId3"/>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5041" y="3657956"/>
            <a:ext cx="631086" cy="782547"/>
          </a:xfrm>
          <a:prstGeom prst="rect">
            <a:avLst/>
          </a:prstGeom>
        </p:spPr>
      </p:pic>
    </p:spTree>
    <p:extLst>
      <p:ext uri="{BB962C8B-B14F-4D97-AF65-F5344CB8AC3E}">
        <p14:creationId xmlns:p14="http://schemas.microsoft.com/office/powerpoint/2010/main" val="270086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368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los jóvenes y adultos</a:t>
            </a:r>
          </a:p>
        </p:txBody>
      </p:sp>
      <p:sp>
        <p:nvSpPr>
          <p:cNvPr id="14" name="CuadroTexto 13"/>
          <p:cNvSpPr txBox="1"/>
          <p:nvPr/>
        </p:nvSpPr>
        <p:spPr>
          <a:xfrm>
            <a:off x="1069975" y="1848460"/>
            <a:ext cx="4560277" cy="2862322"/>
          </a:xfrm>
          <a:prstGeom prst="rect">
            <a:avLst/>
          </a:prstGeom>
          <a:solidFill>
            <a:srgbClr val="441D61"/>
          </a:solidFill>
        </p:spPr>
        <p:txBody>
          <a:bodyPr wrap="square" rtlCol="0">
            <a:spAutoFit/>
          </a:bodyPr>
          <a:lstStyle/>
          <a:p>
            <a:pPr algn="just"/>
            <a:r>
              <a:rPr lang="es-ES" dirty="0">
                <a:solidFill>
                  <a:schemeClr val="bg1"/>
                </a:solidFill>
              </a:rPr>
              <a:t>El Padre Arturo Arrieta, de la Diócesis de Palmira, nos camparte este valioso recurso: </a:t>
            </a:r>
            <a:r>
              <a:rPr lang="es-ES" b="1" u="sng" dirty="0">
                <a:solidFill>
                  <a:schemeClr val="bg1"/>
                </a:solidFill>
              </a:rPr>
              <a:t>Manual para Semana Santa</a:t>
            </a:r>
            <a:r>
              <a:rPr lang="es-ES" dirty="0">
                <a:solidFill>
                  <a:schemeClr val="bg1"/>
                </a:solidFill>
              </a:rPr>
              <a:t> que nos puede servir de orientación para la celebración de la Semana Santa. Podemos compartirlo con familiares y amigos e incluso a través de una de las plataformas gratuitas existentes, lo pueden ver en familia (Para conocer algunas plataformas gratuitas ver nuestro </a:t>
            </a:r>
            <a:r>
              <a:rPr lang="es-ES" dirty="0" err="1">
                <a:solidFill>
                  <a:schemeClr val="bg1"/>
                </a:solidFill>
              </a:rPr>
              <a:t>Click</a:t>
            </a:r>
            <a:r>
              <a:rPr lang="es-ES" dirty="0">
                <a:solidFill>
                  <a:schemeClr val="bg1"/>
                </a:solidFill>
              </a:rPr>
              <a:t> Pastoral 26 aquí: </a:t>
            </a:r>
            <a:r>
              <a:rPr lang="es-ES" sz="700" dirty="0">
                <a:hlinkClick r:id="rId3"/>
              </a:rPr>
              <a:t>https://conaced.edu.co/click-pastoral-26-recursos-y-alternativas-para-las-clases-virtuales/</a:t>
            </a:r>
            <a:endParaRPr lang="es-ES" sz="700" dirty="0">
              <a:solidFill>
                <a:schemeClr val="bg1"/>
              </a:solidFill>
            </a:endParaRP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 name="AutoShape 2" descr="De dónde viene la importancia de las redes sociales para mi negoci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2" descr="Homilía completa del Papa durante la bendición Urbi et Orbi ..."/>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4" descr="Homilía completa del Papa durante la bendición Urbi et Orbi ..."/>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8" name="CuadroTexto 7"/>
          <p:cNvSpPr txBox="1"/>
          <p:nvPr/>
        </p:nvSpPr>
        <p:spPr>
          <a:xfrm>
            <a:off x="5085230" y="5345358"/>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acceder al Manual para Semana Santa</a:t>
            </a:r>
          </a:p>
        </p:txBody>
      </p:sp>
      <p:pic>
        <p:nvPicPr>
          <p:cNvPr id="19" name="Imagen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744" y="5093000"/>
            <a:ext cx="631086" cy="782547"/>
          </a:xfrm>
          <a:prstGeom prst="rect">
            <a:avLst/>
          </a:prstGeom>
        </p:spPr>
      </p:pic>
      <p:pic>
        <p:nvPicPr>
          <p:cNvPr id="2050" name="Picture 2" descr="Cómo vivir la Semana Santa en familia - El Observador de la Actualid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6242" y="1848460"/>
            <a:ext cx="4863429"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7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01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 y="-1"/>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a:t>
            </a:r>
          </a:p>
        </p:txBody>
      </p:sp>
      <p:sp>
        <p:nvSpPr>
          <p:cNvPr id="14" name="CuadroTexto 13"/>
          <p:cNvSpPr txBox="1"/>
          <p:nvPr/>
        </p:nvSpPr>
        <p:spPr>
          <a:xfrm>
            <a:off x="5451237" y="1602389"/>
            <a:ext cx="5545012" cy="3785652"/>
          </a:xfrm>
          <a:prstGeom prst="rect">
            <a:avLst/>
          </a:prstGeom>
          <a:solidFill>
            <a:srgbClr val="441D61"/>
          </a:solidFill>
        </p:spPr>
        <p:txBody>
          <a:bodyPr wrap="square" rtlCol="0">
            <a:spAutoFit/>
          </a:bodyPr>
          <a:lstStyle/>
          <a:p>
            <a:pPr algn="just"/>
            <a:r>
              <a:rPr lang="es-CO" sz="1600" dirty="0">
                <a:solidFill>
                  <a:schemeClr val="bg1"/>
                </a:solidFill>
              </a:rPr>
              <a:t>Nos ha correspondido vivir una Semana Santa muy peculiar a razón de la situación que estamos viviendo  a nivel mundial. </a:t>
            </a:r>
          </a:p>
          <a:p>
            <a:pPr algn="just"/>
            <a:endParaRPr lang="es-CO" sz="1600" dirty="0">
              <a:solidFill>
                <a:schemeClr val="bg1"/>
              </a:solidFill>
            </a:endParaRPr>
          </a:p>
          <a:p>
            <a:pPr algn="just"/>
            <a:r>
              <a:rPr lang="es-CO" sz="1600" dirty="0">
                <a:solidFill>
                  <a:schemeClr val="bg1"/>
                </a:solidFill>
              </a:rPr>
              <a:t>Pero en </a:t>
            </a:r>
            <a:r>
              <a:rPr lang="es-CO" sz="1600" b="1" dirty="0">
                <a:solidFill>
                  <a:schemeClr val="bg1"/>
                </a:solidFill>
              </a:rPr>
              <a:t>CONACED NACIONAL</a:t>
            </a:r>
            <a:r>
              <a:rPr lang="es-CO" sz="1600" dirty="0">
                <a:solidFill>
                  <a:schemeClr val="bg1"/>
                </a:solidFill>
              </a:rPr>
              <a:t> creemos que este acontecimiento puede ser visto con ojos de </a:t>
            </a:r>
            <a:r>
              <a:rPr lang="es-CO" sz="1600" b="1" i="1" dirty="0">
                <a:solidFill>
                  <a:schemeClr val="bg1"/>
                </a:solidFill>
              </a:rPr>
              <a:t>oportunidad y esperanza</a:t>
            </a:r>
            <a:r>
              <a:rPr lang="es-CO" sz="1600" dirty="0">
                <a:solidFill>
                  <a:schemeClr val="bg1"/>
                </a:solidFill>
              </a:rPr>
              <a:t>. </a:t>
            </a:r>
            <a:r>
              <a:rPr lang="es-CO" sz="1600" b="1" i="1" dirty="0">
                <a:solidFill>
                  <a:schemeClr val="bg1"/>
                </a:solidFill>
              </a:rPr>
              <a:t>Oportunidad</a:t>
            </a:r>
            <a:r>
              <a:rPr lang="es-CO" sz="1600" dirty="0">
                <a:solidFill>
                  <a:schemeClr val="bg1"/>
                </a:solidFill>
              </a:rPr>
              <a:t> de vivir a plenitud la semana mayor en el calor del hogar unidos en familia, y </a:t>
            </a:r>
            <a:r>
              <a:rPr lang="es-CO" sz="1600" b="1" i="1" dirty="0">
                <a:solidFill>
                  <a:schemeClr val="bg1"/>
                </a:solidFill>
              </a:rPr>
              <a:t>esperanza</a:t>
            </a:r>
            <a:r>
              <a:rPr lang="es-CO" sz="1600" dirty="0">
                <a:solidFill>
                  <a:schemeClr val="bg1"/>
                </a:solidFill>
              </a:rPr>
              <a:t> en el Señor que resucita pronto y nos dará la vida plena para ser testimonio de su amor.</a:t>
            </a:r>
          </a:p>
          <a:p>
            <a:pPr algn="just"/>
            <a:endParaRPr lang="es-CO" sz="1600" dirty="0">
              <a:solidFill>
                <a:schemeClr val="bg1"/>
              </a:solidFill>
            </a:endParaRPr>
          </a:p>
          <a:p>
            <a:pPr algn="just"/>
            <a:r>
              <a:rPr lang="es-CO" sz="1600" dirty="0">
                <a:solidFill>
                  <a:schemeClr val="bg1"/>
                </a:solidFill>
              </a:rPr>
              <a:t>Por eso queremos  compartir un recurso que les puede ayudar a las familias a celebrar juntos la Semana Mayor en casa. </a:t>
            </a:r>
          </a:p>
          <a:p>
            <a:pPr algn="just"/>
            <a:endParaRPr lang="es-CO" sz="1600" dirty="0">
              <a:solidFill>
                <a:schemeClr val="bg1"/>
              </a:solidFill>
            </a:endParaRPr>
          </a:p>
          <a:p>
            <a:pPr algn="just"/>
            <a:r>
              <a:rPr lang="es-CO" sz="1600" b="1" dirty="0">
                <a:solidFill>
                  <a:schemeClr val="bg1"/>
                </a:solidFill>
              </a:rPr>
              <a:t>Recomendamos que al abrir los link se tenga en cuenta el Ciclo en el que estamos en el presente año para emplear las lecturas propias de cada celebración.</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Resultado de imagen de Orar en familia"/>
          <p:cNvPicPr>
            <a:picLocks noChangeAspect="1" noChangeArrowheads="1"/>
          </p:cNvPicPr>
          <p:nvPr/>
        </p:nvPicPr>
        <p:blipFill rotWithShape="1">
          <a:blip r:embed="rId3">
            <a:extLst>
              <a:ext uri="{28A0092B-C50C-407E-A947-70E740481C1C}">
                <a14:useLocalDpi xmlns:a14="http://schemas.microsoft.com/office/drawing/2010/main" val="0"/>
              </a:ext>
            </a:extLst>
          </a:blip>
          <a:srcRect t="7583"/>
          <a:stretch/>
        </p:blipFill>
        <p:spPr bwMode="auto">
          <a:xfrm>
            <a:off x="1172307" y="1629509"/>
            <a:ext cx="4178385" cy="3745693"/>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pic>
        <p:nvPicPr>
          <p:cNvPr id="10" name="Imagen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2126" y="5419638"/>
            <a:ext cx="631086" cy="782547"/>
          </a:xfrm>
          <a:prstGeom prst="rect">
            <a:avLst/>
          </a:prstGeom>
        </p:spPr>
      </p:pic>
      <p:sp>
        <p:nvSpPr>
          <p:cNvPr id="11" name="CuadroTexto 7"/>
          <p:cNvSpPr txBox="1"/>
          <p:nvPr/>
        </p:nvSpPr>
        <p:spPr>
          <a:xfrm>
            <a:off x="7319002" y="5684134"/>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qué es la Semana Santa </a:t>
            </a:r>
          </a:p>
        </p:txBody>
      </p:sp>
    </p:spTree>
    <p:extLst>
      <p:ext uri="{BB962C8B-B14F-4D97-AF65-F5344CB8AC3E}">
        <p14:creationId xmlns:p14="http://schemas.microsoft.com/office/powerpoint/2010/main" val="315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612775" y="1875896"/>
            <a:ext cx="5545012" cy="3477875"/>
          </a:xfrm>
          <a:prstGeom prst="rect">
            <a:avLst/>
          </a:prstGeom>
          <a:solidFill>
            <a:srgbClr val="441D61"/>
          </a:solidFill>
        </p:spPr>
        <p:txBody>
          <a:bodyPr wrap="square" rtlCol="0">
            <a:spAutoFit/>
          </a:bodyPr>
          <a:lstStyle/>
          <a:p>
            <a:pPr marL="342900" indent="-342900" algn="just">
              <a:buFont typeface="Arial" charset="0"/>
              <a:buChar char="•"/>
            </a:pPr>
            <a:r>
              <a:rPr lang="es-CO" sz="2000" b="1" dirty="0">
                <a:solidFill>
                  <a:schemeClr val="bg1"/>
                </a:solidFill>
              </a:rPr>
              <a:t>Domingo de Ramos (Recibamos a Jesús con alegría en nuestra casa): </a:t>
            </a:r>
          </a:p>
          <a:p>
            <a:pPr algn="just"/>
            <a:endParaRPr lang="es-CO" sz="2000" b="1" dirty="0">
              <a:solidFill>
                <a:schemeClr val="bg1"/>
              </a:solidFill>
            </a:endParaRPr>
          </a:p>
          <a:p>
            <a:pPr algn="just"/>
            <a:r>
              <a:rPr lang="es-CO" sz="2000" dirty="0">
                <a:solidFill>
                  <a:schemeClr val="bg1"/>
                </a:solidFill>
              </a:rPr>
              <a:t>Este día nos marca el inicio de la Semana Santa. Así como Jesús entró en Jerusalén y la gente lo recibió con alegría, hagámoslo hoy nosotros en familia. Para ello </a:t>
            </a:r>
            <a:r>
              <a:rPr lang="es-CO" sz="2000" b="1" dirty="0">
                <a:solidFill>
                  <a:schemeClr val="bg1"/>
                </a:solidFill>
              </a:rPr>
              <a:t>podemos elaborar algunos ramos</a:t>
            </a:r>
            <a:r>
              <a:rPr lang="es-CO" sz="2000" dirty="0">
                <a:solidFill>
                  <a:schemeClr val="bg1"/>
                </a:solidFill>
              </a:rPr>
              <a:t> </a:t>
            </a:r>
            <a:r>
              <a:rPr lang="es-CO" sz="2000" b="1" dirty="0">
                <a:solidFill>
                  <a:schemeClr val="bg1"/>
                </a:solidFill>
              </a:rPr>
              <a:t>en papel reciclable, con las ramas del árbol de navidad, con una planta de la casa (sin dañarla), etc. </a:t>
            </a:r>
            <a:r>
              <a:rPr lang="es-CO" sz="2000" dirty="0">
                <a:solidFill>
                  <a:schemeClr val="bg1"/>
                </a:solidFill>
              </a:rPr>
              <a:t>Reflexionar en torno a la pregunta: </a:t>
            </a:r>
            <a:r>
              <a:rPr lang="es-CO" sz="2000" b="1" dirty="0">
                <a:solidFill>
                  <a:schemeClr val="bg1"/>
                </a:solidFill>
              </a:rPr>
              <a:t>¿Qué significa recibir a Jesús en nuestra casa hoy?</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8" name="Picture 4" descr="Resultado de imagen de domingo de ramo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1080" y="1872018"/>
            <a:ext cx="5284975" cy="3473704"/>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pic>
        <p:nvPicPr>
          <p:cNvPr id="15" name="Imagen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0592" y="5475348"/>
            <a:ext cx="631086" cy="782547"/>
          </a:xfrm>
          <a:prstGeom prst="rect">
            <a:avLst/>
          </a:prstGeom>
        </p:spPr>
      </p:pic>
      <p:sp>
        <p:nvSpPr>
          <p:cNvPr id="16" name="CuadroTexto 7"/>
          <p:cNvSpPr txBox="1"/>
          <p:nvPr/>
        </p:nvSpPr>
        <p:spPr>
          <a:xfrm>
            <a:off x="5327468" y="5739844"/>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acerca del Domingo de Ramos</a:t>
            </a:r>
          </a:p>
        </p:txBody>
      </p:sp>
    </p:spTree>
    <p:extLst>
      <p:ext uri="{BB962C8B-B14F-4D97-AF65-F5344CB8AC3E}">
        <p14:creationId xmlns:p14="http://schemas.microsoft.com/office/powerpoint/2010/main" val="268188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5888675" y="1887415"/>
            <a:ext cx="5545012" cy="3785652"/>
          </a:xfrm>
          <a:prstGeom prst="rect">
            <a:avLst/>
          </a:prstGeom>
          <a:solidFill>
            <a:srgbClr val="441D61"/>
          </a:solidFill>
        </p:spPr>
        <p:txBody>
          <a:bodyPr wrap="square" rtlCol="0">
            <a:spAutoFit/>
          </a:bodyPr>
          <a:lstStyle/>
          <a:p>
            <a:pPr marL="342900" indent="-342900" algn="just">
              <a:buFont typeface="Arial" charset="0"/>
              <a:buChar char="•"/>
            </a:pPr>
            <a:r>
              <a:rPr lang="es-CO" sz="2000" b="1" dirty="0">
                <a:solidFill>
                  <a:schemeClr val="bg1"/>
                </a:solidFill>
              </a:rPr>
              <a:t>Jueves Santo (Compartiendo la mesa con la familia): </a:t>
            </a:r>
          </a:p>
          <a:p>
            <a:pPr algn="just"/>
            <a:endParaRPr lang="es-CO" sz="2000" b="1" dirty="0">
              <a:solidFill>
                <a:schemeClr val="bg1"/>
              </a:solidFill>
            </a:endParaRPr>
          </a:p>
          <a:p>
            <a:pPr algn="just"/>
            <a:r>
              <a:rPr lang="es-CO" dirty="0">
                <a:solidFill>
                  <a:schemeClr val="bg1"/>
                </a:solidFill>
              </a:rPr>
              <a:t>Este día recordamos la institución de la Eucaristía, la institución del sacerdocio y el mandamiento del amor. </a:t>
            </a:r>
            <a:r>
              <a:rPr lang="es-ES" dirty="0">
                <a:solidFill>
                  <a:schemeClr val="bg1"/>
                </a:solidFill>
              </a:rPr>
              <a:t> </a:t>
            </a:r>
            <a:r>
              <a:rPr lang="es-ES" b="1" dirty="0">
                <a:solidFill>
                  <a:schemeClr val="bg1"/>
                </a:solidFill>
              </a:rPr>
              <a:t>Podemos preparar en familia una cena y compartirla juntos </a:t>
            </a:r>
            <a:r>
              <a:rPr lang="es-ES" dirty="0">
                <a:solidFill>
                  <a:schemeClr val="bg1"/>
                </a:solidFill>
              </a:rPr>
              <a:t>y explicar geste gesto a los niños en dos sentidos en relación a la última cena: </a:t>
            </a:r>
            <a:r>
              <a:rPr lang="es-ES" b="1" dirty="0">
                <a:solidFill>
                  <a:schemeClr val="bg1"/>
                </a:solidFill>
              </a:rPr>
              <a:t>a. Como una cena de despedida</a:t>
            </a:r>
            <a:r>
              <a:rPr lang="es-ES" dirty="0">
                <a:solidFill>
                  <a:schemeClr val="bg1"/>
                </a:solidFill>
              </a:rPr>
              <a:t> como cuando alguien que se va lejos y quiere reunirse con las personas más queridas para demostrarles su cariño y prepararse juntos para la despedida con la promesa de un encuentro que luego no tendrá fin. </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Resultado de imagen de última cena con los niñ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37" y="1887415"/>
            <a:ext cx="5220734" cy="3785652"/>
          </a:xfrm>
          <a:prstGeom prst="rect">
            <a:avLst/>
          </a:prstGeom>
          <a:solidFill>
            <a:srgbClr val="441D61"/>
          </a:solidFill>
          <a:ln>
            <a:solidFill>
              <a:srgbClr val="441D61"/>
            </a:solidFill>
          </a:ln>
        </p:spPr>
      </p:pic>
    </p:spTree>
    <p:extLst>
      <p:ext uri="{BB962C8B-B14F-4D97-AF65-F5344CB8AC3E}">
        <p14:creationId xmlns:p14="http://schemas.microsoft.com/office/powerpoint/2010/main" val="405922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660216" y="2262551"/>
            <a:ext cx="5545012" cy="2862322"/>
          </a:xfrm>
          <a:prstGeom prst="rect">
            <a:avLst/>
          </a:prstGeom>
          <a:solidFill>
            <a:srgbClr val="441D61"/>
          </a:solidFill>
        </p:spPr>
        <p:txBody>
          <a:bodyPr wrap="square" rtlCol="0">
            <a:spAutoFit/>
          </a:bodyPr>
          <a:lstStyle/>
          <a:p>
            <a:pPr algn="just"/>
            <a:r>
              <a:rPr lang="es-ES" b="1" dirty="0">
                <a:solidFill>
                  <a:schemeClr val="bg1"/>
                </a:solidFill>
              </a:rPr>
              <a:t>b. Señalando lo importante de compartir, orar y estar en familia</a:t>
            </a:r>
            <a:r>
              <a:rPr lang="es-ES" dirty="0">
                <a:solidFill>
                  <a:schemeClr val="bg1"/>
                </a:solidFill>
              </a:rPr>
              <a:t> cada momento de la vida, así como de valorar en estos momentos lo que se tiene en casa y que quizás otros no. </a:t>
            </a:r>
          </a:p>
          <a:p>
            <a:pPr algn="just"/>
            <a:endParaRPr lang="es-ES" dirty="0">
              <a:solidFill>
                <a:schemeClr val="bg1"/>
              </a:solidFill>
            </a:endParaRPr>
          </a:p>
          <a:p>
            <a:pPr algn="just"/>
            <a:r>
              <a:rPr lang="es-ES" dirty="0">
                <a:solidFill>
                  <a:schemeClr val="bg1"/>
                </a:solidFill>
              </a:rPr>
              <a:t>Quizás (y si el ambiente lo permite) </a:t>
            </a:r>
            <a:r>
              <a:rPr lang="es-ES" b="1" dirty="0">
                <a:solidFill>
                  <a:schemeClr val="bg1"/>
                </a:solidFill>
              </a:rPr>
              <a:t>podrían hacer el gesto del lavatorio de los pies entre los miembros de la familia</a:t>
            </a:r>
            <a:r>
              <a:rPr lang="es-ES" dirty="0">
                <a:solidFill>
                  <a:schemeClr val="bg1"/>
                </a:solidFill>
              </a:rPr>
              <a:t> como actitud de servicio y amor por cada integrante. Tal vez sea el momento de perdonarse incluso.</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2" name="Picture 2" descr="Resultado de imagen de última cena con los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83" y="2262551"/>
            <a:ext cx="5197664" cy="2862322"/>
          </a:xfrm>
          <a:prstGeom prst="rect">
            <a:avLst/>
          </a:prstGeom>
          <a:solidFill>
            <a:srgbClr val="441D61"/>
          </a:solidFill>
          <a:ln>
            <a:solidFill>
              <a:srgbClr val="441D61"/>
            </a:solidFill>
          </a:ln>
        </p:spPr>
      </p:pic>
    </p:spTree>
    <p:extLst>
      <p:ext uri="{BB962C8B-B14F-4D97-AF65-F5344CB8AC3E}">
        <p14:creationId xmlns:p14="http://schemas.microsoft.com/office/powerpoint/2010/main" val="337734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5935567" y="2368058"/>
            <a:ext cx="5545012" cy="2585323"/>
          </a:xfrm>
          <a:prstGeom prst="rect">
            <a:avLst/>
          </a:prstGeom>
          <a:solidFill>
            <a:srgbClr val="441D61"/>
          </a:solidFill>
        </p:spPr>
        <p:txBody>
          <a:bodyPr wrap="square" rtlCol="0">
            <a:spAutoFit/>
          </a:bodyPr>
          <a:lstStyle/>
          <a:p>
            <a:pPr algn="just"/>
            <a:r>
              <a:rPr lang="es-ES" b="1" dirty="0">
                <a:solidFill>
                  <a:schemeClr val="bg1"/>
                </a:solidFill>
              </a:rPr>
              <a:t>Como gesto para recordar el mandamiento del amor</a:t>
            </a:r>
            <a:r>
              <a:rPr lang="es-ES" dirty="0">
                <a:solidFill>
                  <a:schemeClr val="bg1"/>
                </a:solidFill>
              </a:rPr>
              <a:t>, podrían cada uno </a:t>
            </a:r>
            <a:r>
              <a:rPr lang="es-ES" b="1" dirty="0">
                <a:solidFill>
                  <a:schemeClr val="bg1"/>
                </a:solidFill>
              </a:rPr>
              <a:t>previamente elaborar una carta</a:t>
            </a:r>
            <a:r>
              <a:rPr lang="es-ES" dirty="0">
                <a:solidFill>
                  <a:schemeClr val="bg1"/>
                </a:solidFill>
              </a:rPr>
              <a:t> o un dibujo, o una frase para cada miembro de la familia  y después de la cena entregarlo. </a:t>
            </a:r>
          </a:p>
          <a:p>
            <a:pPr algn="just"/>
            <a:endParaRPr lang="es-ES" dirty="0">
              <a:solidFill>
                <a:schemeClr val="bg1"/>
              </a:solidFill>
            </a:endParaRPr>
          </a:p>
          <a:p>
            <a:pPr algn="just"/>
            <a:r>
              <a:rPr lang="es-ES" dirty="0">
                <a:solidFill>
                  <a:schemeClr val="bg1"/>
                </a:solidFill>
              </a:rPr>
              <a:t>También </a:t>
            </a:r>
            <a:r>
              <a:rPr lang="es-ES" b="1" dirty="0">
                <a:solidFill>
                  <a:schemeClr val="bg1"/>
                </a:solidFill>
              </a:rPr>
              <a:t>se puede tener un momento de oración por los sacerdotes</a:t>
            </a:r>
            <a:r>
              <a:rPr lang="es-ES" dirty="0">
                <a:solidFill>
                  <a:schemeClr val="bg1"/>
                </a:solidFill>
              </a:rPr>
              <a:t> de la parroquia, capellán del colegio, los Obispos y el Papa Francisco. Podría explicarse el valor del sacerdocio  en estos tiempos.</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CuadroTexto 7"/>
          <p:cNvSpPr txBox="1"/>
          <p:nvPr/>
        </p:nvSpPr>
        <p:spPr>
          <a:xfrm>
            <a:off x="507268" y="6056419"/>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a:t>
            </a:r>
            <a:r>
              <a:rPr lang="es-CO" sz="1200" b="1" dirty="0" err="1">
                <a:solidFill>
                  <a:srgbClr val="441D61"/>
                </a:solidFill>
              </a:rPr>
              <a:t>mao</a:t>
            </a:r>
            <a:r>
              <a:rPr lang="es-CO" sz="1200" b="1" dirty="0">
                <a:solidFill>
                  <a:srgbClr val="441D61"/>
                </a:solidFill>
              </a:rPr>
              <a:t> para conocer acerca del Domingo de Ramos</a:t>
            </a:r>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2" name="Picture 6" descr="Resultado de imagen de última cena con los niños"/>
          <p:cNvPicPr>
            <a:picLocks noChangeAspect="1" noChangeArrowheads="1"/>
          </p:cNvPicPr>
          <p:nvPr/>
        </p:nvPicPr>
        <p:blipFill rotWithShape="1">
          <a:blip r:embed="rId3">
            <a:extLst>
              <a:ext uri="{28A0092B-C50C-407E-A947-70E740481C1C}">
                <a14:useLocalDpi xmlns:a14="http://schemas.microsoft.com/office/drawing/2010/main" val="0"/>
              </a:ext>
            </a:extLst>
          </a:blip>
          <a:srcRect b="19343"/>
          <a:stretch/>
        </p:blipFill>
        <p:spPr bwMode="auto">
          <a:xfrm>
            <a:off x="693561" y="2368062"/>
            <a:ext cx="5129659" cy="2585319"/>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23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425204" y="2107317"/>
            <a:ext cx="5545012" cy="2862322"/>
          </a:xfrm>
          <a:prstGeom prst="rect">
            <a:avLst/>
          </a:prstGeom>
          <a:solidFill>
            <a:srgbClr val="441D61"/>
          </a:solidFill>
        </p:spPr>
        <p:txBody>
          <a:bodyPr wrap="square" rtlCol="0">
            <a:spAutoFit/>
          </a:bodyPr>
          <a:lstStyle/>
          <a:p>
            <a:pPr algn="just"/>
            <a:r>
              <a:rPr lang="es-ES" sz="2000" dirty="0">
                <a:solidFill>
                  <a:schemeClr val="bg1"/>
                </a:solidFill>
              </a:rPr>
              <a:t>Finalmente </a:t>
            </a:r>
            <a:r>
              <a:rPr lang="es-ES" sz="2000" b="1" dirty="0">
                <a:solidFill>
                  <a:schemeClr val="bg1"/>
                </a:solidFill>
              </a:rPr>
              <a:t>pueden entre los integrantes de las familias elaborar un pequeño monumento en un lugar especial</a:t>
            </a:r>
            <a:r>
              <a:rPr lang="es-ES" sz="2000" dirty="0">
                <a:solidFill>
                  <a:schemeClr val="bg1"/>
                </a:solidFill>
              </a:rPr>
              <a:t>, recordando los monumentos que se hacen en las parroquias. Durante la construcción los abuelos o padres pueden contar un poco el sentido de esta tradición y l manera como ellos lo vivían siendo niños o jóvenes. Allí se puede tener un espacio de oración  y alabanza o vigilia un poco más tarde. </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1852" y="5080678"/>
            <a:ext cx="631086" cy="782547"/>
          </a:xfrm>
          <a:prstGeom prst="rect">
            <a:avLst/>
          </a:prstGeom>
        </p:spPr>
      </p:pic>
      <p:sp>
        <p:nvSpPr>
          <p:cNvPr id="16" name="CuadroTexto 7"/>
          <p:cNvSpPr txBox="1"/>
          <p:nvPr/>
        </p:nvSpPr>
        <p:spPr>
          <a:xfrm>
            <a:off x="2158728" y="5345174"/>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acerca del Jueves Santo</a:t>
            </a:r>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6" name="Picture 2" descr="Resultado de imagen de altar en casa de oraciòn"/>
          <p:cNvPicPr>
            <a:picLocks noChangeAspect="1" noChangeArrowheads="1"/>
          </p:cNvPicPr>
          <p:nvPr/>
        </p:nvPicPr>
        <p:blipFill rotWithShape="1">
          <a:blip r:embed="rId5">
            <a:extLst>
              <a:ext uri="{28A0092B-C50C-407E-A947-70E740481C1C}">
                <a14:useLocalDpi xmlns:a14="http://schemas.microsoft.com/office/drawing/2010/main" val="0"/>
              </a:ext>
            </a:extLst>
          </a:blip>
          <a:srcRect t="10219" b="6911"/>
          <a:stretch/>
        </p:blipFill>
        <p:spPr bwMode="auto">
          <a:xfrm>
            <a:off x="6131676" y="2107317"/>
            <a:ext cx="5344745" cy="2846584"/>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61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5783168" y="2004645"/>
            <a:ext cx="5545012" cy="3031599"/>
          </a:xfrm>
          <a:prstGeom prst="rect">
            <a:avLst/>
          </a:prstGeom>
          <a:solidFill>
            <a:srgbClr val="441D61"/>
          </a:solidFill>
        </p:spPr>
        <p:txBody>
          <a:bodyPr wrap="square" rtlCol="0">
            <a:spAutoFit/>
          </a:bodyPr>
          <a:lstStyle/>
          <a:p>
            <a:pPr marL="285750" indent="-285750" algn="just">
              <a:buFont typeface="Arial" charset="0"/>
              <a:buChar char="•"/>
            </a:pPr>
            <a:r>
              <a:rPr lang="es-ES" b="1" dirty="0">
                <a:solidFill>
                  <a:schemeClr val="bg1"/>
                </a:solidFill>
              </a:rPr>
              <a:t>Viernes Santo (La mayor prueba de amor de Dios a la humanidad)</a:t>
            </a:r>
          </a:p>
          <a:p>
            <a:pPr algn="just"/>
            <a:endParaRPr lang="es-ES" b="1" dirty="0">
              <a:solidFill>
                <a:schemeClr val="bg1"/>
              </a:solidFill>
            </a:endParaRPr>
          </a:p>
          <a:p>
            <a:pPr algn="just"/>
            <a:r>
              <a:rPr lang="es-ES" dirty="0">
                <a:solidFill>
                  <a:schemeClr val="bg1"/>
                </a:solidFill>
              </a:rPr>
              <a:t>Podemos llevar a cabo un viacrucis con toda la familia en los diferentes espacios de la casa. Para ello, de lunes a miércoles podemos elaborar un material (impreso, de creación libre, coloreado, pintado, etc.) que nos sirva para recordar cada una de las estaciones. En este proceso de igual manera podemos involucrar a los abuelitos. Aquí pueden descargar algunas imágenes: </a:t>
            </a:r>
            <a:r>
              <a:rPr lang="es-ES" sz="1100" dirty="0">
                <a:hlinkClick r:id="rId3"/>
              </a:rPr>
              <a:t>http://imagenesreligiosasparadescargar.blogspot.com/2013/05/via-crucis-para-ninos.html</a:t>
            </a:r>
            <a:r>
              <a:rPr lang="es-ES" sz="1100" dirty="0"/>
              <a:t> </a:t>
            </a:r>
            <a:endParaRPr lang="es-ES" sz="1100" dirty="0">
              <a:solidFill>
                <a:schemeClr val="bg1"/>
              </a:solidFill>
            </a:endParaRP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083" y="5266935"/>
            <a:ext cx="631086" cy="782547"/>
          </a:xfrm>
          <a:prstGeom prst="rect">
            <a:avLst/>
          </a:prstGeom>
        </p:spPr>
      </p:pic>
      <p:sp>
        <p:nvSpPr>
          <p:cNvPr id="16" name="CuadroTexto 7"/>
          <p:cNvSpPr txBox="1"/>
          <p:nvPr/>
        </p:nvSpPr>
        <p:spPr>
          <a:xfrm>
            <a:off x="4917169" y="5587817"/>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acerca del Viernes Santo</a:t>
            </a:r>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4" name="Picture 6" descr="Kamiano » Tu Cruz nos lleva al Cielo"/>
          <p:cNvPicPr>
            <a:picLocks noChangeAspect="1" noChangeArrowheads="1"/>
          </p:cNvPicPr>
          <p:nvPr/>
        </p:nvPicPr>
        <p:blipFill rotWithShape="1">
          <a:blip r:embed="rId6">
            <a:extLst>
              <a:ext uri="{28A0092B-C50C-407E-A947-70E740481C1C}">
                <a14:useLocalDpi xmlns:a14="http://schemas.microsoft.com/office/drawing/2010/main" val="0"/>
              </a:ext>
            </a:extLst>
          </a:blip>
          <a:srcRect t="3699" b="8440"/>
          <a:stretch/>
        </p:blipFill>
        <p:spPr bwMode="auto">
          <a:xfrm>
            <a:off x="776897" y="2004645"/>
            <a:ext cx="4876800" cy="3031600"/>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6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 y="66654"/>
            <a:ext cx="12190985" cy="6858571"/>
          </a:xfrm>
          <a:prstGeom prst="rect">
            <a:avLst/>
          </a:prstGeom>
        </p:spPr>
      </p:pic>
      <p:sp>
        <p:nvSpPr>
          <p:cNvPr id="12" name="CuadroTexto 11"/>
          <p:cNvSpPr txBox="1"/>
          <p:nvPr/>
        </p:nvSpPr>
        <p:spPr>
          <a:xfrm>
            <a:off x="2611394" y="6458460"/>
            <a:ext cx="642551" cy="400110"/>
          </a:xfrm>
          <a:prstGeom prst="rect">
            <a:avLst/>
          </a:prstGeom>
          <a:noFill/>
        </p:spPr>
        <p:txBody>
          <a:bodyPr wrap="square" rtlCol="0">
            <a:spAutoFit/>
          </a:bodyPr>
          <a:lstStyle/>
          <a:p>
            <a:pPr algn="ctr"/>
            <a:r>
              <a:rPr lang="es-CO" sz="2000" dirty="0">
                <a:solidFill>
                  <a:srgbClr val="441D61"/>
                </a:solidFill>
                <a:latin typeface="Brush Script MT" panose="03060802040406070304" pitchFamily="66" charset="0"/>
              </a:rPr>
              <a:t>#28</a:t>
            </a:r>
          </a:p>
        </p:txBody>
      </p:sp>
      <p:sp>
        <p:nvSpPr>
          <p:cNvPr id="13" name="CuadroTexto 12"/>
          <p:cNvSpPr txBox="1"/>
          <p:nvPr/>
        </p:nvSpPr>
        <p:spPr>
          <a:xfrm>
            <a:off x="253567" y="643551"/>
            <a:ext cx="11645353" cy="707886"/>
          </a:xfrm>
          <a:prstGeom prst="rect">
            <a:avLst/>
          </a:prstGeom>
          <a:noFill/>
        </p:spPr>
        <p:txBody>
          <a:bodyPr wrap="square" rtlCol="0">
            <a:spAutoFit/>
          </a:bodyPr>
          <a:lstStyle/>
          <a:p>
            <a:pPr algn="ctr"/>
            <a:r>
              <a:rPr lang="es-CO" sz="4000" b="1" dirty="0">
                <a:solidFill>
                  <a:srgbClr val="441D61"/>
                </a:solidFill>
                <a:latin typeface="Freestyle Script" panose="030804020302050B0404" pitchFamily="66" charset="0"/>
              </a:rPr>
              <a:t>Vivamos la Semana Santa en casa – Pistas para la celebración con niños y niñas</a:t>
            </a:r>
          </a:p>
        </p:txBody>
      </p:sp>
      <p:sp>
        <p:nvSpPr>
          <p:cNvPr id="14" name="CuadroTexto 13"/>
          <p:cNvSpPr txBox="1"/>
          <p:nvPr/>
        </p:nvSpPr>
        <p:spPr>
          <a:xfrm>
            <a:off x="841706" y="1830823"/>
            <a:ext cx="5545012" cy="3539430"/>
          </a:xfrm>
          <a:prstGeom prst="rect">
            <a:avLst/>
          </a:prstGeom>
          <a:solidFill>
            <a:srgbClr val="441D61"/>
          </a:solidFill>
        </p:spPr>
        <p:txBody>
          <a:bodyPr wrap="square" rtlCol="0">
            <a:spAutoFit/>
          </a:bodyPr>
          <a:lstStyle/>
          <a:p>
            <a:pPr marL="285750" indent="-285750" algn="just">
              <a:buFont typeface="Arial" charset="0"/>
              <a:buChar char="•"/>
            </a:pPr>
            <a:r>
              <a:rPr lang="es-ES" sz="1600" b="1" dirty="0">
                <a:solidFill>
                  <a:schemeClr val="bg1"/>
                </a:solidFill>
              </a:rPr>
              <a:t>Sábado Santo (El amor incondicional de una Madre)</a:t>
            </a:r>
          </a:p>
          <a:p>
            <a:pPr algn="just"/>
            <a:endParaRPr lang="es-ES" sz="1600" b="1" dirty="0">
              <a:solidFill>
                <a:schemeClr val="bg1"/>
              </a:solidFill>
            </a:endParaRPr>
          </a:p>
          <a:p>
            <a:pPr algn="just"/>
            <a:r>
              <a:rPr lang="es-ES" sz="1600" b="1" dirty="0">
                <a:solidFill>
                  <a:schemeClr val="bg1"/>
                </a:solidFill>
              </a:rPr>
              <a:t>Es el día del silencio.</a:t>
            </a:r>
            <a:r>
              <a:rPr lang="es-ES" sz="1600" dirty="0">
                <a:solidFill>
                  <a:schemeClr val="bg1"/>
                </a:solidFill>
              </a:rPr>
              <a:t> En ese sentido la familia puede motivar el silencio y la oración en torno a un crucifijo o una imagen. También se puede reflexionar en torno al amor de María por su Jesús, así como el de las madres a sus hijos hoy. Señalar que Jesús nos ofrece a su Madre para que nos cuide a todos. Explicar que aunque su mamá, la Virgen María estaba triste sabía en su corazón que viviría para siempre. Que los niños vayan entendiendo que María es una madre que siempre espera y que siempre está presta para salir al auxilio de sus hijos. </a:t>
            </a:r>
            <a:r>
              <a:rPr lang="es-ES" sz="1600" b="1" dirty="0">
                <a:solidFill>
                  <a:schemeClr val="bg1"/>
                </a:solidFill>
              </a:rPr>
              <a:t>Ese día se puede rezar a la Virgen María.</a:t>
            </a:r>
            <a:r>
              <a:rPr lang="es-ES" sz="1600" dirty="0">
                <a:solidFill>
                  <a:schemeClr val="bg1"/>
                </a:solidFill>
              </a:rPr>
              <a:t> También puede ser un momento para </a:t>
            </a:r>
            <a:r>
              <a:rPr lang="es-ES" sz="1600" b="1" dirty="0">
                <a:solidFill>
                  <a:schemeClr val="bg1"/>
                </a:solidFill>
              </a:rPr>
              <a:t>conocer un poco acerca de la historia familiar en donde se evidencie el amor de la madre y abuela por sus hijos y nietos.</a:t>
            </a:r>
          </a:p>
        </p:txBody>
      </p:sp>
      <p:sp>
        <p:nvSpPr>
          <p:cNvPr id="3" name="AutoShape 2" descr="Resultado de imagen de Orar en c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de Orar en c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Orar en c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CuadroTexto 7"/>
          <p:cNvSpPr txBox="1"/>
          <p:nvPr/>
        </p:nvSpPr>
        <p:spPr>
          <a:xfrm>
            <a:off x="5052187" y="5825014"/>
            <a:ext cx="2833184" cy="461665"/>
          </a:xfrm>
          <a:prstGeom prst="rect">
            <a:avLst/>
          </a:prstGeom>
          <a:noFill/>
        </p:spPr>
        <p:txBody>
          <a:bodyPr wrap="square" rtlCol="0">
            <a:spAutoFit/>
          </a:bodyPr>
          <a:lstStyle/>
          <a:p>
            <a:pPr algn="ctr"/>
            <a:r>
              <a:rPr lang="es-CO" sz="1200" b="1" dirty="0" err="1">
                <a:solidFill>
                  <a:srgbClr val="441D61"/>
                </a:solidFill>
              </a:rPr>
              <a:t>Click</a:t>
            </a:r>
            <a:r>
              <a:rPr lang="es-CO" sz="1200" b="1" dirty="0">
                <a:solidFill>
                  <a:srgbClr val="441D61"/>
                </a:solidFill>
              </a:rPr>
              <a:t> en la mano para conocer acerca del Sábado Santo</a:t>
            </a:r>
          </a:p>
        </p:txBody>
      </p:sp>
      <p:sp>
        <p:nvSpPr>
          <p:cNvPr id="6" name="AutoShape 2" descr="Resultado de imagen de última cena con los niñ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4" descr="Resultado de imagen de última cena con los niñ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2" descr="Catequesis de 2 año: Vía Crucis para niños – Info Saladill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40 Dibujos De Jesús Hermosos Para Niños... ¡Te Encantarán! ❤️"/>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 name="Imagen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952" y="5504131"/>
            <a:ext cx="631086" cy="782547"/>
          </a:xfrm>
          <a:prstGeom prst="rect">
            <a:avLst/>
          </a:prstGeom>
        </p:spPr>
      </p:pic>
      <p:pic>
        <p:nvPicPr>
          <p:cNvPr id="18" name="Picture 2" descr="IMÁGENES PARA DESCARGAR: mayo 2013"/>
          <p:cNvPicPr>
            <a:picLocks noChangeAspect="1" noChangeArrowheads="1"/>
          </p:cNvPicPr>
          <p:nvPr/>
        </p:nvPicPr>
        <p:blipFill rotWithShape="1">
          <a:blip r:embed="rId5">
            <a:extLst>
              <a:ext uri="{28A0092B-C50C-407E-A947-70E740481C1C}">
                <a14:useLocalDpi xmlns:a14="http://schemas.microsoft.com/office/drawing/2010/main" val="0"/>
              </a:ext>
            </a:extLst>
          </a:blip>
          <a:srcRect t="4838" b="4838"/>
          <a:stretch/>
        </p:blipFill>
        <p:spPr bwMode="auto">
          <a:xfrm>
            <a:off x="6525032" y="1830823"/>
            <a:ext cx="4721225" cy="3539430"/>
          </a:xfrm>
          <a:prstGeom prst="rect">
            <a:avLst/>
          </a:prstGeom>
          <a:noFill/>
          <a:ln>
            <a:solidFill>
              <a:srgbClr val="441D6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96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3511</TotalTime>
  <Words>1615</Words>
  <Application>Microsoft Office PowerPoint</Application>
  <PresentationFormat>Panorámica</PresentationFormat>
  <Paragraphs>92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Brush Script MT</vt:lpstr>
      <vt:lpstr>Calibri</vt:lpstr>
      <vt:lpstr>Calibri Light</vt:lpstr>
      <vt:lpstr>Freestyle Script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CONACED</cp:lastModifiedBy>
  <cp:revision>78</cp:revision>
  <dcterms:created xsi:type="dcterms:W3CDTF">2020-01-20T16:35:24Z</dcterms:created>
  <dcterms:modified xsi:type="dcterms:W3CDTF">2020-03-30T15:05:17Z</dcterms:modified>
</cp:coreProperties>
</file>