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7" r:id="rId4"/>
    <p:sldId id="312" r:id="rId5"/>
    <p:sldId id="308" r:id="rId6"/>
    <p:sldId id="300" r:id="rId7"/>
    <p:sldId id="313" r:id="rId8"/>
    <p:sldId id="315" r:id="rId9"/>
    <p:sldId id="316" r:id="rId10"/>
    <p:sldId id="314" r:id="rId11"/>
    <p:sldId id="317" r:id="rId12"/>
    <p:sldId id="318" r:id="rId13"/>
    <p:sldId id="320" r:id="rId14"/>
    <p:sldId id="319" r:id="rId15"/>
    <p:sldId id="321" r:id="rId16"/>
    <p:sldId id="322" r:id="rId17"/>
    <p:sldId id="323" r:id="rId18"/>
    <p:sldId id="325" r:id="rId19"/>
    <p:sldId id="324" r:id="rId20"/>
    <p:sldId id="311" r:id="rId21"/>
    <p:sldId id="260"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472C4"/>
    <a:srgbClr val="000000"/>
    <a:srgbClr val="441D61"/>
    <a:srgbClr val="00133A"/>
    <a:srgbClr val="00194C"/>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5EA41-409E-4635-B6D5-E4B8516D9D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B6B6A15-540D-440E-BDE9-FDE8F3E59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F93F831-FD72-4563-967D-CA913E9BB80F}"/>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5" name="Marcador de pie de página 4">
            <a:extLst>
              <a:ext uri="{FF2B5EF4-FFF2-40B4-BE49-F238E27FC236}">
                <a16:creationId xmlns:a16="http://schemas.microsoft.com/office/drawing/2014/main" id="{E4C81B9B-517B-4555-9D20-700C220796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1F5628-2ABF-42BA-B419-E6F771366DED}"/>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54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1E0DD-CB21-498F-A352-89DAE7EE91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913A2E9-32A9-456C-A175-DEF38D405CA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88CDABA-2106-47F9-97F5-7067D5912906}"/>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5" name="Marcador de pie de página 4">
            <a:extLst>
              <a:ext uri="{FF2B5EF4-FFF2-40B4-BE49-F238E27FC236}">
                <a16:creationId xmlns:a16="http://schemas.microsoft.com/office/drawing/2014/main" id="{E87C4684-DF67-4457-A9E2-B60D9FF912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E7648A-C57B-40FC-A385-8862ABA2D9E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65281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5D2B00-E6B2-4051-8A10-2595859FDD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5B5689-1B92-42D4-BC8A-598D30A400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249E94-E2A7-4EFE-BC04-CD91130AFD1C}"/>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5" name="Marcador de pie de página 4">
            <a:extLst>
              <a:ext uri="{FF2B5EF4-FFF2-40B4-BE49-F238E27FC236}">
                <a16:creationId xmlns:a16="http://schemas.microsoft.com/office/drawing/2014/main" id="{922F3200-9666-48D2-9FD6-C046E8BD6D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F83C6B-53D9-4A5B-BAA1-7691E6AC2CA8}"/>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635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F0C25-7473-4963-8E97-5E53234F6B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16FB22-AD26-4A4C-AC11-14012AA00F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7380C4-F974-4922-845D-9BF27F6C185A}"/>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5" name="Marcador de pie de página 4">
            <a:extLst>
              <a:ext uri="{FF2B5EF4-FFF2-40B4-BE49-F238E27FC236}">
                <a16:creationId xmlns:a16="http://schemas.microsoft.com/office/drawing/2014/main" id="{9BB9B41E-DC34-4D2E-A778-E8B577CFF0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723DDE-EF90-4BD8-A3F1-A04D8E8F6AE1}"/>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16242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CE6C-54A6-43CA-8F17-5625779670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F3BC91-995E-4377-9A6E-AA64359CA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18E75D-C319-4088-B045-14EFE0A3E458}"/>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5" name="Marcador de pie de página 4">
            <a:extLst>
              <a:ext uri="{FF2B5EF4-FFF2-40B4-BE49-F238E27FC236}">
                <a16:creationId xmlns:a16="http://schemas.microsoft.com/office/drawing/2014/main" id="{E2342617-246A-4A97-ABD6-3BBB5EE247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F9672-93AE-4274-97B2-E20ABB51390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1233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E0D66-8088-4CC5-8E85-E80AD29866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0BF6CE-6E44-452E-9DE7-B4E3EDE15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C25E2C3-2587-495A-9113-52BB90891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AE06C6C-FC10-4A6C-AA19-A1F4608F58B1}"/>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6" name="Marcador de pie de página 5">
            <a:extLst>
              <a:ext uri="{FF2B5EF4-FFF2-40B4-BE49-F238E27FC236}">
                <a16:creationId xmlns:a16="http://schemas.microsoft.com/office/drawing/2014/main" id="{4845E8CE-65D0-44CD-9C42-01806C3099B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4C4909-12F5-446B-99D6-8141C40795B0}"/>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603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FD544-CA8B-4030-9D22-24BA4264B3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485E51-8C9B-42A4-9DAD-8A812E455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1CD398-C6CC-4FF5-8297-FA872A4773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D540CB7-0891-48EA-BFC9-3248778E5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2FBF90-E3F5-4678-9351-64D71CD3FE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A757210-8533-433E-92B0-FD7C2054E07A}"/>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8" name="Marcador de pie de página 7">
            <a:extLst>
              <a:ext uri="{FF2B5EF4-FFF2-40B4-BE49-F238E27FC236}">
                <a16:creationId xmlns:a16="http://schemas.microsoft.com/office/drawing/2014/main" id="{2008528F-BD44-40D5-9FEC-13C038CBFAE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8BA7468-E72B-476E-92A8-3979852B12FB}"/>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9571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9EFF8-8086-4A1C-8D6E-D1A1BEBF8C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BB23836-4CA0-4CE2-A960-D173655A8249}"/>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4" name="Marcador de pie de página 3">
            <a:extLst>
              <a:ext uri="{FF2B5EF4-FFF2-40B4-BE49-F238E27FC236}">
                <a16:creationId xmlns:a16="http://schemas.microsoft.com/office/drawing/2014/main" id="{62CBE1D4-8AD8-44D6-8F4F-5E56A10BFBF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BDA0D33-BE45-4944-91A6-624694610BB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01674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809751-D5CF-4055-81A1-93323AA883E1}"/>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3" name="Marcador de pie de página 2">
            <a:extLst>
              <a:ext uri="{FF2B5EF4-FFF2-40B4-BE49-F238E27FC236}">
                <a16:creationId xmlns:a16="http://schemas.microsoft.com/office/drawing/2014/main" id="{514E67F4-ED07-4EBE-B69B-5F1A4BEB124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ED51C8F-93D8-47EB-B47A-BC7B5E42FB09}"/>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0952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F65AB-F31A-4454-94A0-93F8FC1DFA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2FDE0E1-7DBE-441C-B535-19C9CD5E0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3009355-986F-4E20-B5FC-DDE05E8DE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9FC3C8-E051-473A-8D46-24A1C6EADBAE}"/>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6" name="Marcador de pie de página 5">
            <a:extLst>
              <a:ext uri="{FF2B5EF4-FFF2-40B4-BE49-F238E27FC236}">
                <a16:creationId xmlns:a16="http://schemas.microsoft.com/office/drawing/2014/main" id="{EDF83DA9-D3C7-4138-AC6B-BC75BFE91F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4628C5-8044-4883-915B-B7DE078FD53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7899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647AB-A42D-4544-BB03-0A3AC54083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EDE2EE-0207-4FB8-930E-6C36C09B7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6E355E2-20DA-4148-9496-170E016D7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984AA6-5FC4-491F-AE9D-25F846C0CBA3}"/>
              </a:ext>
            </a:extLst>
          </p:cNvPr>
          <p:cNvSpPr>
            <a:spLocks noGrp="1"/>
          </p:cNvSpPr>
          <p:nvPr>
            <p:ph type="dt" sz="half" idx="10"/>
          </p:nvPr>
        </p:nvSpPr>
        <p:spPr/>
        <p:txBody>
          <a:bodyPr/>
          <a:lstStyle/>
          <a:p>
            <a:fld id="{5EFF80B0-D9BD-4C3D-A116-B6D97F36E06D}" type="datetimeFigureOut">
              <a:rPr lang="es-CO" smtClean="0"/>
              <a:t>3/07/2020</a:t>
            </a:fld>
            <a:endParaRPr lang="es-CO"/>
          </a:p>
        </p:txBody>
      </p:sp>
      <p:sp>
        <p:nvSpPr>
          <p:cNvPr id="6" name="Marcador de pie de página 5">
            <a:extLst>
              <a:ext uri="{FF2B5EF4-FFF2-40B4-BE49-F238E27FC236}">
                <a16:creationId xmlns:a16="http://schemas.microsoft.com/office/drawing/2014/main" id="{CE932D58-92E7-4BEA-812B-F61373E805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3BE27-AF38-444E-BB34-5CA35F05347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845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3B9772-B56D-4B71-AAD2-97B42D1F1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A4BFE6-3694-4CC6-ADC8-4B747B810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2CD624-BE44-43D8-AC6C-DE11E9F68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80B0-D9BD-4C3D-A116-B6D97F36E06D}" type="datetimeFigureOut">
              <a:rPr lang="es-CO" smtClean="0"/>
              <a:t>3/07/2020</a:t>
            </a:fld>
            <a:endParaRPr lang="es-CO"/>
          </a:p>
        </p:txBody>
      </p:sp>
      <p:sp>
        <p:nvSpPr>
          <p:cNvPr id="5" name="Marcador de pie de página 4">
            <a:extLst>
              <a:ext uri="{FF2B5EF4-FFF2-40B4-BE49-F238E27FC236}">
                <a16:creationId xmlns:a16="http://schemas.microsoft.com/office/drawing/2014/main" id="{658F13C9-5342-405D-8262-9AD35DBEE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A5D6744-8D91-41DA-8AFD-F36E5D3B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F92F-2CE2-41FA-96CC-3298E22C8B3C}" type="slidenum">
              <a:rPr lang="es-CO" smtClean="0"/>
              <a:t>‹Nº›</a:t>
            </a:fld>
            <a:endParaRPr lang="es-CO"/>
          </a:p>
        </p:txBody>
      </p:sp>
    </p:spTree>
    <p:extLst>
      <p:ext uri="{BB962C8B-B14F-4D97-AF65-F5344CB8AC3E}">
        <p14:creationId xmlns:p14="http://schemas.microsoft.com/office/powerpoint/2010/main" val="322997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659F9AE-985A-40C5-8578-6507233C8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572"/>
          </a:xfrm>
          <a:prstGeom prst="rect">
            <a:avLst/>
          </a:prstGeom>
        </p:spPr>
      </p:pic>
      <p:sp>
        <p:nvSpPr>
          <p:cNvPr id="4" name="CuadroTexto 3"/>
          <p:cNvSpPr txBox="1"/>
          <p:nvPr/>
        </p:nvSpPr>
        <p:spPr>
          <a:xfrm>
            <a:off x="9877168" y="2105560"/>
            <a:ext cx="1886464" cy="1200329"/>
          </a:xfrm>
          <a:prstGeom prst="rect">
            <a:avLst/>
          </a:prstGeom>
          <a:noFill/>
        </p:spPr>
        <p:txBody>
          <a:bodyPr wrap="square" rtlCol="0">
            <a:spAutoFit/>
          </a:bodyPr>
          <a:lstStyle/>
          <a:p>
            <a:pPr algn="ctr"/>
            <a:r>
              <a:rPr lang="es-CO" sz="7200" b="1" dirty="0">
                <a:solidFill>
                  <a:srgbClr val="441D61"/>
                </a:solidFill>
                <a:latin typeface="Freestyle Script" panose="030804020302050B0404" pitchFamily="66" charset="0"/>
              </a:rPr>
              <a:t>#32 </a:t>
            </a:r>
            <a:endParaRPr lang="es-CO" sz="7200" dirty="0">
              <a:solidFill>
                <a:srgbClr val="441D61"/>
              </a:solidFill>
              <a:latin typeface="Brush Script MT" panose="03060802040406070304" pitchFamily="66" charset="0"/>
            </a:endParaRPr>
          </a:p>
        </p:txBody>
      </p:sp>
      <p:sp>
        <p:nvSpPr>
          <p:cNvPr id="5" name="4 CuadroTexto"/>
          <p:cNvSpPr txBox="1"/>
          <p:nvPr/>
        </p:nvSpPr>
        <p:spPr>
          <a:xfrm>
            <a:off x="597877" y="5457180"/>
            <a:ext cx="11165755" cy="1077218"/>
          </a:xfrm>
          <a:prstGeom prst="rect">
            <a:avLst/>
          </a:prstGeom>
          <a:noFill/>
        </p:spPr>
        <p:txBody>
          <a:bodyPr wrap="square" rtlCol="0">
            <a:spAutoFit/>
          </a:bodyPr>
          <a:lstStyle/>
          <a:p>
            <a:r>
              <a:rPr lang="es-ES" sz="3200" b="1" dirty="0">
                <a:solidFill>
                  <a:srgbClr val="00133A"/>
                </a:solidFill>
                <a:latin typeface="Leelawadee" panose="020B0502040204020203" pitchFamily="34" charset="-34"/>
                <a:cs typeface="Leelawadee" panose="020B0502040204020203" pitchFamily="34" charset="-34"/>
              </a:rPr>
              <a:t>¿Qué podemos aprender de la Escuela En Casa </a:t>
            </a:r>
            <a:r>
              <a:rPr lang="es-ES" sz="3200" b="1" i="1" dirty="0">
                <a:solidFill>
                  <a:srgbClr val="00133A"/>
                </a:solidFill>
                <a:latin typeface="Leelawadee" panose="020B0502040204020203" pitchFamily="34" charset="-34"/>
                <a:cs typeface="Leelawadee" panose="020B0502040204020203" pitchFamily="34" charset="-34"/>
              </a:rPr>
              <a:t>para el futuro de la educación y el para qué</a:t>
            </a:r>
            <a:r>
              <a:rPr lang="es-ES" sz="3200" b="1" dirty="0">
                <a:solidFill>
                  <a:srgbClr val="00133A"/>
                </a:solidFill>
                <a:latin typeface="Leelawadee" panose="020B0502040204020203" pitchFamily="34" charset="-34"/>
                <a:cs typeface="Leelawadee" panose="020B0502040204020203" pitchFamily="34" charset="-34"/>
              </a:rPr>
              <a:t> de la escuela?</a:t>
            </a:r>
          </a:p>
        </p:txBody>
      </p:sp>
    </p:spTree>
    <p:extLst>
      <p:ext uri="{BB962C8B-B14F-4D97-AF65-F5344CB8AC3E}">
        <p14:creationId xmlns:p14="http://schemas.microsoft.com/office/powerpoint/2010/main" val="69524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203153"/>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14" name="CuadroTexto 13"/>
          <p:cNvSpPr txBox="1"/>
          <p:nvPr/>
        </p:nvSpPr>
        <p:spPr>
          <a:xfrm>
            <a:off x="6482681" y="734870"/>
            <a:ext cx="5080380" cy="4401205"/>
          </a:xfrm>
          <a:prstGeom prst="rect">
            <a:avLst/>
          </a:prstGeom>
          <a:noFill/>
        </p:spPr>
        <p:txBody>
          <a:bodyPr wrap="square" rtlCol="0">
            <a:spAutoFit/>
          </a:bodyPr>
          <a:lstStyle/>
          <a:p>
            <a:r>
              <a:rPr lang="es-CO" sz="2000" dirty="0">
                <a:solidFill>
                  <a:srgbClr val="002060"/>
                </a:solidFill>
              </a:rPr>
              <a:t>Para reconocer el valor de esta pregunta recordemos por un momento en qué medida los últimos acontecimientos nos han llevado a reconsiderar la pertinencia de nuestra planeación de área y asignatura para el presente año en función del tiempo, los recursos, las dificultades, la singularidad de cada estudiante, el apoyo o no de los padres, la conectividad, el futuro inmediato como nación, el devenir para la especie humana, etc.; y en especial por las nuevas prioridades y reflexiones que han emergido respecto al sentido de la educación en el marco de esta coyuntura. </a:t>
            </a:r>
          </a:p>
        </p:txBody>
      </p:sp>
      <p:pic>
        <p:nvPicPr>
          <p:cNvPr id="7172" name="Picture 4" descr="Retrato de una joven pensativa en suéter"/>
          <p:cNvPicPr>
            <a:picLocks noChangeAspect="1" noChangeArrowheads="1"/>
          </p:cNvPicPr>
          <p:nvPr/>
        </p:nvPicPr>
        <p:blipFill rotWithShape="1">
          <a:blip r:embed="rId3">
            <a:extLst>
              <a:ext uri="{28A0092B-C50C-407E-A947-70E740481C1C}">
                <a14:useLocalDpi xmlns:a14="http://schemas.microsoft.com/office/drawing/2010/main" val="0"/>
              </a:ext>
            </a:extLst>
          </a:blip>
          <a:srcRect l="31559" r="13604"/>
          <a:stretch/>
        </p:blipFill>
        <p:spPr bwMode="auto">
          <a:xfrm>
            <a:off x="-8198" y="0"/>
            <a:ext cx="5672827" cy="6891107"/>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972" y="5065462"/>
            <a:ext cx="5658374" cy="707886"/>
          </a:xfrm>
          <a:prstGeom prst="rect">
            <a:avLst/>
          </a:prstGeom>
          <a:solidFill>
            <a:srgbClr val="4472C4">
              <a:alpha val="43922"/>
            </a:srgbClr>
          </a:solidFill>
        </p:spPr>
        <p:txBody>
          <a:bodyPr wrap="square" rtlCol="0">
            <a:spAutoFit/>
          </a:bodyPr>
          <a:lstStyle/>
          <a:p>
            <a:r>
              <a:rPr lang="es-ES" sz="4000" b="1" dirty="0">
                <a:solidFill>
                  <a:schemeClr val="bg1"/>
                </a:solidFill>
              </a:rPr>
              <a:t>¿Qué currículo?</a:t>
            </a:r>
          </a:p>
        </p:txBody>
      </p:sp>
    </p:spTree>
    <p:extLst>
      <p:ext uri="{BB962C8B-B14F-4D97-AF65-F5344CB8AC3E}">
        <p14:creationId xmlns:p14="http://schemas.microsoft.com/office/powerpoint/2010/main" val="87585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203153"/>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14" name="CuadroTexto 13"/>
          <p:cNvSpPr txBox="1"/>
          <p:nvPr/>
        </p:nvSpPr>
        <p:spPr>
          <a:xfrm>
            <a:off x="6482681" y="966886"/>
            <a:ext cx="5080380" cy="3170099"/>
          </a:xfrm>
          <a:prstGeom prst="rect">
            <a:avLst/>
          </a:prstGeom>
          <a:noFill/>
        </p:spPr>
        <p:txBody>
          <a:bodyPr wrap="square" rtlCol="0">
            <a:spAutoFit/>
          </a:bodyPr>
          <a:lstStyle/>
          <a:p>
            <a:r>
              <a:rPr lang="es-CO" sz="2000" dirty="0">
                <a:solidFill>
                  <a:srgbClr val="002060"/>
                </a:solidFill>
              </a:rPr>
              <a:t>En ese ejercicio de </a:t>
            </a:r>
            <a:r>
              <a:rPr lang="es-CO" sz="2000" i="1" dirty="0">
                <a:solidFill>
                  <a:srgbClr val="002060"/>
                </a:solidFill>
              </a:rPr>
              <a:t>rediseño </a:t>
            </a:r>
            <a:r>
              <a:rPr lang="es-CO" sz="2000" dirty="0">
                <a:solidFill>
                  <a:srgbClr val="002060"/>
                </a:solidFill>
              </a:rPr>
              <a:t>hemos tenido que plantearnos la pregunta acerca del currículo y así considerar lo que realmente resulta </a:t>
            </a:r>
            <a:r>
              <a:rPr lang="es-CO" sz="2000" i="1" dirty="0">
                <a:solidFill>
                  <a:srgbClr val="002060"/>
                </a:solidFill>
              </a:rPr>
              <a:t>relevante </a:t>
            </a:r>
            <a:r>
              <a:rPr lang="es-CO" sz="2000" dirty="0">
                <a:solidFill>
                  <a:srgbClr val="002060"/>
                </a:solidFill>
              </a:rPr>
              <a:t>aprender para nuestros chicos y chicas para afrontar de la mejor manera los retos del Siglo XXI.  Sin duda este ejercicio tendrá un efecto favorable en adelante en nuestra planeación en cuanto al desarrollo por competencias y el seguimiento a los resultados de aprendizaje.</a:t>
            </a:r>
          </a:p>
        </p:txBody>
      </p:sp>
      <p:pic>
        <p:nvPicPr>
          <p:cNvPr id="7172" name="Picture 4" descr="Retrato de una joven pensativa en suéter"/>
          <p:cNvPicPr>
            <a:picLocks noChangeAspect="1" noChangeArrowheads="1"/>
          </p:cNvPicPr>
          <p:nvPr/>
        </p:nvPicPr>
        <p:blipFill rotWithShape="1">
          <a:blip r:embed="rId3">
            <a:extLst>
              <a:ext uri="{28A0092B-C50C-407E-A947-70E740481C1C}">
                <a14:useLocalDpi xmlns:a14="http://schemas.microsoft.com/office/drawing/2010/main" val="0"/>
              </a:ext>
            </a:extLst>
          </a:blip>
          <a:srcRect l="31559" r="13604"/>
          <a:stretch/>
        </p:blipFill>
        <p:spPr bwMode="auto">
          <a:xfrm>
            <a:off x="-8198" y="0"/>
            <a:ext cx="5672827" cy="6891107"/>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972" y="5065462"/>
            <a:ext cx="5658374" cy="707886"/>
          </a:xfrm>
          <a:prstGeom prst="rect">
            <a:avLst/>
          </a:prstGeom>
          <a:solidFill>
            <a:srgbClr val="4472C4">
              <a:alpha val="43922"/>
            </a:srgbClr>
          </a:solidFill>
        </p:spPr>
        <p:txBody>
          <a:bodyPr wrap="square" rtlCol="0">
            <a:spAutoFit/>
          </a:bodyPr>
          <a:lstStyle/>
          <a:p>
            <a:r>
              <a:rPr lang="es-ES" sz="4000" b="1" dirty="0">
                <a:solidFill>
                  <a:schemeClr val="bg1"/>
                </a:solidFill>
              </a:rPr>
              <a:t>¿Qué currículo?</a:t>
            </a:r>
          </a:p>
        </p:txBody>
      </p:sp>
    </p:spTree>
    <p:extLst>
      <p:ext uri="{BB962C8B-B14F-4D97-AF65-F5344CB8AC3E}">
        <p14:creationId xmlns:p14="http://schemas.microsoft.com/office/powerpoint/2010/main" val="201887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517412" y="6191691"/>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8" name="CuadroTexto 13"/>
          <p:cNvSpPr txBox="1"/>
          <p:nvPr/>
        </p:nvSpPr>
        <p:spPr>
          <a:xfrm>
            <a:off x="607327" y="1076076"/>
            <a:ext cx="5029197" cy="4093428"/>
          </a:xfrm>
          <a:prstGeom prst="rect">
            <a:avLst/>
          </a:prstGeom>
          <a:noFill/>
        </p:spPr>
        <p:txBody>
          <a:bodyPr wrap="square" rtlCol="0">
            <a:spAutoFit/>
          </a:bodyPr>
          <a:lstStyle/>
          <a:p>
            <a:r>
              <a:rPr lang="es-ES" sz="2000" dirty="0">
                <a:solidFill>
                  <a:srgbClr val="002060"/>
                </a:solidFill>
              </a:rPr>
              <a:t>Una buena práctica durante esta experiencia de aprendizaje remoto ha sido reducir el tiempo de pantalla y modificar el plan de estudios en consecuencia. Según un estudio de la Universidad de Pekín </a:t>
            </a:r>
            <a:r>
              <a:rPr lang="es-ES" sz="2000" i="1" dirty="0">
                <a:solidFill>
                  <a:srgbClr val="002060"/>
                </a:solidFill>
              </a:rPr>
              <a:t>"las sesiones en línea entre 15 y 30 minutos son más efectivas“ </a:t>
            </a:r>
            <a:r>
              <a:rPr lang="es-ES" sz="2000" dirty="0">
                <a:solidFill>
                  <a:srgbClr val="002060"/>
                </a:solidFill>
              </a:rPr>
              <a:t>(Hughes, 2020). En ese sentido conviene que demos una mirada al manejo de los tiempos en la dinámica escolar y sus efectos en el aprendizaje por competencias. No se trata de una simple mirada instrumental del tiempo sino a la consideración de la mejor estrategia para la optimización del mismo.</a:t>
            </a:r>
            <a:endParaRPr lang="es-CO" sz="2000" i="1" dirty="0">
              <a:solidFill>
                <a:srgbClr val="002060"/>
              </a:solidFill>
            </a:endParaRPr>
          </a:p>
        </p:txBody>
      </p:sp>
      <p:pic>
        <p:nvPicPr>
          <p:cNvPr id="8196" name="Picture 4" descr="Concepto de estudio. ciérrese encima del retrato del estudiante concentrado atractivo joven del jengibre en la ropa gris que sostiene el pelo con la mano, atando para contestar la pregunta del profesor, siendo inseguro y estresado."/>
          <p:cNvPicPr>
            <a:picLocks noChangeAspect="1" noChangeArrowheads="1"/>
          </p:cNvPicPr>
          <p:nvPr/>
        </p:nvPicPr>
        <p:blipFill rotWithShape="1">
          <a:blip r:embed="rId3">
            <a:extLst>
              <a:ext uri="{28A0092B-C50C-407E-A947-70E740481C1C}">
                <a14:useLocalDpi xmlns:a14="http://schemas.microsoft.com/office/drawing/2010/main" val="0"/>
              </a:ext>
            </a:extLst>
          </a:blip>
          <a:srcRect l="28594" r="15196"/>
          <a:stretch/>
        </p:blipFill>
        <p:spPr bwMode="auto">
          <a:xfrm>
            <a:off x="6387140" y="0"/>
            <a:ext cx="5813946"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6392605" y="3851677"/>
            <a:ext cx="5811432" cy="2554545"/>
          </a:xfrm>
          <a:prstGeom prst="rect">
            <a:avLst/>
          </a:prstGeom>
          <a:solidFill>
            <a:schemeClr val="tx1">
              <a:lumMod val="85000"/>
              <a:lumOff val="15000"/>
              <a:alpha val="36078"/>
            </a:schemeClr>
          </a:solidFill>
        </p:spPr>
        <p:txBody>
          <a:bodyPr wrap="square" rtlCol="0">
            <a:spAutoFit/>
          </a:bodyPr>
          <a:lstStyle/>
          <a:p>
            <a:r>
              <a:rPr lang="es-ES" sz="4000" b="1" dirty="0">
                <a:solidFill>
                  <a:srgbClr val="FFFF00"/>
                </a:solidFill>
              </a:rPr>
              <a:t>¿Es efectivo mantener a los estudiantes en las aulas por largas horas con pocos descansos? </a:t>
            </a:r>
          </a:p>
        </p:txBody>
      </p:sp>
    </p:spTree>
    <p:extLst>
      <p:ext uri="{BB962C8B-B14F-4D97-AF65-F5344CB8AC3E}">
        <p14:creationId xmlns:p14="http://schemas.microsoft.com/office/powerpoint/2010/main" val="81332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517412" y="6191691"/>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8" name="CuadroTexto 13"/>
          <p:cNvSpPr txBox="1"/>
          <p:nvPr/>
        </p:nvSpPr>
        <p:spPr>
          <a:xfrm>
            <a:off x="607327" y="571100"/>
            <a:ext cx="5029197" cy="5632311"/>
          </a:xfrm>
          <a:prstGeom prst="rect">
            <a:avLst/>
          </a:prstGeom>
          <a:noFill/>
        </p:spPr>
        <p:txBody>
          <a:bodyPr wrap="square" rtlCol="0">
            <a:spAutoFit/>
          </a:bodyPr>
          <a:lstStyle/>
          <a:p>
            <a:r>
              <a:rPr lang="es-ES" sz="2000" dirty="0">
                <a:solidFill>
                  <a:srgbClr val="002060"/>
                </a:solidFill>
              </a:rPr>
              <a:t>En el marco de este periodo de aislamiento tanto maestros, estudiantes y acompañantes </a:t>
            </a:r>
            <a:r>
              <a:rPr lang="es-ES" sz="2000" i="1" dirty="0">
                <a:solidFill>
                  <a:srgbClr val="002060"/>
                </a:solidFill>
              </a:rPr>
              <a:t>han experimentado emociones de ansiedad, angustia, temor, tristeza</a:t>
            </a:r>
            <a:r>
              <a:rPr lang="es-ES" sz="2000" dirty="0">
                <a:solidFill>
                  <a:srgbClr val="002060"/>
                </a:solidFill>
              </a:rPr>
              <a:t> </a:t>
            </a:r>
            <a:r>
              <a:rPr lang="es-ES" sz="2000" i="1" dirty="0">
                <a:solidFill>
                  <a:srgbClr val="002060"/>
                </a:solidFill>
              </a:rPr>
              <a:t>(De hecho el 33% de las familias describe su estado emocional como poco favorable)</a:t>
            </a:r>
            <a:r>
              <a:rPr lang="es-ES" sz="2000" dirty="0">
                <a:solidFill>
                  <a:srgbClr val="002060"/>
                </a:solidFill>
              </a:rPr>
              <a:t> El estado emocional determina en gran medida el proceso de aprendizaje. Ante esto, los momentos de interacción social y de contacto con los amigos se convierte en un aspecto relevante para sobrellevar la crisis. ¿En qué medida hemos privilegiado estos espacios? ¿Cómo darle prioridad a este hecho una vez regresemos a la normalidad con un elemento que juega en favor de los procesos de aprendizaje?.</a:t>
            </a:r>
          </a:p>
          <a:p>
            <a:r>
              <a:rPr lang="es-ES" sz="2000" dirty="0">
                <a:solidFill>
                  <a:srgbClr val="002060"/>
                </a:solidFill>
              </a:rPr>
              <a:t>E</a:t>
            </a:r>
            <a:r>
              <a:rPr lang="es-ES" sz="2000" i="1" dirty="0">
                <a:solidFill>
                  <a:srgbClr val="002060"/>
                </a:solidFill>
              </a:rPr>
              <a:t>xiste el riesgo de que al centrarse solo en lo académico, las escuelas se olviden de que el bienestar debe ser lo primero </a:t>
            </a:r>
            <a:r>
              <a:rPr lang="es-ES" sz="2000" dirty="0">
                <a:solidFill>
                  <a:srgbClr val="002060"/>
                </a:solidFill>
              </a:rPr>
              <a:t>(Hughes, 2020).</a:t>
            </a:r>
            <a:endParaRPr lang="es-CO" sz="2000" i="1" dirty="0">
              <a:solidFill>
                <a:srgbClr val="002060"/>
              </a:solidFill>
            </a:endParaRPr>
          </a:p>
        </p:txBody>
      </p:sp>
      <p:pic>
        <p:nvPicPr>
          <p:cNvPr id="12292" name="Picture 4" descr="Adolescente pensativa llevando camiseta vaquera"/>
          <p:cNvPicPr>
            <a:picLocks noChangeAspect="1" noChangeArrowheads="1"/>
          </p:cNvPicPr>
          <p:nvPr/>
        </p:nvPicPr>
        <p:blipFill rotWithShape="1">
          <a:blip r:embed="rId3">
            <a:extLst>
              <a:ext uri="{28A0092B-C50C-407E-A947-70E740481C1C}">
                <a14:useLocalDpi xmlns:a14="http://schemas.microsoft.com/office/drawing/2010/main" val="0"/>
              </a:ext>
            </a:extLst>
          </a:blip>
          <a:srcRect l="12981" r="28257"/>
          <a:stretch/>
        </p:blipFill>
        <p:spPr bwMode="auto">
          <a:xfrm>
            <a:off x="6392605" y="15818"/>
            <a:ext cx="5799395"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6392604" y="4518258"/>
            <a:ext cx="5799395" cy="1938992"/>
          </a:xfrm>
          <a:prstGeom prst="rect">
            <a:avLst/>
          </a:prstGeom>
          <a:solidFill>
            <a:srgbClr val="4472C4">
              <a:alpha val="34902"/>
            </a:srgbClr>
          </a:solidFill>
        </p:spPr>
        <p:txBody>
          <a:bodyPr wrap="square" rtlCol="0">
            <a:spAutoFit/>
          </a:bodyPr>
          <a:lstStyle/>
          <a:p>
            <a:r>
              <a:rPr lang="es-ES" sz="4000" b="1" dirty="0">
                <a:solidFill>
                  <a:srgbClr val="FFFF00"/>
                </a:solidFill>
              </a:rPr>
              <a:t>¿Qué valor damos al estado emocional en el proceso de aprendizaje? </a:t>
            </a:r>
          </a:p>
        </p:txBody>
      </p:sp>
    </p:spTree>
    <p:extLst>
      <p:ext uri="{BB962C8B-B14F-4D97-AF65-F5344CB8AC3E}">
        <p14:creationId xmlns:p14="http://schemas.microsoft.com/office/powerpoint/2010/main" val="118300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517412" y="6191691"/>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8" name="CuadroTexto 13"/>
          <p:cNvSpPr txBox="1"/>
          <p:nvPr/>
        </p:nvSpPr>
        <p:spPr>
          <a:xfrm>
            <a:off x="607327" y="380028"/>
            <a:ext cx="5029197" cy="5940088"/>
          </a:xfrm>
          <a:prstGeom prst="rect">
            <a:avLst/>
          </a:prstGeom>
          <a:noFill/>
        </p:spPr>
        <p:txBody>
          <a:bodyPr wrap="square" rtlCol="0">
            <a:spAutoFit/>
          </a:bodyPr>
          <a:lstStyle/>
          <a:p>
            <a:r>
              <a:rPr lang="es-ES" sz="2000" dirty="0">
                <a:solidFill>
                  <a:srgbClr val="002060"/>
                </a:solidFill>
              </a:rPr>
              <a:t>En este periodo se ha hecho notoria la brecha existente a nivel cultural, social y tecnológico incluso entre estudiantes de un mismo colegio. Algunos cuentan con los recursos necesarios para llevar a cabo el proceso de </a:t>
            </a:r>
            <a:r>
              <a:rPr lang="es-ES" sz="2000" i="1" dirty="0">
                <a:solidFill>
                  <a:srgbClr val="002060"/>
                </a:solidFill>
              </a:rPr>
              <a:t>Escuela en Casa</a:t>
            </a:r>
            <a:r>
              <a:rPr lang="es-ES" sz="2000" dirty="0">
                <a:solidFill>
                  <a:srgbClr val="002060"/>
                </a:solidFill>
              </a:rPr>
              <a:t> pero otros tantos no; como son conectividad, dispositivos </a:t>
            </a:r>
            <a:r>
              <a:rPr lang="es-ES" sz="2000" i="1" dirty="0">
                <a:solidFill>
                  <a:srgbClr val="002060"/>
                </a:solidFill>
              </a:rPr>
              <a:t>(El 35% de los chicos de estrato 2,3 y 4 comparten equipo)</a:t>
            </a:r>
            <a:r>
              <a:rPr lang="es-ES" sz="2000" dirty="0">
                <a:solidFill>
                  <a:srgbClr val="002060"/>
                </a:solidFill>
              </a:rPr>
              <a:t>, capital cultural de los acompañantes, etc.  Expertos señalan que </a:t>
            </a:r>
            <a:r>
              <a:rPr lang="es-ES" sz="2000" i="1" dirty="0">
                <a:solidFill>
                  <a:srgbClr val="002060"/>
                </a:solidFill>
              </a:rPr>
              <a:t>la brecha digital se ha exacerbado por la crisis y dejará brechas en el aprendizaje de muchos niños </a:t>
            </a:r>
            <a:r>
              <a:rPr lang="es-ES" sz="2000" dirty="0">
                <a:solidFill>
                  <a:srgbClr val="002060"/>
                </a:solidFill>
              </a:rPr>
              <a:t>(Hughes, 2020). Este hecho nos invita a darnos a la tarea de </a:t>
            </a:r>
            <a:r>
              <a:rPr lang="es-ES" sz="2000" i="1" dirty="0">
                <a:solidFill>
                  <a:srgbClr val="002060"/>
                </a:solidFill>
              </a:rPr>
              <a:t>conocer lo mejor posible el contexto</a:t>
            </a:r>
            <a:r>
              <a:rPr lang="es-ES" sz="2000" dirty="0">
                <a:solidFill>
                  <a:srgbClr val="002060"/>
                </a:solidFill>
              </a:rPr>
              <a:t> en el que se desarrollan nuestros estudiantes y desde allí proponer los planes y proyectos , las acciones y los cronogramas en la escuela; conscientes de éste posibilita o dificulta el proceso de aprendizaje.</a:t>
            </a:r>
          </a:p>
        </p:txBody>
      </p:sp>
      <p:pic>
        <p:nvPicPr>
          <p:cNvPr id="12294" name="Picture 6" descr="Diagrama mecánico bastante finanzas riqueza"/>
          <p:cNvPicPr>
            <a:picLocks noChangeAspect="1" noChangeArrowheads="1"/>
          </p:cNvPicPr>
          <p:nvPr/>
        </p:nvPicPr>
        <p:blipFill rotWithShape="1">
          <a:blip r:embed="rId3">
            <a:extLst>
              <a:ext uri="{28A0092B-C50C-407E-A947-70E740481C1C}">
                <a14:useLocalDpi xmlns:a14="http://schemas.microsoft.com/office/drawing/2010/main" val="0"/>
              </a:ext>
            </a:extLst>
          </a:blip>
          <a:srcRect l="40497"/>
          <a:stretch/>
        </p:blipFill>
        <p:spPr bwMode="auto">
          <a:xfrm>
            <a:off x="6419904" y="0"/>
            <a:ext cx="5799395" cy="688165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6419904" y="4327105"/>
            <a:ext cx="5785744" cy="2554545"/>
          </a:xfrm>
          <a:prstGeom prst="rect">
            <a:avLst/>
          </a:prstGeom>
          <a:solidFill>
            <a:srgbClr val="7F7F7F">
              <a:alpha val="45098"/>
            </a:srgbClr>
          </a:solidFill>
        </p:spPr>
        <p:txBody>
          <a:bodyPr wrap="square" rtlCol="0">
            <a:spAutoFit/>
          </a:bodyPr>
          <a:lstStyle/>
          <a:p>
            <a:r>
              <a:rPr lang="es-ES" sz="3200" b="1" dirty="0">
                <a:solidFill>
                  <a:srgbClr val="FFFF00"/>
                </a:solidFill>
              </a:rPr>
              <a:t>¿Conocemos el entorno familiar de nuestros estudiantes y las eventuales oportunidades (o dificultades) que ofrece para su proceso de aprendizaje?</a:t>
            </a:r>
          </a:p>
        </p:txBody>
      </p:sp>
    </p:spTree>
    <p:extLst>
      <p:ext uri="{BB962C8B-B14F-4D97-AF65-F5344CB8AC3E}">
        <p14:creationId xmlns:p14="http://schemas.microsoft.com/office/powerpoint/2010/main" val="331217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517412" y="6191691"/>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8" name="CuadroTexto 13"/>
          <p:cNvSpPr txBox="1"/>
          <p:nvPr/>
        </p:nvSpPr>
        <p:spPr>
          <a:xfrm>
            <a:off x="607327" y="298140"/>
            <a:ext cx="5029197" cy="6247864"/>
          </a:xfrm>
          <a:prstGeom prst="rect">
            <a:avLst/>
          </a:prstGeom>
          <a:noFill/>
        </p:spPr>
        <p:txBody>
          <a:bodyPr wrap="square" rtlCol="0">
            <a:spAutoFit/>
          </a:bodyPr>
          <a:lstStyle/>
          <a:p>
            <a:r>
              <a:rPr lang="es-ES" sz="2000" dirty="0">
                <a:solidFill>
                  <a:srgbClr val="002060"/>
                </a:solidFill>
              </a:rPr>
              <a:t>El proceso de migración a la </a:t>
            </a:r>
            <a:r>
              <a:rPr lang="es-ES" sz="2000" i="1" dirty="0">
                <a:solidFill>
                  <a:srgbClr val="002060"/>
                </a:solidFill>
              </a:rPr>
              <a:t>Escuela En Casa</a:t>
            </a:r>
            <a:r>
              <a:rPr lang="es-ES" sz="2000" dirty="0">
                <a:solidFill>
                  <a:srgbClr val="002060"/>
                </a:solidFill>
              </a:rPr>
              <a:t> supuso sendos procesos de acomodación y aprendizaje para los educadores, en especial en relación al uso de recursos tecnológicos y todo lo que esto conlleva </a:t>
            </a:r>
            <a:r>
              <a:rPr lang="es-ES" sz="2000" i="1" dirty="0">
                <a:solidFill>
                  <a:srgbClr val="002060"/>
                </a:solidFill>
              </a:rPr>
              <a:t>(El 75% mejoraron sus competencias digitales)</a:t>
            </a:r>
            <a:r>
              <a:rPr lang="es-ES" sz="2000" dirty="0">
                <a:solidFill>
                  <a:srgbClr val="002060"/>
                </a:solidFill>
              </a:rPr>
              <a:t>. En ese sentido vale la pena considerar:  </a:t>
            </a:r>
            <a:r>
              <a:rPr lang="es-ES" sz="2000" i="1" dirty="0">
                <a:solidFill>
                  <a:srgbClr val="002060"/>
                </a:solidFill>
              </a:rPr>
              <a:t>¿…se prestará especial atención a capacitar a los maestros sobre cómo digitalizar su instrucción de manera efectiva y al mismo tiempo garantizar que los estudiantes en áreas desfavorecidas tengan acceso a la tecnología que se ha vuelto esencial para el aprendizaje?</a:t>
            </a:r>
            <a:r>
              <a:rPr lang="es-ES" sz="2000" dirty="0">
                <a:solidFill>
                  <a:srgbClr val="002060"/>
                </a:solidFill>
              </a:rPr>
              <a:t> (Hughes, 2020); lo anterior ya que </a:t>
            </a:r>
            <a:r>
              <a:rPr lang="es-ES" sz="2000" i="1" dirty="0">
                <a:solidFill>
                  <a:srgbClr val="002060"/>
                </a:solidFill>
              </a:rPr>
              <a:t>el 14% considera que deben mejorar sus competencias digitales</a:t>
            </a:r>
            <a:r>
              <a:rPr lang="es-ES" sz="2000" dirty="0">
                <a:solidFill>
                  <a:srgbClr val="002060"/>
                </a:solidFill>
              </a:rPr>
              <a:t>.  Así mismo ¿Qué porcentaje del presupuesto institucional se destina (destinará) a este campo? ¿Qué otras necesidades de formación percibimos en línea con el modelo de persona y sociedad que queremos ayudar a formar?</a:t>
            </a:r>
          </a:p>
        </p:txBody>
      </p:sp>
      <p:pic>
        <p:nvPicPr>
          <p:cNvPr id="14340" name="Picture 4" descr="Copia espacio mujer pensando en el contenido del libro"/>
          <p:cNvPicPr>
            <a:picLocks noChangeAspect="1" noChangeArrowheads="1"/>
          </p:cNvPicPr>
          <p:nvPr/>
        </p:nvPicPr>
        <p:blipFill rotWithShape="1">
          <a:blip r:embed="rId3">
            <a:extLst>
              <a:ext uri="{28A0092B-C50C-407E-A947-70E740481C1C}">
                <a14:useLocalDpi xmlns:a14="http://schemas.microsoft.com/office/drawing/2010/main" val="0"/>
              </a:ext>
            </a:extLst>
          </a:blip>
          <a:srcRect l="2690" r="28493"/>
          <a:stretch/>
        </p:blipFill>
        <p:spPr bwMode="auto">
          <a:xfrm>
            <a:off x="6397151" y="0"/>
            <a:ext cx="5794849" cy="6873818"/>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6400802" y="3704542"/>
            <a:ext cx="5799395" cy="3170099"/>
          </a:xfrm>
          <a:prstGeom prst="rect">
            <a:avLst/>
          </a:prstGeom>
          <a:solidFill>
            <a:schemeClr val="tx1">
              <a:lumMod val="65000"/>
              <a:lumOff val="35000"/>
              <a:alpha val="36078"/>
            </a:schemeClr>
          </a:solidFill>
        </p:spPr>
        <p:txBody>
          <a:bodyPr wrap="square" rtlCol="0">
            <a:spAutoFit/>
          </a:bodyPr>
          <a:lstStyle/>
          <a:p>
            <a:r>
              <a:rPr lang="es-ES" sz="4000" b="1" dirty="0">
                <a:solidFill>
                  <a:srgbClr val="FFFF00"/>
                </a:solidFill>
              </a:rPr>
              <a:t>¿Cuál es la pertinencia de los planes de formación y acompañamiento docente y qué presupuesto destinamos a esto? </a:t>
            </a:r>
          </a:p>
        </p:txBody>
      </p:sp>
    </p:spTree>
    <p:extLst>
      <p:ext uri="{BB962C8B-B14F-4D97-AF65-F5344CB8AC3E}">
        <p14:creationId xmlns:p14="http://schemas.microsoft.com/office/powerpoint/2010/main" val="221175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203153"/>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14" name="CuadroTexto 13"/>
          <p:cNvSpPr txBox="1"/>
          <p:nvPr/>
        </p:nvSpPr>
        <p:spPr>
          <a:xfrm>
            <a:off x="6400793" y="257190"/>
            <a:ext cx="5080380" cy="6247864"/>
          </a:xfrm>
          <a:prstGeom prst="rect">
            <a:avLst/>
          </a:prstGeom>
          <a:noFill/>
        </p:spPr>
        <p:txBody>
          <a:bodyPr wrap="square" rtlCol="0">
            <a:spAutoFit/>
          </a:bodyPr>
          <a:lstStyle/>
          <a:p>
            <a:r>
              <a:rPr lang="es-ES" sz="2000" dirty="0">
                <a:solidFill>
                  <a:srgbClr val="002060"/>
                </a:solidFill>
              </a:rPr>
              <a:t>Ha resultado esencial que los padres sean los primeros comprometidos con la educación de sus hijos en esta coyuntura particular. (OEI,2020). Al respecto CONACED y SIGE constataron que </a:t>
            </a:r>
            <a:r>
              <a:rPr lang="es-ES" sz="2000" i="1" dirty="0">
                <a:solidFill>
                  <a:srgbClr val="002060"/>
                </a:solidFill>
              </a:rPr>
              <a:t>un 93% de los estudiantes cuenta con un acompañante permanente u ocasional.</a:t>
            </a:r>
            <a:r>
              <a:rPr lang="es-ES" sz="2000" dirty="0">
                <a:solidFill>
                  <a:srgbClr val="002060"/>
                </a:solidFill>
              </a:rPr>
              <a:t> Es valioso en ese sentido reconocer el interés de los acompañantes en este proceso y considerar la manera de que permanezca una vez retomemos la normalidad de la escuela ya que </a:t>
            </a:r>
            <a:r>
              <a:rPr lang="es-ES" sz="2000" i="1" dirty="0">
                <a:solidFill>
                  <a:srgbClr val="002060"/>
                </a:solidFill>
              </a:rPr>
              <a:t>“una de las claves del éxito es el compromiso de los padres en la mejora educativa de sus hijos, independientemente de su nivel educativo” </a:t>
            </a:r>
            <a:r>
              <a:rPr lang="es-ES" sz="2000" dirty="0">
                <a:solidFill>
                  <a:srgbClr val="002060"/>
                </a:solidFill>
              </a:rPr>
              <a:t>(OEI, 2020). La clave está en considerar cómo lograrlo a partir de los aprendizajes de la Escuela en Casa. El equipo de maestros debe destinar tiempo a esta reflexión. Se trata de lograr que la familia participe en el aprendizaje de su hijo(a) (Del Pozo, 2020).</a:t>
            </a:r>
            <a:endParaRPr lang="es-CO" sz="2000" dirty="0">
              <a:solidFill>
                <a:srgbClr val="002060"/>
              </a:solidFill>
            </a:endParaRPr>
          </a:p>
        </p:txBody>
      </p:sp>
      <p:pic>
        <p:nvPicPr>
          <p:cNvPr id="15362" name="Picture 2" descr="Hombre pensativo con traje"/>
          <p:cNvPicPr>
            <a:picLocks noChangeAspect="1" noChangeArrowheads="1"/>
          </p:cNvPicPr>
          <p:nvPr/>
        </p:nvPicPr>
        <p:blipFill rotWithShape="1">
          <a:blip r:embed="rId3">
            <a:extLst>
              <a:ext uri="{28A0092B-C50C-407E-A947-70E740481C1C}">
                <a14:useLocalDpi xmlns:a14="http://schemas.microsoft.com/office/drawing/2010/main" val="0"/>
              </a:ext>
            </a:extLst>
          </a:blip>
          <a:srcRect l="15394" r="27271"/>
          <a:stretch/>
        </p:blipFill>
        <p:spPr bwMode="auto">
          <a:xfrm>
            <a:off x="-13648" y="0"/>
            <a:ext cx="567282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13648" y="4316080"/>
            <a:ext cx="5672827" cy="2554545"/>
          </a:xfrm>
          <a:prstGeom prst="rect">
            <a:avLst/>
          </a:prstGeom>
          <a:solidFill>
            <a:srgbClr val="4472C4">
              <a:alpha val="43922"/>
            </a:srgbClr>
          </a:solidFill>
        </p:spPr>
        <p:txBody>
          <a:bodyPr wrap="square" rtlCol="0">
            <a:spAutoFit/>
          </a:bodyPr>
          <a:lstStyle/>
          <a:p>
            <a:r>
              <a:rPr lang="es-ES" sz="4000" b="1" dirty="0">
                <a:solidFill>
                  <a:schemeClr val="bg1"/>
                </a:solidFill>
              </a:rPr>
              <a:t>¿Cómo involucrar a los acudientes en el aprendizaje de sus hijos(as)?</a:t>
            </a:r>
          </a:p>
        </p:txBody>
      </p:sp>
    </p:spTree>
    <p:extLst>
      <p:ext uri="{BB962C8B-B14F-4D97-AF65-F5344CB8AC3E}">
        <p14:creationId xmlns:p14="http://schemas.microsoft.com/office/powerpoint/2010/main" val="215710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203153"/>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14" name="CuadroTexto 13"/>
          <p:cNvSpPr txBox="1"/>
          <p:nvPr/>
        </p:nvSpPr>
        <p:spPr>
          <a:xfrm>
            <a:off x="6400793" y="497464"/>
            <a:ext cx="5080380" cy="5324535"/>
          </a:xfrm>
          <a:prstGeom prst="rect">
            <a:avLst/>
          </a:prstGeom>
          <a:noFill/>
        </p:spPr>
        <p:txBody>
          <a:bodyPr wrap="square" rtlCol="0">
            <a:spAutoFit/>
          </a:bodyPr>
          <a:lstStyle/>
          <a:p>
            <a:r>
              <a:rPr lang="es-CO" sz="2000" dirty="0">
                <a:solidFill>
                  <a:srgbClr val="002060"/>
                </a:solidFill>
              </a:rPr>
              <a:t>Después del esfuerzo por elaborar los planes que permitieran poner en marcha la Escuela en Casa (y todo lo que ello implicó), una de los más grandes interrogantes fue </a:t>
            </a:r>
            <a:r>
              <a:rPr lang="es-CO" sz="2000" i="1" dirty="0">
                <a:solidFill>
                  <a:srgbClr val="002060"/>
                </a:solidFill>
              </a:rPr>
              <a:t>cómo llevar a cabo el proceso evaluativo</a:t>
            </a:r>
            <a:r>
              <a:rPr lang="es-CO" sz="2000" dirty="0">
                <a:solidFill>
                  <a:srgbClr val="002060"/>
                </a:solidFill>
              </a:rPr>
              <a:t>. Es probable que a la luz de esta experiencia sea el momento de pensar en transformaciones definitivas al respecto. Podríamos considerar a nivel conceptual pero especialmente en el desarrollo de las prácticas reales </a:t>
            </a:r>
            <a:r>
              <a:rPr lang="es-CO" sz="2000" i="1" dirty="0">
                <a:solidFill>
                  <a:srgbClr val="002060"/>
                </a:solidFill>
              </a:rPr>
              <a:t>la </a:t>
            </a:r>
            <a:r>
              <a:rPr lang="es-ES" sz="2000" i="1" dirty="0">
                <a:solidFill>
                  <a:srgbClr val="002060"/>
                </a:solidFill>
              </a:rPr>
              <a:t>preferencia por incentivar a los alumnos a vivir la experiencia del aprendizaje, sin estar pendientes de la nota final </a:t>
            </a:r>
            <a:r>
              <a:rPr lang="es-ES" sz="2000" dirty="0">
                <a:solidFill>
                  <a:srgbClr val="002060"/>
                </a:solidFill>
              </a:rPr>
              <a:t>más allá de una evaluación cuantitativa o sumativa (Klein, 2020); desde un enfoque evaluativo responsable, flexible y autónomo a partir del cual se logren evidenciar practicas significativas y el desarrollo de competencias.</a:t>
            </a:r>
            <a:endParaRPr lang="es-CO" sz="2000" i="1" dirty="0">
              <a:solidFill>
                <a:srgbClr val="002060"/>
              </a:solidFill>
            </a:endParaRPr>
          </a:p>
        </p:txBody>
      </p:sp>
      <p:pic>
        <p:nvPicPr>
          <p:cNvPr id="16386" name="Picture 2" descr="Retrato de una mujer asiática perpleja frustrada gritando"/>
          <p:cNvPicPr>
            <a:picLocks noChangeAspect="1" noChangeArrowheads="1"/>
          </p:cNvPicPr>
          <p:nvPr/>
        </p:nvPicPr>
        <p:blipFill rotWithShape="1">
          <a:blip r:embed="rId3">
            <a:extLst>
              <a:ext uri="{28A0092B-C50C-407E-A947-70E740481C1C}">
                <a14:useLocalDpi xmlns:a14="http://schemas.microsoft.com/office/drawing/2010/main" val="0"/>
              </a:ext>
            </a:extLst>
          </a:blip>
          <a:srcRect l="20947" r="23952"/>
          <a:stretch/>
        </p:blipFill>
        <p:spPr bwMode="auto">
          <a:xfrm>
            <a:off x="0" y="0"/>
            <a:ext cx="567282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0" y="4919008"/>
            <a:ext cx="5672827" cy="1938992"/>
          </a:xfrm>
          <a:prstGeom prst="rect">
            <a:avLst/>
          </a:prstGeom>
          <a:solidFill>
            <a:srgbClr val="4472C4">
              <a:alpha val="43922"/>
            </a:srgbClr>
          </a:solidFill>
        </p:spPr>
        <p:txBody>
          <a:bodyPr wrap="square" rtlCol="0">
            <a:spAutoFit/>
          </a:bodyPr>
          <a:lstStyle/>
          <a:p>
            <a:r>
              <a:rPr lang="es-ES" sz="4000" b="1" dirty="0">
                <a:solidFill>
                  <a:schemeClr val="bg1"/>
                </a:solidFill>
              </a:rPr>
              <a:t>¿Qué ajustes podemos hacer en el proceso de evaluación?</a:t>
            </a:r>
          </a:p>
        </p:txBody>
      </p:sp>
    </p:spTree>
    <p:extLst>
      <p:ext uri="{BB962C8B-B14F-4D97-AF65-F5344CB8AC3E}">
        <p14:creationId xmlns:p14="http://schemas.microsoft.com/office/powerpoint/2010/main" val="3883894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203153"/>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14" name="CuadroTexto 13"/>
          <p:cNvSpPr txBox="1"/>
          <p:nvPr/>
        </p:nvSpPr>
        <p:spPr>
          <a:xfrm>
            <a:off x="6400793" y="364282"/>
            <a:ext cx="5080380" cy="6247864"/>
          </a:xfrm>
          <a:prstGeom prst="rect">
            <a:avLst/>
          </a:prstGeom>
          <a:noFill/>
        </p:spPr>
        <p:txBody>
          <a:bodyPr wrap="square" rtlCol="0">
            <a:spAutoFit/>
          </a:bodyPr>
          <a:lstStyle/>
          <a:p>
            <a:r>
              <a:rPr lang="es-ES" sz="2000" dirty="0">
                <a:solidFill>
                  <a:srgbClr val="002060"/>
                </a:solidFill>
              </a:rPr>
              <a:t>La escuela necesita abrirse a la comunidad para poder cumplir eficaz y eficientemente una función educativa y social </a:t>
            </a:r>
            <a:r>
              <a:rPr lang="es-CO" sz="2000" dirty="0">
                <a:solidFill>
                  <a:srgbClr val="002060"/>
                </a:solidFill>
              </a:rPr>
              <a:t>(Castro, 2007).  </a:t>
            </a:r>
          </a:p>
          <a:p>
            <a:endParaRPr lang="es-CO" sz="2000" dirty="0">
              <a:solidFill>
                <a:srgbClr val="002060"/>
              </a:solidFill>
            </a:endParaRPr>
          </a:p>
          <a:p>
            <a:r>
              <a:rPr lang="es-CO" sz="2000" dirty="0">
                <a:solidFill>
                  <a:srgbClr val="002060"/>
                </a:solidFill>
              </a:rPr>
              <a:t>El largo periodo de tiempo en el que la edificación de nuestra escuela ha estado vacía nos debe llevar a considerar en qué medida aprovechamos al máximo estos espacios en dos sentidos: a. como fuente de ingresos extra, (pero sobre todo) b. como espacios abiertos al fortalecimiento del tejido social, a la promoción de la cultura, a la generación de proyectos de impacto en el sector a nivel familiar, juvenil, infantil, etc. </a:t>
            </a:r>
          </a:p>
          <a:p>
            <a:endParaRPr lang="es-CO" sz="2000" dirty="0">
              <a:solidFill>
                <a:srgbClr val="002060"/>
              </a:solidFill>
            </a:endParaRPr>
          </a:p>
          <a:p>
            <a:r>
              <a:rPr lang="es-CO" sz="2000" dirty="0">
                <a:solidFill>
                  <a:srgbClr val="002060"/>
                </a:solidFill>
              </a:rPr>
              <a:t>Merece la pena considerar en qué proyectos de este tipo podemos emplear nuestras instalaciones (muchas de ellas vacías) con este propósito (por ejemplo los días sábados y domingos).</a:t>
            </a:r>
          </a:p>
        </p:txBody>
      </p:sp>
      <p:pic>
        <p:nvPicPr>
          <p:cNvPr id="2050" name="Picture 2" descr="Adolescente preocupado con una mano en su cara"/>
          <p:cNvPicPr>
            <a:picLocks noChangeAspect="1" noChangeArrowheads="1"/>
          </p:cNvPicPr>
          <p:nvPr/>
        </p:nvPicPr>
        <p:blipFill rotWithShape="1">
          <a:blip r:embed="rId3">
            <a:extLst>
              <a:ext uri="{28A0092B-C50C-407E-A947-70E740481C1C}">
                <a14:useLocalDpi xmlns:a14="http://schemas.microsoft.com/office/drawing/2010/main" val="0"/>
              </a:ext>
            </a:extLst>
          </a:blip>
          <a:srcRect l="10174" r="39481"/>
          <a:stretch/>
        </p:blipFill>
        <p:spPr bwMode="auto">
          <a:xfrm>
            <a:off x="0" y="0"/>
            <a:ext cx="567282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0" y="4919008"/>
            <a:ext cx="5672827" cy="1938992"/>
          </a:xfrm>
          <a:prstGeom prst="rect">
            <a:avLst/>
          </a:prstGeom>
          <a:solidFill>
            <a:srgbClr val="4472C4">
              <a:alpha val="43922"/>
            </a:srgbClr>
          </a:solidFill>
        </p:spPr>
        <p:txBody>
          <a:bodyPr wrap="square" rtlCol="0">
            <a:spAutoFit/>
          </a:bodyPr>
          <a:lstStyle/>
          <a:p>
            <a:r>
              <a:rPr lang="es-ES" sz="4000" b="1" dirty="0">
                <a:solidFill>
                  <a:schemeClr val="bg1"/>
                </a:solidFill>
              </a:rPr>
              <a:t>¿De qué manera optimizar el uso de nuestras instalaciones?</a:t>
            </a:r>
          </a:p>
        </p:txBody>
      </p:sp>
    </p:spTree>
    <p:extLst>
      <p:ext uri="{BB962C8B-B14F-4D97-AF65-F5344CB8AC3E}">
        <p14:creationId xmlns:p14="http://schemas.microsoft.com/office/powerpoint/2010/main" val="52128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203153"/>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14" name="CuadroTexto 13"/>
          <p:cNvSpPr txBox="1"/>
          <p:nvPr/>
        </p:nvSpPr>
        <p:spPr>
          <a:xfrm>
            <a:off x="6400793" y="647592"/>
            <a:ext cx="5080380" cy="5324535"/>
          </a:xfrm>
          <a:prstGeom prst="rect">
            <a:avLst/>
          </a:prstGeom>
          <a:noFill/>
        </p:spPr>
        <p:txBody>
          <a:bodyPr wrap="square" rtlCol="0">
            <a:spAutoFit/>
          </a:bodyPr>
          <a:lstStyle/>
          <a:p>
            <a:r>
              <a:rPr lang="es-CO" sz="2000" dirty="0">
                <a:solidFill>
                  <a:srgbClr val="002060"/>
                </a:solidFill>
              </a:rPr>
              <a:t>Aun persiste en el ambiente la idea que somos escuela en pastoral en cuanto disponemos de espacios para los actos litúrgicos, el rezo del rosario, el diseño de carteleras con temas alusivos a lo religioso, los grupos juveniles y la preparación sacramental (lo cual desde luego es muy importante y valioso por demás) Pero ¿solo a esto está referida la pastoral educativa? </a:t>
            </a:r>
            <a:r>
              <a:rPr lang="es-CO" sz="2000" i="1" dirty="0">
                <a:solidFill>
                  <a:srgbClr val="002060"/>
                </a:solidFill>
              </a:rPr>
              <a:t>Quizás ahora que no hemos podido tener estos espacios sea el momento de considerar lo pastoral en su sentido más amplio y su relación con aspectos de las escuela como el currículo, el manejo de los canales de información, la selección de personal, los planes de formación, la adecuación de los espacios, la evaluación, la cultura organizacional, el liderazgo y el direccionamiento entre otros.</a:t>
            </a:r>
          </a:p>
        </p:txBody>
      </p:sp>
      <p:pic>
        <p:nvPicPr>
          <p:cNvPr id="1026" name="Picture 2" descr="Retrato de la mujer joven que mira expresando la tensión y el miedo que sostiene la tableta de oro. recepcionista frustrada al darse cuenta de que confundió el horario de su jefe. emociones negativas"/>
          <p:cNvPicPr>
            <a:picLocks noChangeAspect="1" noChangeArrowheads="1"/>
          </p:cNvPicPr>
          <p:nvPr/>
        </p:nvPicPr>
        <p:blipFill rotWithShape="1">
          <a:blip r:embed="rId3">
            <a:extLst>
              <a:ext uri="{28A0092B-C50C-407E-A947-70E740481C1C}">
                <a14:useLocalDpi xmlns:a14="http://schemas.microsoft.com/office/drawing/2010/main" val="0"/>
              </a:ext>
            </a:extLst>
          </a:blip>
          <a:srcRect l="15723" r="29176"/>
          <a:stretch/>
        </p:blipFill>
        <p:spPr bwMode="auto">
          <a:xfrm>
            <a:off x="0" y="5814"/>
            <a:ext cx="5672838"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11" y="4310662"/>
            <a:ext cx="5672827" cy="2554545"/>
          </a:xfrm>
          <a:prstGeom prst="rect">
            <a:avLst/>
          </a:prstGeom>
          <a:solidFill>
            <a:srgbClr val="4472C4">
              <a:alpha val="43922"/>
            </a:srgbClr>
          </a:solidFill>
        </p:spPr>
        <p:txBody>
          <a:bodyPr wrap="square" rtlCol="0">
            <a:spAutoFit/>
          </a:bodyPr>
          <a:lstStyle/>
          <a:p>
            <a:r>
              <a:rPr lang="es-ES" sz="4000" b="1" dirty="0">
                <a:solidFill>
                  <a:schemeClr val="bg1"/>
                </a:solidFill>
              </a:rPr>
              <a:t>¿Cómo articular lo pastoral a cada dimensión de la gestión escolar?</a:t>
            </a:r>
          </a:p>
        </p:txBody>
      </p:sp>
    </p:spTree>
    <p:extLst>
      <p:ext uri="{BB962C8B-B14F-4D97-AF65-F5344CB8AC3E}">
        <p14:creationId xmlns:p14="http://schemas.microsoft.com/office/powerpoint/2010/main" val="126819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3"/>
          <p:cNvSpPr txBox="1"/>
          <p:nvPr/>
        </p:nvSpPr>
        <p:spPr>
          <a:xfrm>
            <a:off x="6400800" y="1198902"/>
            <a:ext cx="5029197" cy="4093428"/>
          </a:xfrm>
          <a:prstGeom prst="rect">
            <a:avLst/>
          </a:prstGeom>
          <a:noFill/>
        </p:spPr>
        <p:txBody>
          <a:bodyPr wrap="square" rtlCol="0">
            <a:spAutoFit/>
          </a:bodyPr>
          <a:lstStyle/>
          <a:p>
            <a:r>
              <a:rPr lang="es-CO" sz="2000" dirty="0">
                <a:solidFill>
                  <a:srgbClr val="002060"/>
                </a:solidFill>
              </a:rPr>
              <a:t>Este periodo de tiempo ha significado un gran remezón a gran escala en todos los escenarios. Así son las crisis: Nos movilizan para salir de la zona de confort (valga decir: del ensimismamiento, la quietud, la pasividad, el aletargamiento, el conformismo). </a:t>
            </a:r>
          </a:p>
          <a:p>
            <a:endParaRPr lang="es-CO" sz="2000" dirty="0">
              <a:solidFill>
                <a:srgbClr val="002060"/>
              </a:solidFill>
            </a:endParaRPr>
          </a:p>
          <a:p>
            <a:r>
              <a:rPr lang="es-CO" sz="2000" dirty="0">
                <a:solidFill>
                  <a:srgbClr val="002060"/>
                </a:solidFill>
              </a:rPr>
              <a:t>Respecto a la educación y a la dinámica de la escuela y sus procesos esto no ha sido distinto. Son innumerables los desajustes (en su estructura ya establecida) los que se produjeron, algunos con efectos positivos y otros aún por evaluar.</a:t>
            </a:r>
          </a:p>
        </p:txBody>
      </p:sp>
      <p:sp>
        <p:nvSpPr>
          <p:cNvPr id="5"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nvGrpSpPr>
          <p:cNvPr id="10" name="9 Grupo"/>
          <p:cNvGrpSpPr/>
          <p:nvPr/>
        </p:nvGrpSpPr>
        <p:grpSpPr>
          <a:xfrm>
            <a:off x="10085695" y="6107617"/>
            <a:ext cx="1815150" cy="577337"/>
            <a:chOff x="10085695" y="6107617"/>
            <a:chExt cx="1815150" cy="577337"/>
          </a:xfrm>
        </p:grpSpPr>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pic>
        <p:nvPicPr>
          <p:cNvPr id="1026" name="Picture 2" descr="Libro con fondo de tablero verde"/>
          <p:cNvPicPr>
            <a:picLocks noChangeAspect="1" noChangeArrowheads="1"/>
          </p:cNvPicPr>
          <p:nvPr/>
        </p:nvPicPr>
        <p:blipFill rotWithShape="1">
          <a:blip r:embed="rId3">
            <a:extLst>
              <a:ext uri="{28A0092B-C50C-407E-A947-70E740481C1C}">
                <a14:useLocalDpi xmlns:a14="http://schemas.microsoft.com/office/drawing/2010/main" val="0"/>
              </a:ext>
            </a:extLst>
          </a:blip>
          <a:srcRect l="49049" t="26595" r="10619"/>
          <a:stretch/>
        </p:blipFill>
        <p:spPr bwMode="auto">
          <a:xfrm>
            <a:off x="-22488" y="0"/>
            <a:ext cx="5672662" cy="688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2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nvGrpSpPr>
          <p:cNvPr id="10" name="9 Grupo"/>
          <p:cNvGrpSpPr/>
          <p:nvPr/>
        </p:nvGrpSpPr>
        <p:grpSpPr>
          <a:xfrm>
            <a:off x="4463738" y="6289993"/>
            <a:ext cx="1815150" cy="577337"/>
            <a:chOff x="10085695" y="6107617"/>
            <a:chExt cx="1815150" cy="577337"/>
          </a:xfrm>
        </p:grpSpPr>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12" name="CuadroTexto 13"/>
          <p:cNvSpPr txBox="1"/>
          <p:nvPr/>
        </p:nvSpPr>
        <p:spPr>
          <a:xfrm>
            <a:off x="307975" y="586661"/>
            <a:ext cx="5786651" cy="5509200"/>
          </a:xfrm>
          <a:prstGeom prst="rect">
            <a:avLst/>
          </a:prstGeom>
          <a:noFill/>
        </p:spPr>
        <p:txBody>
          <a:bodyPr wrap="square" rtlCol="0">
            <a:spAutoFit/>
          </a:bodyPr>
          <a:lstStyle/>
          <a:p>
            <a:pPr marL="342900" indent="-342900">
              <a:buFont typeface="Arial" charset="0"/>
              <a:buChar char="•"/>
            </a:pPr>
            <a:r>
              <a:rPr lang="es-CO" sz="1600" dirty="0">
                <a:solidFill>
                  <a:srgbClr val="002060"/>
                </a:solidFill>
              </a:rPr>
              <a:t>Penagos, Rafael. La investigación-acción pedagógica. 2006.</a:t>
            </a:r>
          </a:p>
          <a:p>
            <a:endParaRPr lang="es-CO" sz="1600" dirty="0">
              <a:solidFill>
                <a:srgbClr val="002060"/>
              </a:solidFill>
            </a:endParaRPr>
          </a:p>
          <a:p>
            <a:pPr marL="342900" indent="-342900">
              <a:buFont typeface="Arial" charset="0"/>
              <a:buChar char="•"/>
            </a:pPr>
            <a:r>
              <a:rPr lang="es-CO" sz="1600" dirty="0">
                <a:solidFill>
                  <a:srgbClr val="002060"/>
                </a:solidFill>
              </a:rPr>
              <a:t>Vásquez, Luis Fernando. Educar con maestría. 2007.</a:t>
            </a:r>
          </a:p>
          <a:p>
            <a:pPr marL="342900" indent="-342900">
              <a:buFont typeface="Arial" charset="0"/>
              <a:buChar char="•"/>
            </a:pPr>
            <a:endParaRPr lang="es-CO" sz="1600" dirty="0">
              <a:solidFill>
                <a:srgbClr val="002060"/>
              </a:solidFill>
            </a:endParaRPr>
          </a:p>
          <a:p>
            <a:pPr marL="342900" indent="-342900">
              <a:buFont typeface="Arial" charset="0"/>
              <a:buChar char="•"/>
            </a:pPr>
            <a:r>
              <a:rPr lang="es-CO" sz="1600" dirty="0">
                <a:solidFill>
                  <a:srgbClr val="002060"/>
                </a:solidFill>
              </a:rPr>
              <a:t>Gerver, Richard. Crear hoy la escuela del mañana.  2014.</a:t>
            </a:r>
          </a:p>
          <a:p>
            <a:endParaRPr lang="es-CO" sz="1600" dirty="0">
              <a:solidFill>
                <a:srgbClr val="002060"/>
              </a:solidFill>
            </a:endParaRPr>
          </a:p>
          <a:p>
            <a:pPr marL="342900" indent="-342900">
              <a:buFont typeface="Arial" charset="0"/>
              <a:buChar char="•"/>
            </a:pPr>
            <a:r>
              <a:rPr lang="es-CO" sz="1600" dirty="0">
                <a:solidFill>
                  <a:srgbClr val="002060"/>
                </a:solidFill>
              </a:rPr>
              <a:t>Hughes, Conrad. </a:t>
            </a:r>
            <a:r>
              <a:rPr lang="es-ES" sz="1600" dirty="0">
                <a:solidFill>
                  <a:srgbClr val="002060"/>
                </a:solidFill>
              </a:rPr>
              <a:t>¿Qué lecciones de la pandemia de coronavirus darán forma al futuro de la educación?</a:t>
            </a:r>
          </a:p>
          <a:p>
            <a:endParaRPr lang="es-ES" sz="1600" dirty="0">
              <a:solidFill>
                <a:srgbClr val="002060"/>
              </a:solidFill>
            </a:endParaRPr>
          </a:p>
          <a:p>
            <a:pPr marL="342900" indent="-342900">
              <a:buFont typeface="Arial" charset="0"/>
              <a:buChar char="•"/>
            </a:pPr>
            <a:r>
              <a:rPr lang="es-ES" sz="1600" dirty="0">
                <a:solidFill>
                  <a:srgbClr val="002060"/>
                </a:solidFill>
              </a:rPr>
              <a:t>CONACED – FUNDACIÓN SIGE. Efectos del COVID-19 en las escuelas católicas de Colombia. Investigación sobre el impacto entre marzo y mayo de 2020.</a:t>
            </a:r>
          </a:p>
          <a:p>
            <a:endParaRPr lang="es-ES" sz="1600" dirty="0">
              <a:solidFill>
                <a:srgbClr val="002060"/>
              </a:solidFill>
            </a:endParaRPr>
          </a:p>
          <a:p>
            <a:pPr marL="342900" indent="-342900">
              <a:buFont typeface="Arial" charset="0"/>
              <a:buChar char="•"/>
            </a:pPr>
            <a:r>
              <a:rPr lang="es-ES" sz="1600" dirty="0">
                <a:solidFill>
                  <a:srgbClr val="002060"/>
                </a:solidFill>
              </a:rPr>
              <a:t>OEI. Efectos de la crisis del coronavirus en la educación. </a:t>
            </a:r>
          </a:p>
          <a:p>
            <a:endParaRPr lang="es-ES" sz="1600" dirty="0">
              <a:solidFill>
                <a:srgbClr val="002060"/>
              </a:solidFill>
            </a:endParaRPr>
          </a:p>
          <a:p>
            <a:pPr marL="342900" indent="-342900">
              <a:buFont typeface="Arial" charset="0"/>
              <a:buChar char="•"/>
            </a:pPr>
            <a:r>
              <a:rPr lang="es-ES" sz="1600" dirty="0">
                <a:solidFill>
                  <a:srgbClr val="002060"/>
                </a:solidFill>
              </a:rPr>
              <a:t>Charla con Monserrat Del Pozo sobre el liderazgo en tiempos de crisis.</a:t>
            </a:r>
          </a:p>
          <a:p>
            <a:endParaRPr lang="es-ES" sz="1600" dirty="0">
              <a:solidFill>
                <a:srgbClr val="002060"/>
              </a:solidFill>
            </a:endParaRPr>
          </a:p>
          <a:p>
            <a:pPr marL="342900" indent="-342900">
              <a:buFont typeface="Arial" charset="0"/>
              <a:buChar char="•"/>
            </a:pPr>
            <a:r>
              <a:rPr lang="es-ES" sz="1600" dirty="0">
                <a:solidFill>
                  <a:srgbClr val="002060"/>
                </a:solidFill>
              </a:rPr>
              <a:t>Klein, Luis Fernando. La Educación Jesuita frente a la pandemia. </a:t>
            </a:r>
          </a:p>
          <a:p>
            <a:endParaRPr lang="es-ES" sz="1600" dirty="0">
              <a:solidFill>
                <a:srgbClr val="002060"/>
              </a:solidFill>
            </a:endParaRPr>
          </a:p>
          <a:p>
            <a:pPr marL="342900" indent="-342900">
              <a:buFont typeface="Arial" charset="0"/>
              <a:buChar char="•"/>
            </a:pPr>
            <a:r>
              <a:rPr lang="es-ES" sz="1600" dirty="0">
                <a:solidFill>
                  <a:srgbClr val="002060"/>
                </a:solidFill>
              </a:rPr>
              <a:t>Castro, M.M. La escuela en la comunidad. La comunidad en la escuela. </a:t>
            </a:r>
          </a:p>
        </p:txBody>
      </p:sp>
      <p:pic>
        <p:nvPicPr>
          <p:cNvPr id="13" name="Picture 4" descr="Libro en biblioteca con libro de texto abierto."/>
          <p:cNvPicPr>
            <a:picLocks noChangeAspect="1" noChangeArrowheads="1"/>
          </p:cNvPicPr>
          <p:nvPr/>
        </p:nvPicPr>
        <p:blipFill rotWithShape="1">
          <a:blip r:embed="rId3">
            <a:extLst>
              <a:ext uri="{28A0092B-C50C-407E-A947-70E740481C1C}">
                <a14:useLocalDpi xmlns:a14="http://schemas.microsoft.com/office/drawing/2010/main" val="0"/>
              </a:ext>
            </a:extLst>
          </a:blip>
          <a:srcRect l="43206" r="1703"/>
          <a:stretch/>
        </p:blipFill>
        <p:spPr bwMode="auto">
          <a:xfrm>
            <a:off x="6509966" y="-5711"/>
            <a:ext cx="5672837" cy="6873041"/>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6509976" y="4326433"/>
            <a:ext cx="5672827" cy="707886"/>
          </a:xfrm>
          <a:prstGeom prst="rect">
            <a:avLst/>
          </a:prstGeom>
          <a:solidFill>
            <a:srgbClr val="4472C4">
              <a:alpha val="43922"/>
            </a:srgbClr>
          </a:solidFill>
        </p:spPr>
        <p:txBody>
          <a:bodyPr wrap="square" rtlCol="0">
            <a:spAutoFit/>
          </a:bodyPr>
          <a:lstStyle/>
          <a:p>
            <a:r>
              <a:rPr lang="es-ES" sz="4000" b="1" dirty="0">
                <a:solidFill>
                  <a:schemeClr val="bg1"/>
                </a:solidFill>
              </a:rPr>
              <a:t>Referencias</a:t>
            </a:r>
          </a:p>
        </p:txBody>
      </p:sp>
    </p:spTree>
    <p:extLst>
      <p:ext uri="{BB962C8B-B14F-4D97-AF65-F5344CB8AC3E}">
        <p14:creationId xmlns:p14="http://schemas.microsoft.com/office/powerpoint/2010/main" val="2353531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01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107617"/>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13" name="CuadroTexto 13"/>
          <p:cNvSpPr txBox="1"/>
          <p:nvPr/>
        </p:nvSpPr>
        <p:spPr>
          <a:xfrm>
            <a:off x="6414448" y="1226198"/>
            <a:ext cx="5029197" cy="4093428"/>
          </a:xfrm>
          <a:prstGeom prst="rect">
            <a:avLst/>
          </a:prstGeom>
          <a:noFill/>
        </p:spPr>
        <p:txBody>
          <a:bodyPr wrap="square" rtlCol="0">
            <a:spAutoFit/>
          </a:bodyPr>
          <a:lstStyle/>
          <a:p>
            <a:r>
              <a:rPr lang="es-CO" sz="2000" dirty="0">
                <a:solidFill>
                  <a:srgbClr val="002060"/>
                </a:solidFill>
              </a:rPr>
              <a:t>En ese sentido, después de un poco más de 100 días de confinamiento, convendría no solo escuchar a los expertos (valiosos y necesarios, pero a veces con cierto acento de profecía de alguna manera condicionante) y </a:t>
            </a:r>
            <a:r>
              <a:rPr lang="es-CO" sz="2000" i="1" dirty="0">
                <a:solidFill>
                  <a:srgbClr val="002060"/>
                </a:solidFill>
              </a:rPr>
              <a:t>dar la palabra (y la importancia) </a:t>
            </a:r>
            <a:r>
              <a:rPr lang="es-CO" sz="2000" dirty="0">
                <a:solidFill>
                  <a:srgbClr val="002060"/>
                </a:solidFill>
              </a:rPr>
              <a:t>a quienes asumieron con valentía las tensiones generadas por los cambios en el proceso educativo, para </a:t>
            </a:r>
            <a:r>
              <a:rPr lang="es-CO" sz="2000" i="1" dirty="0">
                <a:solidFill>
                  <a:srgbClr val="002060"/>
                </a:solidFill>
              </a:rPr>
              <a:t>valorar sus aprendizajes y el saber pedagógico</a:t>
            </a:r>
            <a:r>
              <a:rPr lang="es-CO" sz="2000" dirty="0">
                <a:solidFill>
                  <a:srgbClr val="002060"/>
                </a:solidFill>
              </a:rPr>
              <a:t> que emerge de su reflexión en el marco de lo que hemos llamado la Escuela en Casa. Se trata justamente de los directivos, los maestros, las familias y los chicos y chicas.  </a:t>
            </a:r>
          </a:p>
        </p:txBody>
      </p:sp>
      <p:pic>
        <p:nvPicPr>
          <p:cNvPr id="15" name="Picture 2" descr="Concepto de educación. estudiante, estudiar, brainstorming, campus, concepto cerca de los estudiantes que discuten su tema en libros o libros de texto. enfoque selectivo."/>
          <p:cNvPicPr>
            <a:picLocks noChangeAspect="1" noChangeArrowheads="1"/>
          </p:cNvPicPr>
          <p:nvPr/>
        </p:nvPicPr>
        <p:blipFill rotWithShape="1">
          <a:blip r:embed="rId3">
            <a:extLst>
              <a:ext uri="{28A0092B-C50C-407E-A947-70E740481C1C}">
                <a14:useLocalDpi xmlns:a14="http://schemas.microsoft.com/office/drawing/2010/main" val="0"/>
              </a:ext>
            </a:extLst>
          </a:blip>
          <a:srcRect l="10686" r="34431"/>
          <a:stretch/>
        </p:blipFill>
        <p:spPr bwMode="auto">
          <a:xfrm>
            <a:off x="-27316" y="-5711"/>
            <a:ext cx="5677489" cy="689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9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107617"/>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pic>
        <p:nvPicPr>
          <p:cNvPr id="9" name="Picture 4" descr="Plano hecho de tiza"/>
          <p:cNvPicPr>
            <a:picLocks noChangeAspect="1" noChangeArrowheads="1"/>
          </p:cNvPicPr>
          <p:nvPr/>
        </p:nvPicPr>
        <p:blipFill rotWithShape="1">
          <a:blip r:embed="rId3">
            <a:extLst>
              <a:ext uri="{28A0092B-C50C-407E-A947-70E740481C1C}">
                <a14:useLocalDpi xmlns:a14="http://schemas.microsoft.com/office/drawing/2010/main" val="0"/>
              </a:ext>
            </a:extLst>
          </a:blip>
          <a:srcRect l="45297"/>
          <a:stretch/>
        </p:blipFill>
        <p:spPr bwMode="auto">
          <a:xfrm>
            <a:off x="-22488" y="0"/>
            <a:ext cx="5659016" cy="686381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3"/>
          <p:cNvSpPr txBox="1"/>
          <p:nvPr/>
        </p:nvSpPr>
        <p:spPr>
          <a:xfrm>
            <a:off x="6414448" y="571094"/>
            <a:ext cx="5029197" cy="5632311"/>
          </a:xfrm>
          <a:prstGeom prst="rect">
            <a:avLst/>
          </a:prstGeom>
          <a:noFill/>
        </p:spPr>
        <p:txBody>
          <a:bodyPr wrap="square" rtlCol="0">
            <a:spAutoFit/>
          </a:bodyPr>
          <a:lstStyle/>
          <a:p>
            <a:r>
              <a:rPr lang="es-CO" sz="2000" dirty="0">
                <a:solidFill>
                  <a:srgbClr val="002060"/>
                </a:solidFill>
              </a:rPr>
              <a:t>Se trata de reconocer un </a:t>
            </a:r>
            <a:r>
              <a:rPr lang="es-CO" sz="2000" i="1" dirty="0">
                <a:solidFill>
                  <a:srgbClr val="002060"/>
                </a:solidFill>
              </a:rPr>
              <a:t>saber pedagógico</a:t>
            </a:r>
            <a:r>
              <a:rPr lang="es-CO" sz="2000" dirty="0">
                <a:solidFill>
                  <a:srgbClr val="002060"/>
                </a:solidFill>
              </a:rPr>
              <a:t> que por demás posibilitaría por un lado la revitalización o mejoramiento de las dinámicas actuales en educación (en el marco de la pandemia), pero sobretodo </a:t>
            </a:r>
            <a:r>
              <a:rPr lang="es-CO" sz="2000" i="1" dirty="0">
                <a:solidFill>
                  <a:srgbClr val="002060"/>
                </a:solidFill>
              </a:rPr>
              <a:t>(y principalmente)</a:t>
            </a:r>
            <a:r>
              <a:rPr lang="es-CO" sz="2000" dirty="0">
                <a:solidFill>
                  <a:srgbClr val="002060"/>
                </a:solidFill>
              </a:rPr>
              <a:t> que eventualmente podría ayudar en la transformación a corto, mediano y largo plazo de la Escuela, algo de lo que </a:t>
            </a:r>
            <a:r>
              <a:rPr lang="es-CO" sz="2000" i="1" dirty="0">
                <a:solidFill>
                  <a:srgbClr val="002060"/>
                </a:solidFill>
              </a:rPr>
              <a:t>venimos hablando de tiempo atrás. </a:t>
            </a:r>
          </a:p>
          <a:p>
            <a:endParaRPr lang="es-CO" sz="2000" i="1" dirty="0">
              <a:solidFill>
                <a:srgbClr val="002060"/>
              </a:solidFill>
            </a:endParaRPr>
          </a:p>
          <a:p>
            <a:r>
              <a:rPr lang="es-CO" sz="2000" dirty="0">
                <a:solidFill>
                  <a:srgbClr val="002060"/>
                </a:solidFill>
              </a:rPr>
              <a:t>Es identificar que todos los actores de la escuela </a:t>
            </a:r>
            <a:r>
              <a:rPr lang="es-CO" sz="2000" i="1" dirty="0">
                <a:solidFill>
                  <a:srgbClr val="002060"/>
                </a:solidFill>
              </a:rPr>
              <a:t>tienen cosas importantes que decir, y valorar sus formas  propias de conocimiento </a:t>
            </a:r>
            <a:r>
              <a:rPr lang="es-CO" sz="2000" dirty="0">
                <a:solidFill>
                  <a:srgbClr val="002060"/>
                </a:solidFill>
              </a:rPr>
              <a:t>(Penagos, 2006) así como de reconocer el aula (en su sentido más amplio) </a:t>
            </a:r>
            <a:r>
              <a:rPr lang="es-CO" sz="2000" i="1" dirty="0">
                <a:solidFill>
                  <a:srgbClr val="002060"/>
                </a:solidFill>
              </a:rPr>
              <a:t>como lugar de la sospecha</a:t>
            </a:r>
            <a:r>
              <a:rPr lang="es-CO" sz="2000" dirty="0">
                <a:solidFill>
                  <a:srgbClr val="002060"/>
                </a:solidFill>
              </a:rPr>
              <a:t> (Vásquez, 2007) y escenario propicio para la reflexión y la investigación; de manera especial en esta Escuela En Casa. </a:t>
            </a:r>
          </a:p>
        </p:txBody>
      </p:sp>
    </p:spTree>
    <p:extLst>
      <p:ext uri="{BB962C8B-B14F-4D97-AF65-F5344CB8AC3E}">
        <p14:creationId xmlns:p14="http://schemas.microsoft.com/office/powerpoint/2010/main" val="6357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333165" y="6163171"/>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9" name="CuadroTexto 13"/>
          <p:cNvSpPr txBox="1"/>
          <p:nvPr/>
        </p:nvSpPr>
        <p:spPr>
          <a:xfrm>
            <a:off x="607327" y="775820"/>
            <a:ext cx="5029197" cy="5016758"/>
          </a:xfrm>
          <a:prstGeom prst="rect">
            <a:avLst/>
          </a:prstGeom>
          <a:noFill/>
        </p:spPr>
        <p:txBody>
          <a:bodyPr wrap="square" rtlCol="0">
            <a:spAutoFit/>
          </a:bodyPr>
          <a:lstStyle/>
          <a:p>
            <a:r>
              <a:rPr lang="es-CO" sz="2000" dirty="0">
                <a:solidFill>
                  <a:srgbClr val="002060"/>
                </a:solidFill>
              </a:rPr>
              <a:t>A medida que el ritmo acelerado del día a día nos permite llevar a cabo estos procesos de reflexión e investigación participativa, queremos señalar en esta oportunidad </a:t>
            </a:r>
            <a:r>
              <a:rPr lang="es-CO" sz="2000" i="1" dirty="0">
                <a:solidFill>
                  <a:srgbClr val="002060"/>
                </a:solidFill>
              </a:rPr>
              <a:t>algunas lecciones </a:t>
            </a:r>
            <a:r>
              <a:rPr lang="es-CO" sz="2000" dirty="0">
                <a:solidFill>
                  <a:srgbClr val="002060"/>
                </a:solidFill>
              </a:rPr>
              <a:t>que pueden servir de referente </a:t>
            </a:r>
            <a:r>
              <a:rPr lang="es-CO" sz="2000" i="1" dirty="0">
                <a:solidFill>
                  <a:srgbClr val="002060"/>
                </a:solidFill>
              </a:rPr>
              <a:t>para pensar </a:t>
            </a:r>
            <a:r>
              <a:rPr lang="es-CO" sz="2000" dirty="0">
                <a:solidFill>
                  <a:srgbClr val="002060"/>
                </a:solidFill>
              </a:rPr>
              <a:t>desde nuestros contextos particulares, con nuestros recursos, con nuestros equipos y desde nuestros sueños colectivos </a:t>
            </a:r>
            <a:r>
              <a:rPr lang="es-CO" sz="2000" i="1" dirty="0">
                <a:solidFill>
                  <a:srgbClr val="002060"/>
                </a:solidFill>
              </a:rPr>
              <a:t>el futuro de la educación y el para qué de la escuela. </a:t>
            </a:r>
          </a:p>
          <a:p>
            <a:endParaRPr lang="es-CO" sz="2000" i="1" dirty="0">
              <a:solidFill>
                <a:srgbClr val="002060"/>
              </a:solidFill>
            </a:endParaRPr>
          </a:p>
          <a:p>
            <a:r>
              <a:rPr lang="es-CO" sz="2000" dirty="0">
                <a:solidFill>
                  <a:srgbClr val="002060"/>
                </a:solidFill>
              </a:rPr>
              <a:t>No perdamos la oportunidad de </a:t>
            </a:r>
            <a:r>
              <a:rPr lang="es-CO" sz="2000" i="1" dirty="0">
                <a:solidFill>
                  <a:srgbClr val="002060"/>
                </a:solidFill>
              </a:rPr>
              <a:t>crear o soñar nuevos escenarios</a:t>
            </a:r>
            <a:r>
              <a:rPr lang="es-CO" sz="2000" dirty="0">
                <a:solidFill>
                  <a:srgbClr val="002060"/>
                </a:solidFill>
              </a:rPr>
              <a:t> desde nuestra propia identidad y carisma atendiendo además las condiciones de cada territorio en el que estamos.</a:t>
            </a:r>
          </a:p>
        </p:txBody>
      </p:sp>
      <p:pic>
        <p:nvPicPr>
          <p:cNvPr id="14" name="Picture 2" descr="Conjunto de libros y escaleras."/>
          <p:cNvPicPr>
            <a:picLocks noChangeAspect="1" noChangeArrowheads="1"/>
          </p:cNvPicPr>
          <p:nvPr/>
        </p:nvPicPr>
        <p:blipFill rotWithShape="1">
          <a:blip r:embed="rId3">
            <a:extLst>
              <a:ext uri="{28A0092B-C50C-407E-A947-70E740481C1C}">
                <a14:useLocalDpi xmlns:a14="http://schemas.microsoft.com/office/drawing/2010/main" val="0"/>
              </a:ext>
            </a:extLst>
          </a:blip>
          <a:srcRect l="3889" r="40742"/>
          <a:stretch/>
        </p:blipFill>
        <p:spPr bwMode="auto">
          <a:xfrm>
            <a:off x="6406256" y="-19665"/>
            <a:ext cx="5790290" cy="687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92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517412" y="6191691"/>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8" name="CuadroTexto 13"/>
          <p:cNvSpPr txBox="1"/>
          <p:nvPr/>
        </p:nvSpPr>
        <p:spPr>
          <a:xfrm>
            <a:off x="607327" y="775820"/>
            <a:ext cx="5029197" cy="5016758"/>
          </a:xfrm>
          <a:prstGeom prst="rect">
            <a:avLst/>
          </a:prstGeom>
          <a:noFill/>
        </p:spPr>
        <p:txBody>
          <a:bodyPr wrap="square" rtlCol="0">
            <a:spAutoFit/>
          </a:bodyPr>
          <a:lstStyle/>
          <a:p>
            <a:r>
              <a:rPr lang="es-CO" sz="2000" dirty="0">
                <a:solidFill>
                  <a:srgbClr val="002060"/>
                </a:solidFill>
              </a:rPr>
              <a:t>En sintonía con la invitación de dar la palabra a los diferentes actores de la escuela para escucharles y valorar su saber y formas propias de conocimiento (Penagos, 2006), acudimos al método socrático: a la pregunta para referir las lecciones. Queremos plantearlas justamente a partir de preguntas con el propósito que en ese camino de reflexión participativa que instamos a emprender en cada colegio, puedan servir de orientaciones para el proceso dialogal. </a:t>
            </a:r>
            <a:r>
              <a:rPr lang="es-CO" sz="2000" i="1" dirty="0">
                <a:solidFill>
                  <a:srgbClr val="002060"/>
                </a:solidFill>
              </a:rPr>
              <a:t>Desde luego aclarando que no son las únicas y quizás no las más relevantes, pero sí que son necesarias al momento de soñar nuevos escenarios futuros en el lugar de trabajo de cada quién.</a:t>
            </a:r>
          </a:p>
        </p:txBody>
      </p:sp>
      <p:pic>
        <p:nvPicPr>
          <p:cNvPr id="13" name="Picture 4" descr="Concepto de regreso a la escuela. libros, lápices de colores y reloj."/>
          <p:cNvPicPr>
            <a:picLocks noChangeAspect="1" noChangeArrowheads="1"/>
          </p:cNvPicPr>
          <p:nvPr/>
        </p:nvPicPr>
        <p:blipFill rotWithShape="1">
          <a:blip r:embed="rId3">
            <a:extLst>
              <a:ext uri="{28A0092B-C50C-407E-A947-70E740481C1C}">
                <a14:useLocalDpi xmlns:a14="http://schemas.microsoft.com/office/drawing/2010/main" val="0"/>
              </a:ext>
            </a:extLst>
          </a:blip>
          <a:srcRect l="25961" r="17864"/>
          <a:stretch/>
        </p:blipFill>
        <p:spPr bwMode="auto">
          <a:xfrm>
            <a:off x="6406256" y="-19665"/>
            <a:ext cx="5811432" cy="689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21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517412" y="6191691"/>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8" name="CuadroTexto 13"/>
          <p:cNvSpPr txBox="1"/>
          <p:nvPr/>
        </p:nvSpPr>
        <p:spPr>
          <a:xfrm>
            <a:off x="607327" y="1076076"/>
            <a:ext cx="5029197" cy="2554545"/>
          </a:xfrm>
          <a:prstGeom prst="rect">
            <a:avLst/>
          </a:prstGeom>
          <a:noFill/>
        </p:spPr>
        <p:txBody>
          <a:bodyPr wrap="square" rtlCol="0">
            <a:spAutoFit/>
          </a:bodyPr>
          <a:lstStyle/>
          <a:p>
            <a:r>
              <a:rPr lang="es-CO" sz="2000" dirty="0">
                <a:solidFill>
                  <a:srgbClr val="002060"/>
                </a:solidFill>
              </a:rPr>
              <a:t>No se trata solo de embelesarnos en torno a sendas y profundas reflexiones antropológicas o filosóficas. Se trata de leer en clave prospectiva (de futuro) los hechos, las cifras, las realidades, los escenarios actuales, las fragilidades humanas, etc. y desde allí dar respuesta a la pregunta planteada, siempre en sintonía con nuestra misión evangelizadora.</a:t>
            </a:r>
            <a:endParaRPr lang="es-CO" sz="2000" i="1" dirty="0">
              <a:solidFill>
                <a:srgbClr val="002060"/>
              </a:solidFill>
            </a:endParaRPr>
          </a:p>
        </p:txBody>
      </p:sp>
      <p:pic>
        <p:nvPicPr>
          <p:cNvPr id="6146" name="Picture 2" descr="Chica pensando"/>
          <p:cNvPicPr>
            <a:picLocks noChangeAspect="1" noChangeArrowheads="1"/>
          </p:cNvPicPr>
          <p:nvPr/>
        </p:nvPicPr>
        <p:blipFill rotWithShape="1">
          <a:blip r:embed="rId3">
            <a:extLst>
              <a:ext uri="{28A0092B-C50C-407E-A947-70E740481C1C}">
                <a14:useLocalDpi xmlns:a14="http://schemas.microsoft.com/office/drawing/2010/main" val="0"/>
              </a:ext>
            </a:extLst>
          </a:blip>
          <a:srcRect l="43825"/>
          <a:stretch/>
        </p:blipFill>
        <p:spPr bwMode="auto">
          <a:xfrm>
            <a:off x="6406256" y="-6017"/>
            <a:ext cx="5811432" cy="6891313"/>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406256" y="3713504"/>
            <a:ext cx="5811432" cy="1938992"/>
          </a:xfrm>
          <a:prstGeom prst="rect">
            <a:avLst/>
          </a:prstGeom>
          <a:solidFill>
            <a:srgbClr val="4472C4">
              <a:alpha val="27843"/>
            </a:srgbClr>
          </a:solidFill>
        </p:spPr>
        <p:txBody>
          <a:bodyPr wrap="square" rtlCol="0">
            <a:spAutoFit/>
          </a:bodyPr>
          <a:lstStyle/>
          <a:p>
            <a:r>
              <a:rPr lang="es-ES" sz="4000" b="1" dirty="0">
                <a:solidFill>
                  <a:schemeClr val="bg1"/>
                </a:solidFill>
              </a:rPr>
              <a:t>¿Qué modelo de persona queremos (debemos) educar?</a:t>
            </a:r>
          </a:p>
        </p:txBody>
      </p:sp>
    </p:spTree>
    <p:extLst>
      <p:ext uri="{BB962C8B-B14F-4D97-AF65-F5344CB8AC3E}">
        <p14:creationId xmlns:p14="http://schemas.microsoft.com/office/powerpoint/2010/main" val="206693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107617"/>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pic>
        <p:nvPicPr>
          <p:cNvPr id="7170" name="Picture 2" descr="Hombre pensante posando con la mano en el mentón"/>
          <p:cNvPicPr>
            <a:picLocks noChangeAspect="1" noChangeArrowheads="1"/>
          </p:cNvPicPr>
          <p:nvPr/>
        </p:nvPicPr>
        <p:blipFill rotWithShape="1">
          <a:blip r:embed="rId3">
            <a:extLst>
              <a:ext uri="{28A0092B-C50C-407E-A947-70E740481C1C}">
                <a14:useLocalDpi xmlns:a14="http://schemas.microsoft.com/office/drawing/2010/main" val="0"/>
              </a:ext>
            </a:extLst>
          </a:blip>
          <a:srcRect r="17679"/>
          <a:stretch/>
        </p:blipFill>
        <p:spPr bwMode="auto">
          <a:xfrm>
            <a:off x="-21846" y="3909"/>
            <a:ext cx="5658374" cy="6873550"/>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21846" y="408630"/>
            <a:ext cx="5658374" cy="1569660"/>
          </a:xfrm>
          <a:prstGeom prst="rect">
            <a:avLst/>
          </a:prstGeom>
          <a:solidFill>
            <a:srgbClr val="4472C4">
              <a:alpha val="34118"/>
            </a:srgbClr>
          </a:solidFill>
        </p:spPr>
        <p:txBody>
          <a:bodyPr wrap="square" rtlCol="0">
            <a:spAutoFit/>
          </a:bodyPr>
          <a:lstStyle/>
          <a:p>
            <a:r>
              <a:rPr lang="es-ES" sz="3200" b="1" dirty="0">
                <a:solidFill>
                  <a:srgbClr val="FFFF00"/>
                </a:solidFill>
              </a:rPr>
              <a:t>¿Qué modelo de sociedad queremos (debemos) ayudar a construir?</a:t>
            </a:r>
          </a:p>
        </p:txBody>
      </p:sp>
      <p:sp>
        <p:nvSpPr>
          <p:cNvPr id="14" name="CuadroTexto 13"/>
          <p:cNvSpPr txBox="1"/>
          <p:nvPr/>
        </p:nvSpPr>
        <p:spPr>
          <a:xfrm>
            <a:off x="6359857" y="2126938"/>
            <a:ext cx="5029197" cy="4093428"/>
          </a:xfrm>
          <a:prstGeom prst="rect">
            <a:avLst/>
          </a:prstGeom>
          <a:noFill/>
        </p:spPr>
        <p:txBody>
          <a:bodyPr wrap="square" rtlCol="0">
            <a:spAutoFit/>
          </a:bodyPr>
          <a:lstStyle/>
          <a:p>
            <a:r>
              <a:rPr lang="es-CO" sz="2000" dirty="0">
                <a:solidFill>
                  <a:srgbClr val="002060"/>
                </a:solidFill>
              </a:rPr>
              <a:t>Ligada a la pregunta por el modelo de persona, se trata de considerar las problemáticas que nos aquejan y para los que debemos educar: La desigualdad económica y social, la crisis climática y la disminución del agua, la pérdida de biodiversidad, la tensión de conflictos nucleares, los efectos nocivos del desmedido desarrollo tecnológico, la persecución a las culturas ancestrales, etc. (Laudato Sí 17ss), pero no de manera reaccionaria sino </a:t>
            </a:r>
            <a:r>
              <a:rPr lang="es-CO" sz="2000" i="1" dirty="0">
                <a:solidFill>
                  <a:srgbClr val="002060"/>
                </a:solidFill>
              </a:rPr>
              <a:t>anticipándonos a través de la creación de una nueva cultura que pase del antropocentrismo al biocentrismo.</a:t>
            </a:r>
          </a:p>
        </p:txBody>
      </p:sp>
    </p:spTree>
    <p:extLst>
      <p:ext uri="{BB962C8B-B14F-4D97-AF65-F5344CB8AC3E}">
        <p14:creationId xmlns:p14="http://schemas.microsoft.com/office/powerpoint/2010/main" val="283042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085695" y="6203153"/>
            <a:ext cx="1815150" cy="577337"/>
            <a:chOff x="10085695" y="6107617"/>
            <a:chExt cx="1815150" cy="577337"/>
          </a:xfrm>
        </p:grpSpPr>
        <p:pic>
          <p:nvPicPr>
            <p:cNvPr id="1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80038" r="62134" b="10448"/>
            <a:stretch/>
          </p:blipFill>
          <p:spPr bwMode="auto">
            <a:xfrm>
              <a:off x="10085695" y="6107617"/>
              <a:ext cx="1460311" cy="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1389054" y="6315622"/>
              <a:ext cx="511791" cy="369332"/>
            </a:xfrm>
            <a:prstGeom prst="rect">
              <a:avLst/>
            </a:prstGeom>
            <a:noFill/>
          </p:spPr>
          <p:txBody>
            <a:bodyPr wrap="square" rtlCol="0">
              <a:spAutoFit/>
            </a:bodyPr>
            <a:lstStyle/>
            <a:p>
              <a:r>
                <a:rPr lang="es-ES" dirty="0">
                  <a:solidFill>
                    <a:srgbClr val="441D61"/>
                  </a:solidFill>
                  <a:latin typeface="Freestyle Script" panose="030804020302050B0404" pitchFamily="66" charset="0"/>
                </a:rPr>
                <a:t>#32</a:t>
              </a:r>
            </a:p>
          </p:txBody>
        </p:sp>
      </p:grpSp>
      <p:sp>
        <p:nvSpPr>
          <p:cNvPr id="14" name="CuadroTexto 13"/>
          <p:cNvSpPr txBox="1"/>
          <p:nvPr/>
        </p:nvSpPr>
        <p:spPr>
          <a:xfrm>
            <a:off x="6196089" y="1567374"/>
            <a:ext cx="5680876" cy="2554545"/>
          </a:xfrm>
          <a:prstGeom prst="rect">
            <a:avLst/>
          </a:prstGeom>
          <a:noFill/>
        </p:spPr>
        <p:txBody>
          <a:bodyPr wrap="square" rtlCol="0">
            <a:spAutoFit/>
          </a:bodyPr>
          <a:lstStyle/>
          <a:p>
            <a:r>
              <a:rPr lang="es-CO" sz="2000" dirty="0">
                <a:solidFill>
                  <a:srgbClr val="002060"/>
                </a:solidFill>
              </a:rPr>
              <a:t>Es el elemento central que concretiza y articula y la reflexión en torno al modelo de persona y sociedad. Se trata de considerar – siempre en relación al contexto y en prospectiva–  </a:t>
            </a:r>
            <a:r>
              <a:rPr lang="es-CO" sz="2000" i="1" dirty="0">
                <a:solidFill>
                  <a:srgbClr val="002060"/>
                </a:solidFill>
              </a:rPr>
              <a:t>las destrezas y conocimientos relevantes</a:t>
            </a:r>
            <a:r>
              <a:rPr lang="es-CO" sz="2000" dirty="0">
                <a:solidFill>
                  <a:srgbClr val="002060"/>
                </a:solidFill>
              </a:rPr>
              <a:t> para el futuro (Gerver, 2014) de nuestros chicos y chicas. </a:t>
            </a:r>
            <a:r>
              <a:rPr lang="es-CO" sz="2000" i="1" dirty="0">
                <a:solidFill>
                  <a:srgbClr val="002060"/>
                </a:solidFill>
              </a:rPr>
              <a:t>Ha de resultar una pregunta repetitiva</a:t>
            </a:r>
            <a:r>
              <a:rPr lang="es-CO" sz="2000" dirty="0">
                <a:solidFill>
                  <a:srgbClr val="002060"/>
                </a:solidFill>
              </a:rPr>
              <a:t> pero no por ello irrelevante o pasajera. </a:t>
            </a:r>
          </a:p>
        </p:txBody>
      </p:sp>
      <p:pic>
        <p:nvPicPr>
          <p:cNvPr id="7172" name="Picture 4" descr="Retrato de una joven pensativa en suéter"/>
          <p:cNvPicPr>
            <a:picLocks noChangeAspect="1" noChangeArrowheads="1"/>
          </p:cNvPicPr>
          <p:nvPr/>
        </p:nvPicPr>
        <p:blipFill rotWithShape="1">
          <a:blip r:embed="rId3">
            <a:extLst>
              <a:ext uri="{28A0092B-C50C-407E-A947-70E740481C1C}">
                <a14:useLocalDpi xmlns:a14="http://schemas.microsoft.com/office/drawing/2010/main" val="0"/>
              </a:ext>
            </a:extLst>
          </a:blip>
          <a:srcRect l="31559" r="13604"/>
          <a:stretch/>
        </p:blipFill>
        <p:spPr bwMode="auto">
          <a:xfrm>
            <a:off x="-8198" y="0"/>
            <a:ext cx="5672827" cy="6891107"/>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972" y="5065462"/>
            <a:ext cx="5658374" cy="707886"/>
          </a:xfrm>
          <a:prstGeom prst="rect">
            <a:avLst/>
          </a:prstGeom>
          <a:solidFill>
            <a:srgbClr val="4472C4">
              <a:alpha val="43922"/>
            </a:srgbClr>
          </a:solidFill>
        </p:spPr>
        <p:txBody>
          <a:bodyPr wrap="square" rtlCol="0">
            <a:spAutoFit/>
          </a:bodyPr>
          <a:lstStyle/>
          <a:p>
            <a:r>
              <a:rPr lang="es-ES" sz="4000" b="1" dirty="0">
                <a:solidFill>
                  <a:schemeClr val="bg1"/>
                </a:solidFill>
              </a:rPr>
              <a:t>¿Qué currículo?</a:t>
            </a:r>
          </a:p>
        </p:txBody>
      </p:sp>
    </p:spTree>
    <p:extLst>
      <p:ext uri="{BB962C8B-B14F-4D97-AF65-F5344CB8AC3E}">
        <p14:creationId xmlns:p14="http://schemas.microsoft.com/office/powerpoint/2010/main" val="16543204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29724</TotalTime>
  <Words>2434</Words>
  <Application>Microsoft Office PowerPoint</Application>
  <PresentationFormat>Panorámica</PresentationFormat>
  <Paragraphs>81</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Brush Script MT</vt:lpstr>
      <vt:lpstr>Calibri</vt:lpstr>
      <vt:lpstr>Calibri Light</vt:lpstr>
      <vt:lpstr>Freestyle Script</vt:lpstr>
      <vt:lpstr>Leelawadee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CONACED</dc:creator>
  <cp:lastModifiedBy>lenovo</cp:lastModifiedBy>
  <cp:revision>240</cp:revision>
  <dcterms:created xsi:type="dcterms:W3CDTF">2020-01-20T16:35:24Z</dcterms:created>
  <dcterms:modified xsi:type="dcterms:W3CDTF">2020-07-03T20:15:25Z</dcterms:modified>
</cp:coreProperties>
</file>