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300" r:id="rId4"/>
    <p:sldId id="304" r:id="rId5"/>
    <p:sldId id="306" r:id="rId6"/>
    <p:sldId id="308" r:id="rId7"/>
    <p:sldId id="313" r:id="rId8"/>
    <p:sldId id="305" r:id="rId9"/>
    <p:sldId id="310" r:id="rId10"/>
    <p:sldId id="315" r:id="rId11"/>
    <p:sldId id="312" r:id="rId12"/>
    <p:sldId id="281"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441D61"/>
    <a:srgbClr val="5A27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85" autoAdjust="0"/>
    <p:restoredTop sz="96730" autoAdjust="0"/>
  </p:normalViewPr>
  <p:slideViewPr>
    <p:cSldViewPr snapToGrid="0">
      <p:cViewPr varScale="1">
        <p:scale>
          <a:sx n="104" d="100"/>
          <a:sy n="104" d="100"/>
        </p:scale>
        <p:origin x="138" y="1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5EA41-409E-4635-B6D5-E4B8516D9D3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2B6B6A15-540D-440E-BDE9-FDE8F3E592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0F93F831-FD72-4563-967D-CA913E9BB80F}"/>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E4C81B9B-517B-4555-9D20-700C2207966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E1F5628-2ABF-42BA-B419-E6F771366DED}"/>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1548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1E0DD-CB21-498F-A352-89DAE7EE916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913A2E9-32A9-456C-A175-DEF38D405C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88CDABA-2106-47F9-97F5-7067D5912906}"/>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E87C4684-DF67-4457-A9E2-B60D9FF912A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8E7648A-C57B-40FC-A385-8862ABA2D9E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365281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5D2B00-E6B2-4051-8A10-2595859FDDB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D5B5689-1B92-42D4-BC8A-598D30A4006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5249E94-E2A7-4EFE-BC04-CD91130AFD1C}"/>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922F3200-9666-48D2-9FD6-C046E8BD6DE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EF83C6B-53D9-4A5B-BAA1-7691E6AC2CA8}"/>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16356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BF0C25-7473-4963-8E97-5E53234F6B6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D16FB22-AD26-4A4C-AC11-14012AA00F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A7380C4-F974-4922-845D-9BF27F6C185A}"/>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9BB9B41E-DC34-4D2E-A778-E8B577CFF0E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7723DDE-EF90-4BD8-A3F1-A04D8E8F6AE1}"/>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16242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E4CE6C-54A6-43CA-8F17-5625779670D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8F3BC91-995E-4377-9A6E-AA64359CA7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18E75D-C319-4088-B045-14EFE0A3E458}"/>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E2342617-246A-4A97-ABD6-3BBB5EE247A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A3F9672-93AE-4274-97B2-E20ABB51390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21233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9E0D66-8088-4CC5-8E85-E80AD29866E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50BF6CE-6E44-452E-9DE7-B4E3EDE15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1C25E2C3-2587-495A-9113-52BB908910D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AE06C6C-FC10-4A6C-AA19-A1F4608F58B1}"/>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6" name="Marcador de pie de página 5">
            <a:extLst>
              <a:ext uri="{FF2B5EF4-FFF2-40B4-BE49-F238E27FC236}">
                <a16:creationId xmlns:a16="http://schemas.microsoft.com/office/drawing/2014/main" id="{4845E8CE-65D0-44CD-9C42-01806C3099B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64C4909-12F5-446B-99D6-8141C40795B0}"/>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26031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FD544-CA8B-4030-9D22-24BA4264B30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6485E51-8C9B-42A4-9DAD-8A812E455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81CD398-C6CC-4FF5-8297-FA872A4773C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FD540CB7-0891-48EA-BFC9-3248778E5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2FBF90-E3F5-4678-9351-64D71CD3FE1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A757210-8533-433E-92B0-FD7C2054E07A}"/>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8" name="Marcador de pie de página 7">
            <a:extLst>
              <a:ext uri="{FF2B5EF4-FFF2-40B4-BE49-F238E27FC236}">
                <a16:creationId xmlns:a16="http://schemas.microsoft.com/office/drawing/2014/main" id="{2008528F-BD44-40D5-9FEC-13C038CBFAE7}"/>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48BA7468-E72B-476E-92A8-3979852B12FB}"/>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95719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9EFF8-8086-4A1C-8D6E-D1A1BEBF8C5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BB23836-4CA0-4CE2-A960-D173655A8249}"/>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4" name="Marcador de pie de página 3">
            <a:extLst>
              <a:ext uri="{FF2B5EF4-FFF2-40B4-BE49-F238E27FC236}">
                <a16:creationId xmlns:a16="http://schemas.microsoft.com/office/drawing/2014/main" id="{62CBE1D4-8AD8-44D6-8F4F-5E56A10BFBF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6BDA0D33-BE45-4944-91A6-624694610BB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301674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6809751-D5CF-4055-81A1-93323AA883E1}"/>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3" name="Marcador de pie de página 2">
            <a:extLst>
              <a:ext uri="{FF2B5EF4-FFF2-40B4-BE49-F238E27FC236}">
                <a16:creationId xmlns:a16="http://schemas.microsoft.com/office/drawing/2014/main" id="{514E67F4-ED07-4EBE-B69B-5F1A4BEB124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ED51C8F-93D8-47EB-B47A-BC7B5E42FB09}"/>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409525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F65AB-F31A-4454-94A0-93F8FC1DFA0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2FDE0E1-7DBE-441C-B535-19C9CD5E0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3009355-986F-4E20-B5FC-DDE05E8DE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79FC3C8-E051-473A-8D46-24A1C6EADBAE}"/>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6" name="Marcador de pie de página 5">
            <a:extLst>
              <a:ext uri="{FF2B5EF4-FFF2-40B4-BE49-F238E27FC236}">
                <a16:creationId xmlns:a16="http://schemas.microsoft.com/office/drawing/2014/main" id="{EDF83DA9-D3C7-4138-AC6B-BC75BFE91FE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84628C5-8044-4883-915B-B7DE078FD53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178995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7647AB-A42D-4544-BB03-0A3AC540839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6EDE2EE-0207-4FB8-930E-6C36C09B77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6E355E2-20DA-4148-9496-170E016D7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C984AA6-5FC4-491F-AE9D-25F846C0CBA3}"/>
              </a:ext>
            </a:extLst>
          </p:cNvPr>
          <p:cNvSpPr>
            <a:spLocks noGrp="1"/>
          </p:cNvSpPr>
          <p:nvPr>
            <p:ph type="dt" sz="half" idx="10"/>
          </p:nvPr>
        </p:nvSpPr>
        <p:spPr/>
        <p:txBody>
          <a:bodyPr/>
          <a:lstStyle/>
          <a:p>
            <a:fld id="{5EFF80B0-D9BD-4C3D-A116-B6D97F36E06D}" type="datetimeFigureOut">
              <a:rPr lang="es-CO" smtClean="0"/>
              <a:t>29/09/2021</a:t>
            </a:fld>
            <a:endParaRPr lang="es-CO"/>
          </a:p>
        </p:txBody>
      </p:sp>
      <p:sp>
        <p:nvSpPr>
          <p:cNvPr id="6" name="Marcador de pie de página 5">
            <a:extLst>
              <a:ext uri="{FF2B5EF4-FFF2-40B4-BE49-F238E27FC236}">
                <a16:creationId xmlns:a16="http://schemas.microsoft.com/office/drawing/2014/main" id="{CE932D58-92E7-4BEA-812B-F61373E805F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5D3BE27-AF38-444E-BB34-5CA35F05347F}"/>
              </a:ext>
            </a:extLst>
          </p:cNvPr>
          <p:cNvSpPr>
            <a:spLocks noGrp="1"/>
          </p:cNvSpPr>
          <p:nvPr>
            <p:ph type="sldNum" sz="quarter" idx="12"/>
          </p:nvPr>
        </p:nvSpPr>
        <p:spPr/>
        <p:txBody>
          <a:bodyPr/>
          <a:lstStyle/>
          <a:p>
            <a:fld id="{9270F92F-2CE2-41FA-96CC-3298E22C8B3C}" type="slidenum">
              <a:rPr lang="es-CO" smtClean="0"/>
              <a:t>‹Nº›</a:t>
            </a:fld>
            <a:endParaRPr lang="es-CO"/>
          </a:p>
        </p:txBody>
      </p:sp>
    </p:spTree>
    <p:extLst>
      <p:ext uri="{BB962C8B-B14F-4D97-AF65-F5344CB8AC3E}">
        <p14:creationId xmlns:p14="http://schemas.microsoft.com/office/powerpoint/2010/main" val="84582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D3B9772-B56D-4B71-AAD2-97B42D1F1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3A4BFE6-3694-4CC6-ADC8-4B747B810D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62CD624-BE44-43D8-AC6C-DE11E9F68D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F80B0-D9BD-4C3D-A116-B6D97F36E06D}" type="datetimeFigureOut">
              <a:rPr lang="es-CO" smtClean="0"/>
              <a:t>29/09/2021</a:t>
            </a:fld>
            <a:endParaRPr lang="es-CO"/>
          </a:p>
        </p:txBody>
      </p:sp>
      <p:sp>
        <p:nvSpPr>
          <p:cNvPr id="5" name="Marcador de pie de página 4">
            <a:extLst>
              <a:ext uri="{FF2B5EF4-FFF2-40B4-BE49-F238E27FC236}">
                <a16:creationId xmlns:a16="http://schemas.microsoft.com/office/drawing/2014/main" id="{658F13C9-5342-405D-8262-9AD35DBEEE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4A5D6744-8D91-41DA-8AFD-F36E5D3B3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0F92F-2CE2-41FA-96CC-3298E22C8B3C}" type="slidenum">
              <a:rPr lang="es-CO" smtClean="0"/>
              <a:t>‹Nº›</a:t>
            </a:fld>
            <a:endParaRPr lang="es-CO"/>
          </a:p>
        </p:txBody>
      </p:sp>
    </p:spTree>
    <p:extLst>
      <p:ext uri="{BB962C8B-B14F-4D97-AF65-F5344CB8AC3E}">
        <p14:creationId xmlns:p14="http://schemas.microsoft.com/office/powerpoint/2010/main" val="322997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EHynVXBFMKE"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mailto:pastoralconaced@conaced.edu.co" TargetMode="External"/><Relationship Id="rId2" Type="http://schemas.openxmlformats.org/officeDocument/2006/relationships/hyperlink" Target="https://lineapastoral.blogspot.com/2021/09/entre-tu-y-yo-recurso-de-oracion-para.html"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blogger.com/blog/post/edit/6351719170323058879/75414490033095104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F4E86BE3-540E-4E54-83D2-40CF1959E44F}"/>
              </a:ext>
            </a:extLst>
          </p:cNvPr>
          <p:cNvGrpSpPr/>
          <p:nvPr/>
        </p:nvGrpSpPr>
        <p:grpSpPr>
          <a:xfrm>
            <a:off x="294007" y="815974"/>
            <a:ext cx="8938384" cy="3363986"/>
            <a:chOff x="461787" y="1057552"/>
            <a:chExt cx="8938384" cy="3363986"/>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736" b="35063"/>
            <a:stretch/>
          </p:blipFill>
          <p:spPr bwMode="auto">
            <a:xfrm>
              <a:off x="461787" y="1057552"/>
              <a:ext cx="8938384" cy="336398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757" y="1906281"/>
              <a:ext cx="1650386" cy="1396480"/>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5259896" y="4230140"/>
            <a:ext cx="6744750" cy="1325563"/>
          </a:xfrm>
          <a:ln>
            <a:noFill/>
            <a:prstDash val="dash"/>
          </a:ln>
        </p:spPr>
        <p:txBody>
          <a:bodyPr>
            <a:normAutofit fontScale="90000"/>
          </a:bodyPr>
          <a:lstStyle/>
          <a:p>
            <a:r>
              <a:rPr lang="es-ES" sz="5300" dirty="0">
                <a:solidFill>
                  <a:schemeClr val="accent1">
                    <a:lumMod val="50000"/>
                  </a:schemeClr>
                </a:solidFill>
                <a:latin typeface="Arial Rounded MT Bold" panose="020F0704030504030204" pitchFamily="34" charset="0"/>
              </a:rPr>
              <a:t>Click Pastoral No. 50</a:t>
            </a:r>
            <a:br>
              <a:rPr lang="es-ES" sz="6000" dirty="0">
                <a:solidFill>
                  <a:schemeClr val="accent1">
                    <a:lumMod val="50000"/>
                  </a:schemeClr>
                </a:solidFill>
                <a:latin typeface="Arial Rounded MT Bold" panose="020F0704030504030204" pitchFamily="34" charset="0"/>
              </a:rPr>
            </a:br>
            <a:r>
              <a:rPr lang="es-ES" sz="2000" dirty="0">
                <a:solidFill>
                  <a:schemeClr val="accent1">
                    <a:lumMod val="50000"/>
                  </a:schemeClr>
                </a:solidFill>
                <a:latin typeface="Arial Rounded MT Bold" panose="020F0704030504030204" pitchFamily="34" charset="0"/>
              </a:rPr>
              <a:t>Entre Tu y Yo. Recurso de Oración para Jóvenes. </a:t>
            </a:r>
            <a:br>
              <a:rPr lang="es-ES" sz="2000" dirty="0">
                <a:solidFill>
                  <a:schemeClr val="accent1">
                    <a:lumMod val="50000"/>
                  </a:schemeClr>
                </a:solidFill>
                <a:latin typeface="Arial Rounded MT Bold" panose="020F0704030504030204" pitchFamily="34" charset="0"/>
              </a:rPr>
            </a:br>
            <a:r>
              <a:rPr lang="es-ES" sz="2000" dirty="0">
                <a:solidFill>
                  <a:schemeClr val="accent1">
                    <a:lumMod val="50000"/>
                  </a:schemeClr>
                </a:solidFill>
                <a:latin typeface="Arial Rounded MT Bold" panose="020F0704030504030204" pitchFamily="34" charset="0"/>
              </a:rPr>
              <a:t>Tema Cuatro: “Mirar el dolor y la muerte”  </a:t>
            </a:r>
            <a:endParaRPr lang="es-CO" sz="2700" dirty="0">
              <a:solidFill>
                <a:schemeClr val="accent1">
                  <a:lumMod val="50000"/>
                </a:schemeClr>
              </a:solidFill>
              <a:latin typeface="Arial Rounded MT Bold" panose="020F0704030504030204" pitchFamily="34" charset="0"/>
            </a:endParaRPr>
          </a:p>
        </p:txBody>
      </p:sp>
      <p:pic>
        <p:nvPicPr>
          <p:cNvPr id="1034" name="Picture 10" descr="Mouse PNG, Mouse Cursor, Computer Mouse Clipart Download - Free Transparent  PNG Logos">
            <a:extLst>
              <a:ext uri="{FF2B5EF4-FFF2-40B4-BE49-F238E27FC236}">
                <a16:creationId xmlns:a16="http://schemas.microsoft.com/office/drawing/2014/main" id="{0CE8A518-3145-4FBB-AB13-EA38EAF4CF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4278" y="3641092"/>
            <a:ext cx="3496009" cy="1914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38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C45C7471-DEA1-4E8F-9B65-1B4978F296DB}"/>
              </a:ext>
            </a:extLst>
          </p:cNvPr>
          <p:cNvSpPr/>
          <p:nvPr/>
        </p:nvSpPr>
        <p:spPr>
          <a:xfrm>
            <a:off x="364065" y="2318572"/>
            <a:ext cx="5105243" cy="3531736"/>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d. Orar</a:t>
            </a:r>
          </a:p>
          <a:p>
            <a:pPr lvl="0" eaLnBrk="0" fontAlgn="base" hangingPunct="0">
              <a:spcBef>
                <a:spcPct val="0"/>
              </a:spcBef>
              <a:spcAft>
                <a:spcPct val="0"/>
              </a:spcAft>
            </a:pPr>
            <a:r>
              <a:rPr lang="es-CO" altLang="es-CO" sz="1050" dirty="0">
                <a:solidFill>
                  <a:srgbClr val="073763"/>
                </a:solidFill>
                <a:latin typeface="Verdana" panose="020B0604030504040204" pitchFamily="34" charset="0"/>
              </a:rPr>
              <a:t>“Estén siempre alegres. Oren en todo momento. Den gracias a Dios por todo..." 1 Te. 16-18.</a:t>
            </a:r>
            <a:endParaRPr lang="es-CO" altLang="es-CO" sz="1050" dirty="0"/>
          </a:p>
          <a:p>
            <a:endParaRPr lang="es-ES" sz="1050" dirty="0">
              <a:solidFill>
                <a:schemeClr val="accent1">
                  <a:lumMod val="50000"/>
                </a:schemeClr>
              </a:solidFill>
              <a:latin typeface="Times New Roman" panose="02020603050405020304" pitchFamily="18" charset="0"/>
            </a:endParaRPr>
          </a:p>
          <a:p>
            <a:pPr eaLnBrk="0" fontAlgn="base" hangingPunct="0">
              <a:spcBef>
                <a:spcPct val="0"/>
              </a:spcBef>
              <a:spcAft>
                <a:spcPct val="0"/>
              </a:spcAft>
            </a:pPr>
            <a:br>
              <a:rPr lang="es-ES" sz="1600" i="1" dirty="0">
                <a:solidFill>
                  <a:srgbClr val="073763"/>
                </a:solidFill>
                <a:latin typeface="Verdana" panose="020B0604030504040204" pitchFamily="34" charset="0"/>
                <a:ea typeface="Verdana" panose="020B0604030504040204" pitchFamily="34" charset="0"/>
              </a:rPr>
            </a:br>
            <a:endParaRPr lang="es-CO" sz="16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CO" sz="1400" i="1" dirty="0">
                <a:solidFill>
                  <a:srgbClr val="073763"/>
                </a:solidFill>
                <a:latin typeface="Verdana" panose="020B0604030504040204" pitchFamily="34" charset="0"/>
                <a:ea typeface="Verdana" panose="020B0604030504040204" pitchFamily="34" charset="0"/>
              </a:rPr>
              <a:t>Quiero conocerte y encontrar en ti la fuerza para llevarlas a cabo. </a:t>
            </a:r>
          </a:p>
          <a:p>
            <a:pPr eaLnBrk="0" fontAlgn="base" hangingPunct="0">
              <a:spcBef>
                <a:spcPct val="0"/>
              </a:spcBef>
              <a:spcAft>
                <a:spcPct val="0"/>
              </a:spcAft>
            </a:pPr>
            <a:endParaRPr lang="es-CO" sz="14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CO" sz="1400" i="1" dirty="0">
                <a:solidFill>
                  <a:srgbClr val="073763"/>
                </a:solidFill>
                <a:latin typeface="Verdana" panose="020B0604030504040204" pitchFamily="34" charset="0"/>
                <a:ea typeface="Verdana" panose="020B0604030504040204" pitchFamily="34" charset="0"/>
              </a:rPr>
              <a:t>Hoy quiero pedir de modo especial por aquellos jóvenes como yo que perciben en el interior de su corazón tu llamada a levantarse para ser signos de esperanza en el mundo de hoy. Amén.</a:t>
            </a:r>
          </a:p>
          <a:p>
            <a:pPr eaLnBrk="0" fontAlgn="base" hangingPunct="0">
              <a:spcBef>
                <a:spcPct val="0"/>
              </a:spcBef>
              <a:spcAft>
                <a:spcPct val="0"/>
              </a:spcAft>
            </a:pPr>
            <a:endParaRPr lang="es-CO" sz="1400" i="1" dirty="0">
              <a:solidFill>
                <a:srgbClr val="073763"/>
              </a:solidFill>
              <a:latin typeface="Verdana" panose="020B0604030504040204" pitchFamily="34" charset="0"/>
              <a:ea typeface="Verdana" panose="020B0604030504040204" pitchFamily="34" charset="0"/>
            </a:endParaRPr>
          </a:p>
          <a:p>
            <a:pPr algn="r" eaLnBrk="0" fontAlgn="base" hangingPunct="0">
              <a:spcBef>
                <a:spcPct val="0"/>
              </a:spcBef>
              <a:spcAft>
                <a:spcPct val="0"/>
              </a:spcAft>
            </a:pPr>
            <a:r>
              <a:rPr lang="es-CO" sz="1400" i="1" dirty="0">
                <a:solidFill>
                  <a:srgbClr val="073763"/>
                </a:solidFill>
                <a:latin typeface="Verdana" panose="020B0604030504040204" pitchFamily="34" charset="0"/>
                <a:ea typeface="Verdana" panose="020B0604030504040204" pitchFamily="34" charset="0"/>
              </a:rPr>
              <a:t>Autor: Camilo E. Rodríguez F.</a:t>
            </a:r>
          </a:p>
          <a:p>
            <a:pPr eaLnBrk="0" fontAlgn="base" hangingPunct="0">
              <a:spcBef>
                <a:spcPct val="0"/>
              </a:spcBef>
              <a:spcAft>
                <a:spcPct val="0"/>
              </a:spcAft>
            </a:pPr>
            <a:endParaRPr lang="es-ES" sz="1600" i="1" dirty="0">
              <a:solidFill>
                <a:srgbClr val="073763"/>
              </a:solidFill>
              <a:latin typeface="Verdana" panose="020B0604030504040204" pitchFamily="34" charset="0"/>
              <a:ea typeface="Verdana" panose="020B0604030504040204" pitchFamily="34" charset="0"/>
            </a:endParaRPr>
          </a:p>
        </p:txBody>
      </p:sp>
      <p:pic>
        <p:nvPicPr>
          <p:cNvPr id="8" name="Picture 2" descr="Dios busca verdaderos adoradores | EL EVANGELIO CAMBIA">
            <a:extLst>
              <a:ext uri="{FF2B5EF4-FFF2-40B4-BE49-F238E27FC236}">
                <a16:creationId xmlns:a16="http://schemas.microsoft.com/office/drawing/2014/main" id="{A125AFA3-4856-4853-B280-4C71544066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035" r="37993"/>
          <a:stretch/>
        </p:blipFill>
        <p:spPr bwMode="auto">
          <a:xfrm>
            <a:off x="5908567" y="0"/>
            <a:ext cx="6283433"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E884B565-BFBF-4EE7-B682-0B4FC7E51D84}"/>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2B04296C-CF98-4A0D-8AAD-8B1C59B1B12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5211D95E-8884-49DD-A71C-660AE3BF6B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3" name="Título 1">
            <a:extLst>
              <a:ext uri="{FF2B5EF4-FFF2-40B4-BE49-F238E27FC236}">
                <a16:creationId xmlns:a16="http://schemas.microsoft.com/office/drawing/2014/main" id="{164813E1-7584-47C3-8A35-6474A06467D9}"/>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191190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E1A0E79-8398-4AB8-9341-CC8FACFE7906}"/>
              </a:ext>
            </a:extLst>
          </p:cNvPr>
          <p:cNvSpPr/>
          <p:nvPr/>
        </p:nvSpPr>
        <p:spPr>
          <a:xfrm>
            <a:off x="7329531" y="3353326"/>
            <a:ext cx="4523485" cy="1846659"/>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e. Cantar y celebrar</a:t>
            </a:r>
          </a:p>
          <a:p>
            <a:endParaRPr lang="es-ES" b="1" dirty="0">
              <a:solidFill>
                <a:schemeClr val="accent1">
                  <a:lumMod val="50000"/>
                </a:schemeClr>
              </a:solidFill>
              <a:latin typeface="verdana" panose="020B0604030504040204" pitchFamily="34" charset="0"/>
            </a:endParaRPr>
          </a:p>
          <a:p>
            <a:r>
              <a:rPr lang="es-ES" dirty="0">
                <a:solidFill>
                  <a:schemeClr val="accent1">
                    <a:lumMod val="50000"/>
                  </a:schemeClr>
                </a:solidFill>
                <a:latin typeface="verdana" panose="020B0604030504040204" pitchFamily="34" charset="0"/>
              </a:rPr>
              <a:t>Escucha la canción: Cambiar el mundo</a:t>
            </a:r>
          </a:p>
          <a:p>
            <a:endParaRPr lang="es-ES" sz="600" dirty="0">
              <a:solidFill>
                <a:schemeClr val="accent1">
                  <a:lumMod val="50000"/>
                </a:schemeClr>
              </a:solidFill>
              <a:latin typeface="Times New Roman" panose="02020603050405020304" pitchFamily="18" charset="0"/>
            </a:endParaRPr>
          </a:p>
          <a:p>
            <a:endParaRPr lang="es-ES" sz="900" dirty="0">
              <a:solidFill>
                <a:schemeClr val="accent1">
                  <a:lumMod val="50000"/>
                </a:schemeClr>
              </a:solidFill>
              <a:latin typeface="Times New Roman" panose="02020603050405020304" pitchFamily="18" charset="0"/>
            </a:endParaRPr>
          </a:p>
          <a:p>
            <a:r>
              <a:rPr lang="es-ES" sz="900" dirty="0">
                <a:solidFill>
                  <a:schemeClr val="accent1">
                    <a:lumMod val="50000"/>
                  </a:schemeClr>
                </a:solidFill>
                <a:latin typeface="Times New Roman" panose="02020603050405020304" pitchFamily="18" charset="0"/>
                <a:hlinkClick r:id="rId2"/>
              </a:rPr>
              <a:t>https://www.youtube.com/watch?v=EHynVXBFMKE</a:t>
            </a:r>
            <a:r>
              <a:rPr lang="es-ES" sz="900" dirty="0">
                <a:solidFill>
                  <a:schemeClr val="accent1">
                    <a:lumMod val="50000"/>
                  </a:schemeClr>
                </a:solidFill>
                <a:latin typeface="Times New Roman" panose="02020603050405020304" pitchFamily="18" charset="0"/>
              </a:rPr>
              <a:t> </a:t>
            </a:r>
          </a:p>
          <a:p>
            <a:endParaRPr lang="es-ES" dirty="0">
              <a:solidFill>
                <a:schemeClr val="accent1">
                  <a:lumMod val="50000"/>
                </a:schemeClr>
              </a:solidFill>
              <a:latin typeface="Times New Roman" panose="02020603050405020304" pitchFamily="18" charset="0"/>
            </a:endParaRPr>
          </a:p>
        </p:txBody>
      </p:sp>
      <p:pic>
        <p:nvPicPr>
          <p:cNvPr id="6146" name="Picture 2" descr="POR QUÉ QUIERO HACER MÚSICA PARA DIOS? | Rafa Salomon">
            <a:extLst>
              <a:ext uri="{FF2B5EF4-FFF2-40B4-BE49-F238E27FC236}">
                <a16:creationId xmlns:a16="http://schemas.microsoft.com/office/drawing/2014/main" id="{9D4512AE-DB06-4D9B-A81B-ADB0EAF30FB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292" r="43113"/>
          <a:stretch/>
        </p:blipFill>
        <p:spPr bwMode="auto">
          <a:xfrm>
            <a:off x="0" y="0"/>
            <a:ext cx="6810998" cy="686767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7">
            <a:extLst>
              <a:ext uri="{FF2B5EF4-FFF2-40B4-BE49-F238E27FC236}">
                <a16:creationId xmlns:a16="http://schemas.microsoft.com/office/drawing/2014/main" id="{1798C6ED-A431-43F9-9DD7-09EEAB3C327B}"/>
              </a:ext>
            </a:extLst>
          </p:cNvPr>
          <p:cNvGrpSpPr/>
          <p:nvPr/>
        </p:nvGrpSpPr>
        <p:grpSpPr>
          <a:xfrm>
            <a:off x="9891825" y="6038437"/>
            <a:ext cx="2026797" cy="662731"/>
            <a:chOff x="364065" y="5620625"/>
            <a:chExt cx="3405538" cy="1174458"/>
          </a:xfrm>
        </p:grpSpPr>
        <p:pic>
          <p:nvPicPr>
            <p:cNvPr id="9" name="Picture 12" descr="Vector resumen de antecedentes rayas líneas. | Vector Gratis">
              <a:extLst>
                <a:ext uri="{FF2B5EF4-FFF2-40B4-BE49-F238E27FC236}">
                  <a16:creationId xmlns:a16="http://schemas.microsoft.com/office/drawing/2014/main" id="{B12BE6FF-5007-457A-9D9A-B5C28BD70DF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395F3D42-5022-4FD1-96F1-3668E8ED9A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1" name="Título 1">
            <a:extLst>
              <a:ext uri="{FF2B5EF4-FFF2-40B4-BE49-F238E27FC236}">
                <a16:creationId xmlns:a16="http://schemas.microsoft.com/office/drawing/2014/main" id="{31927DE6-65CC-4848-AFB2-7DE7FA841829}"/>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345343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16F89E8A-AC2E-448D-B0CE-4F2516B64B57}"/>
              </a:ext>
            </a:extLst>
          </p:cNvPr>
          <p:cNvSpPr txBox="1">
            <a:spLocks/>
          </p:cNvSpPr>
          <p:nvPr/>
        </p:nvSpPr>
        <p:spPr>
          <a:xfrm>
            <a:off x="1034016" y="1253713"/>
            <a:ext cx="9622590" cy="2175287"/>
          </a:xfrm>
          <a:prstGeom prst="rect">
            <a:avLst/>
          </a:prstGeom>
          <a:ln>
            <a:no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900" dirty="0">
                <a:solidFill>
                  <a:schemeClr val="accent1">
                    <a:lumMod val="75000"/>
                  </a:schemeClr>
                </a:solidFill>
                <a:latin typeface="Arial Rounded MT Bold" panose="020F0704030504030204" pitchFamily="34" charset="0"/>
              </a:rPr>
              <a:t>Para profundizar:</a:t>
            </a:r>
          </a:p>
          <a:p>
            <a:endParaRPr lang="es-ES" sz="1800" dirty="0">
              <a:solidFill>
                <a:schemeClr val="bg1"/>
              </a:solidFill>
              <a:latin typeface="Arial Rounded MT Bold" panose="020F0704030504030204" pitchFamily="34" charset="0"/>
            </a:endParaRPr>
          </a:p>
          <a:p>
            <a:endParaRPr lang="es-CO" sz="1800" dirty="0">
              <a:solidFill>
                <a:schemeClr val="accent1">
                  <a:lumMod val="75000"/>
                </a:schemeClr>
              </a:solidFill>
              <a:latin typeface="Arial Rounded MT Bold" panose="020F0704030504030204" pitchFamily="34" charset="0"/>
            </a:endParaRPr>
          </a:p>
          <a:p>
            <a:r>
              <a:rPr lang="es-CO" sz="1600" dirty="0">
                <a:solidFill>
                  <a:schemeClr val="accent1">
                    <a:lumMod val="75000"/>
                  </a:schemeClr>
                </a:solidFill>
                <a:latin typeface="Arial Rounded MT Bold" panose="020F0704030504030204" pitchFamily="34" charset="0"/>
                <a:hlinkClick r:id="rId2">
                  <a:extLst>
                    <a:ext uri="{A12FA001-AC4F-418D-AE19-62706E023703}">
                      <ahyp:hlinkClr xmlns:ahyp="http://schemas.microsoft.com/office/drawing/2018/hyperlinkcolor" val="tx"/>
                    </a:ext>
                  </a:extLst>
                </a:hlinkClick>
              </a:rPr>
              <a:t>https://lineapastoral.blogspot.com/2021/09/entre-tu-y-yo-recurso-de-oracion-para.html</a:t>
            </a:r>
            <a:r>
              <a:rPr lang="es-CO" sz="1600" dirty="0">
                <a:solidFill>
                  <a:schemeClr val="accent1">
                    <a:lumMod val="75000"/>
                  </a:schemeClr>
                </a:solidFill>
                <a:latin typeface="Arial Rounded MT Bold" panose="020F0704030504030204" pitchFamily="34" charset="0"/>
              </a:rPr>
              <a:t>  </a:t>
            </a:r>
            <a:endParaRPr lang="es-ES" sz="1600" dirty="0">
              <a:solidFill>
                <a:schemeClr val="accent1">
                  <a:lumMod val="75000"/>
                </a:schemeClr>
              </a:solidFill>
              <a:latin typeface="Arial Rounded MT Bold" panose="020F0704030504030204" pitchFamily="34" charset="0"/>
            </a:endParaRPr>
          </a:p>
        </p:txBody>
      </p:sp>
      <p:sp>
        <p:nvSpPr>
          <p:cNvPr id="9" name="Título 1">
            <a:extLst>
              <a:ext uri="{FF2B5EF4-FFF2-40B4-BE49-F238E27FC236}">
                <a16:creationId xmlns:a16="http://schemas.microsoft.com/office/drawing/2014/main" id="{BCC93037-6F1C-4D0D-A652-F38AA529FBE4}"/>
              </a:ext>
            </a:extLst>
          </p:cNvPr>
          <p:cNvSpPr txBox="1">
            <a:spLocks/>
          </p:cNvSpPr>
          <p:nvPr/>
        </p:nvSpPr>
        <p:spPr>
          <a:xfrm>
            <a:off x="7281643" y="4339544"/>
            <a:ext cx="4228052" cy="1935420"/>
          </a:xfrm>
          <a:prstGeom prst="rect">
            <a:avLst/>
          </a:prstGeom>
          <a:ln>
            <a:noFill/>
            <a:prstDash val="dash"/>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900" dirty="0">
                <a:solidFill>
                  <a:schemeClr val="accent1">
                    <a:lumMod val="50000"/>
                  </a:schemeClr>
                </a:solidFill>
                <a:latin typeface="Arial Rounded MT Bold" panose="020F0704030504030204" pitchFamily="34" charset="0"/>
              </a:rPr>
              <a:t>Camilo E. Rodríguez F. </a:t>
            </a:r>
            <a:br>
              <a:rPr lang="es-ES" sz="6000" dirty="0">
                <a:solidFill>
                  <a:schemeClr val="accent1">
                    <a:lumMod val="50000"/>
                  </a:schemeClr>
                </a:solidFill>
                <a:latin typeface="Arial Rounded MT Bold" panose="020F0704030504030204" pitchFamily="34" charset="0"/>
              </a:rPr>
            </a:br>
            <a:r>
              <a:rPr lang="es-ES" sz="1800" dirty="0">
                <a:solidFill>
                  <a:schemeClr val="accent1">
                    <a:lumMod val="50000"/>
                  </a:schemeClr>
                </a:solidFill>
                <a:latin typeface="Arial Rounded MT Bold" panose="020F0704030504030204" pitchFamily="34" charset="0"/>
              </a:rPr>
              <a:t>Director de Pastoral – CONACED</a:t>
            </a:r>
          </a:p>
          <a:p>
            <a:r>
              <a:rPr lang="es-ES" sz="1800" dirty="0">
                <a:solidFill>
                  <a:schemeClr val="accent1">
                    <a:lumMod val="50000"/>
                  </a:schemeClr>
                </a:solidFill>
                <a:latin typeface="Arial Rounded MT Bold" panose="020F0704030504030204" pitchFamily="34" charset="0"/>
                <a:hlinkClick r:id="rId3"/>
              </a:rPr>
              <a:t>pastoralconaced@conaced.edu.co</a:t>
            </a:r>
            <a:endParaRPr lang="es-ES" sz="1800" dirty="0">
              <a:solidFill>
                <a:schemeClr val="accent1">
                  <a:lumMod val="50000"/>
                </a:schemeClr>
              </a:solidFill>
              <a:latin typeface="Arial Rounded MT Bold" panose="020F0704030504030204" pitchFamily="34" charset="0"/>
            </a:endParaRPr>
          </a:p>
          <a:p>
            <a:r>
              <a:rPr lang="es-ES" sz="1800" dirty="0">
                <a:solidFill>
                  <a:schemeClr val="accent1">
                    <a:lumMod val="50000"/>
                  </a:schemeClr>
                </a:solidFill>
                <a:latin typeface="Arial Rounded MT Bold" panose="020F0704030504030204" pitchFamily="34" charset="0"/>
              </a:rPr>
              <a:t>Tel.:3184320369</a:t>
            </a:r>
          </a:p>
          <a:p>
            <a:r>
              <a:rPr lang="es-ES" sz="1800" dirty="0">
                <a:solidFill>
                  <a:schemeClr val="accent1">
                    <a:lumMod val="50000"/>
                  </a:schemeClr>
                </a:solidFill>
                <a:latin typeface="Arial Rounded MT Bold" panose="020F0704030504030204" pitchFamily="34" charset="0"/>
              </a:rPr>
              <a:t>www.conaced.edu.co </a:t>
            </a:r>
            <a:endParaRPr lang="es-CO" sz="4500" dirty="0">
              <a:solidFill>
                <a:schemeClr val="accent1">
                  <a:lumMod val="50000"/>
                </a:schemeClr>
              </a:solidFill>
              <a:latin typeface="Arial Rounded MT Bold" panose="020F0704030504030204" pitchFamily="34" charset="0"/>
            </a:endParaRPr>
          </a:p>
        </p:txBody>
      </p:sp>
      <p:grpSp>
        <p:nvGrpSpPr>
          <p:cNvPr id="10" name="Grupo 9">
            <a:extLst>
              <a:ext uri="{FF2B5EF4-FFF2-40B4-BE49-F238E27FC236}">
                <a16:creationId xmlns:a16="http://schemas.microsoft.com/office/drawing/2014/main" id="{19D9C1EF-A9B5-437B-936B-6485FFA8B253}"/>
              </a:ext>
            </a:extLst>
          </p:cNvPr>
          <p:cNvGrpSpPr/>
          <p:nvPr/>
        </p:nvGrpSpPr>
        <p:grpSpPr>
          <a:xfrm>
            <a:off x="364065" y="5620625"/>
            <a:ext cx="3405538" cy="1174458"/>
            <a:chOff x="364065" y="5620625"/>
            <a:chExt cx="3405538" cy="1174458"/>
          </a:xfrm>
        </p:grpSpPr>
        <p:pic>
          <p:nvPicPr>
            <p:cNvPr id="11" name="Picture 12" descr="Vector resumen de antecedentes rayas líneas. | Vector Gratis">
              <a:extLst>
                <a:ext uri="{FF2B5EF4-FFF2-40B4-BE49-F238E27FC236}">
                  <a16:creationId xmlns:a16="http://schemas.microsoft.com/office/drawing/2014/main" id="{9137F3AF-5940-4404-967D-B4908E3FAF7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a:extLst>
                <a:ext uri="{FF2B5EF4-FFF2-40B4-BE49-F238E27FC236}">
                  <a16:creationId xmlns:a16="http://schemas.microsoft.com/office/drawing/2014/main" id="{0AF02A29-F301-4EB8-8900-B551C797C4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Tree>
    <p:extLst>
      <p:ext uri="{BB962C8B-B14F-4D97-AF65-F5344CB8AC3E}">
        <p14:creationId xmlns:p14="http://schemas.microsoft.com/office/powerpoint/2010/main" val="64792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9161616-43FC-40A6-860B-AB54649425AA}"/>
              </a:ext>
            </a:extLst>
          </p:cNvPr>
          <p:cNvGrpSpPr/>
          <p:nvPr/>
        </p:nvGrpSpPr>
        <p:grpSpPr>
          <a:xfrm>
            <a:off x="364065" y="6132351"/>
            <a:ext cx="2026797" cy="662731"/>
            <a:chOff x="364065" y="5620625"/>
            <a:chExt cx="3405538" cy="1174458"/>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
        <p:nvSpPr>
          <p:cNvPr id="4" name="CuadroTexto 3">
            <a:extLst>
              <a:ext uri="{FF2B5EF4-FFF2-40B4-BE49-F238E27FC236}">
                <a16:creationId xmlns:a16="http://schemas.microsoft.com/office/drawing/2014/main" id="{03C01A0C-5D04-463F-9C85-3401AC0989A9}"/>
              </a:ext>
            </a:extLst>
          </p:cNvPr>
          <p:cNvSpPr txBox="1"/>
          <p:nvPr/>
        </p:nvSpPr>
        <p:spPr>
          <a:xfrm>
            <a:off x="364065" y="2347266"/>
            <a:ext cx="4652316" cy="3108543"/>
          </a:xfrm>
          <a:prstGeom prst="rect">
            <a:avLst/>
          </a:prstGeom>
          <a:noFill/>
        </p:spPr>
        <p:txBody>
          <a:bodyPr wrap="square" rtlCol="0">
            <a:spAutoFit/>
          </a:bodyPr>
          <a:lstStyle/>
          <a:p>
            <a:r>
              <a:rPr lang="es-ES" sz="2800" b="1" dirty="0">
                <a:solidFill>
                  <a:schemeClr val="accent1">
                    <a:lumMod val="50000"/>
                  </a:schemeClr>
                </a:solidFill>
                <a:ea typeface="Verdana" panose="020B0604030504040204" pitchFamily="34" charset="0"/>
              </a:rPr>
              <a:t>Contextualizando</a:t>
            </a:r>
          </a:p>
          <a:p>
            <a:endParaRPr lang="es-ES" sz="2800" b="1" dirty="0">
              <a:solidFill>
                <a:schemeClr val="accent1">
                  <a:lumMod val="50000"/>
                </a:schemeClr>
              </a:solidFill>
              <a:ea typeface="Verdana" panose="020B0604030504040204" pitchFamily="34" charset="0"/>
            </a:endParaRPr>
          </a:p>
          <a:p>
            <a:endParaRPr lang="es-ES" sz="2000" dirty="0">
              <a:solidFill>
                <a:schemeClr val="accent1">
                  <a:lumMod val="50000"/>
                </a:schemeClr>
              </a:solidFill>
              <a:ea typeface="Verdana" panose="020B0604030504040204" pitchFamily="34" charset="0"/>
            </a:endParaRPr>
          </a:p>
          <a:p>
            <a:endParaRPr lang="es-ES" sz="2000" dirty="0">
              <a:solidFill>
                <a:schemeClr val="accent1">
                  <a:lumMod val="50000"/>
                </a:schemeClr>
              </a:solidFill>
              <a:ea typeface="Verdana" panose="020B0604030504040204" pitchFamily="34" charset="0"/>
            </a:endParaRPr>
          </a:p>
          <a:p>
            <a:r>
              <a:rPr lang="es-ES" sz="2000" dirty="0">
                <a:solidFill>
                  <a:schemeClr val="accent1">
                    <a:lumMod val="50000"/>
                  </a:schemeClr>
                </a:solidFill>
                <a:ea typeface="Verdana" panose="020B0604030504040204" pitchFamily="34" charset="0"/>
              </a:rPr>
              <a:t>Ofrecemos este recurso para que a su vez pueda ser compartido con los estudiantes es espacios como convivencias, retiros o incluso como subsidio de oración con las familias. </a:t>
            </a:r>
          </a:p>
        </p:txBody>
      </p:sp>
      <p:sp>
        <p:nvSpPr>
          <p:cNvPr id="5" name="AutoShape 2" descr="https://www.erescristiano.com/wp-content/uploads/2019/07/oraci%C3%B3n-por-los-j%C3%B3vene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4" descr="https://www.erescristiano.com/wp-content/uploads/2019/07/oraci%C3%B3n-por-los-j%C3%B3venes.jpg">
            <a:hlinkClick r:id="rId4"/>
          </p:cNvPr>
          <p:cNvSpPr>
            <a:spLocks noChangeAspect="1" noChangeArrowheads="1"/>
          </p:cNvSpPr>
          <p:nvPr/>
        </p:nvSpPr>
        <p:spPr bwMode="auto">
          <a:xfrm>
            <a:off x="3584575" y="-1219200"/>
            <a:ext cx="4581525" cy="255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26" name="Picture 2" descr="El cuento que hará reflexionar a los hombres sobre el acoso y las  violaciones">
            <a:extLst>
              <a:ext uri="{FF2B5EF4-FFF2-40B4-BE49-F238E27FC236}">
                <a16:creationId xmlns:a16="http://schemas.microsoft.com/office/drawing/2014/main" id="{D50A6C32-36F2-4358-AE65-E146B1D4645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3788" r="24402"/>
          <a:stretch/>
        </p:blipFill>
        <p:spPr bwMode="auto">
          <a:xfrm>
            <a:off x="5875337" y="0"/>
            <a:ext cx="63166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9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9161616-43FC-40A6-860B-AB54649425AA}"/>
              </a:ext>
            </a:extLst>
          </p:cNvPr>
          <p:cNvGrpSpPr/>
          <p:nvPr/>
        </p:nvGrpSpPr>
        <p:grpSpPr>
          <a:xfrm>
            <a:off x="9891825" y="6038437"/>
            <a:ext cx="2026797" cy="662731"/>
            <a:chOff x="364065" y="5620625"/>
            <a:chExt cx="3405538" cy="1174458"/>
          </a:xfrm>
        </p:grpSpPr>
        <p:pic>
          <p:nvPicPr>
            <p:cNvPr id="1036" name="Picture 12" descr="Vector resumen de antecedentes rayas líneas. | Vector Gratis">
              <a:extLst>
                <a:ext uri="{FF2B5EF4-FFF2-40B4-BE49-F238E27FC236}">
                  <a16:creationId xmlns:a16="http://schemas.microsoft.com/office/drawing/2014/main" id="{E9C2DB4A-DD45-4D64-BE84-EF692FAD8CD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9AD9A5C2-69F2-4EBF-8462-3B5120528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2" name="Título 1">
            <a:extLst>
              <a:ext uri="{FF2B5EF4-FFF2-40B4-BE49-F238E27FC236}">
                <a16:creationId xmlns:a16="http://schemas.microsoft.com/office/drawing/2014/main" id="{26744D21-FF55-4FF0-9861-04C386DB15F7}"/>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
        <p:nvSpPr>
          <p:cNvPr id="4" name="CuadroTexto 3">
            <a:extLst>
              <a:ext uri="{FF2B5EF4-FFF2-40B4-BE49-F238E27FC236}">
                <a16:creationId xmlns:a16="http://schemas.microsoft.com/office/drawing/2014/main" id="{03C01A0C-5D04-463F-9C85-3401AC0989A9}"/>
              </a:ext>
            </a:extLst>
          </p:cNvPr>
          <p:cNvSpPr txBox="1"/>
          <p:nvPr/>
        </p:nvSpPr>
        <p:spPr>
          <a:xfrm>
            <a:off x="6691305" y="593515"/>
            <a:ext cx="5163341" cy="5409173"/>
          </a:xfrm>
          <a:prstGeom prst="rect">
            <a:avLst/>
          </a:prstGeom>
          <a:noFill/>
        </p:spPr>
        <p:txBody>
          <a:bodyPr wrap="square" rtlCol="0">
            <a:spAutoFit/>
          </a:bodyPr>
          <a:lstStyle/>
          <a:p>
            <a:r>
              <a:rPr lang="es-ES" b="1" dirty="0">
                <a:solidFill>
                  <a:schemeClr val="accent1">
                    <a:lumMod val="50000"/>
                  </a:schemeClr>
                </a:solidFill>
              </a:rPr>
              <a:t>a. Reconocer la Presencia de Dios</a:t>
            </a:r>
            <a:endParaRPr lang="es-ES" dirty="0">
              <a:solidFill>
                <a:schemeClr val="accent1">
                  <a:lumMod val="50000"/>
                </a:schemeClr>
              </a:solidFill>
            </a:endParaRPr>
          </a:p>
          <a:p>
            <a:r>
              <a:rPr lang="es-ES" sz="1100" dirty="0">
                <a:solidFill>
                  <a:schemeClr val="accent1">
                    <a:lumMod val="50000"/>
                  </a:schemeClr>
                </a:solidFill>
              </a:rPr>
              <a:t>"Si me buscan de todo corazón, yo me dejaré hallar por ustedes..." Jr. 29, 13.</a:t>
            </a:r>
          </a:p>
          <a:p>
            <a:br>
              <a:rPr lang="es-ES" dirty="0">
                <a:solidFill>
                  <a:schemeClr val="accent1">
                    <a:lumMod val="50000"/>
                  </a:schemeClr>
                </a:solidFill>
              </a:rPr>
            </a:br>
            <a:r>
              <a:rPr lang="es-CO" dirty="0">
                <a:solidFill>
                  <a:schemeClr val="accent1">
                    <a:lumMod val="50000"/>
                  </a:schemeClr>
                </a:solidFill>
              </a:rPr>
              <a:t>Un hombre pregunta... ¿Dónde está Dios? Se ve, o no se ve. Si te tienen que decir dónde está Dios, Dios se marcha. De nada vale que te diga que vive en tu garganta. Que Dios está en las flores y en los granos, en los pájaros y en las llagas, en lo feo, en lo triste, en el aire, en el agua. Dios está en el mar y a veces en el templo. Dios está en el dolor que queda y en el viejo que pasa, en la madre que da a luz y en lo pequeño, en la mujer pública y en la torre de la mezquita blanca. Dios está en la mina y en la plaza, es verdad que está en todas partes, pero hay que verle, sin preguntar que dónde está como si fuera mineral o planta. Quédate en silencio, mírate la cara, el misterio de que veas y sientas, ¿no basta? Pasa un niño cantando, tú le amas, ahí está Dios.</a:t>
            </a:r>
          </a:p>
          <a:p>
            <a:endParaRPr lang="es-CO" dirty="0">
              <a:solidFill>
                <a:schemeClr val="accent1">
                  <a:lumMod val="50000"/>
                </a:schemeClr>
              </a:solidFill>
            </a:endParaRPr>
          </a:p>
          <a:p>
            <a:pPr algn="r"/>
            <a:r>
              <a:rPr lang="es-CO" sz="1050" b="1" dirty="0">
                <a:solidFill>
                  <a:schemeClr val="accent1">
                    <a:lumMod val="50000"/>
                  </a:schemeClr>
                </a:solidFill>
              </a:rPr>
              <a:t>Tomado de Banco de Oraciones. Satu.</a:t>
            </a:r>
          </a:p>
        </p:txBody>
      </p:sp>
      <p:pic>
        <p:nvPicPr>
          <p:cNvPr id="9" name="Picture 4" descr="Una forma sencilla de orar a la luz de la Biblia">
            <a:extLst>
              <a:ext uri="{FF2B5EF4-FFF2-40B4-BE49-F238E27FC236}">
                <a16:creationId xmlns:a16="http://schemas.microsoft.com/office/drawing/2014/main" id="{B3B15229-E7B2-43F8-A72D-021AEAA579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927" r="21744"/>
          <a:stretch/>
        </p:blipFill>
        <p:spPr bwMode="auto">
          <a:xfrm>
            <a:off x="-13497" y="-7098"/>
            <a:ext cx="6409748" cy="6865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3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514445" y="634981"/>
            <a:ext cx="4623376" cy="4778231"/>
          </a:xfrm>
          <a:prstGeom prst="rect">
            <a:avLst/>
          </a:prstGeom>
          <a:noFill/>
        </p:spPr>
        <p:txBody>
          <a:bodyPr wrap="square" rtlCol="0">
            <a:spAutoFit/>
          </a:bodyPr>
          <a:lstStyle/>
          <a:p>
            <a:pPr lvl="0" eaLnBrk="0" fontAlgn="base" hangingPunct="0">
              <a:spcBef>
                <a:spcPct val="0"/>
              </a:spcBef>
              <a:spcAft>
                <a:spcPct val="0"/>
              </a:spcAft>
            </a:pPr>
            <a:r>
              <a:rPr lang="es-CO" altLang="es-CO" b="1" dirty="0">
                <a:solidFill>
                  <a:srgbClr val="073763"/>
                </a:solidFill>
                <a:latin typeface="Verdana" panose="020B0604030504040204" pitchFamily="34" charset="0"/>
                <a:cs typeface="Times New Roman" panose="02020603050405020304" pitchFamily="18" charset="0"/>
              </a:rPr>
              <a:t>b. Iluminar nuestra vida</a:t>
            </a:r>
            <a:endParaRPr lang="es-CO" altLang="es-CO" dirty="0"/>
          </a:p>
          <a:p>
            <a:pPr lvl="0" eaLnBrk="0" fontAlgn="base" hangingPunct="0">
              <a:spcBef>
                <a:spcPct val="0"/>
              </a:spcBef>
              <a:spcAft>
                <a:spcPct val="0"/>
              </a:spcAft>
            </a:pPr>
            <a:r>
              <a:rPr lang="es-CO" altLang="es-CO" sz="1050" dirty="0">
                <a:solidFill>
                  <a:srgbClr val="073763"/>
                </a:solidFill>
                <a:latin typeface="Verdana" panose="020B0604030504040204" pitchFamily="34" charset="0"/>
                <a:cs typeface="Times New Roman" panose="02020603050405020304" pitchFamily="18" charset="0"/>
              </a:rPr>
              <a:t>“…te mostraré grandes cosas" Jr. 33,3.</a:t>
            </a:r>
            <a:endParaRPr lang="es-CO" altLang="es-CO" sz="1050" dirty="0"/>
          </a:p>
          <a:p>
            <a:endParaRPr lang="es-ES" sz="2000" dirty="0">
              <a:solidFill>
                <a:schemeClr val="accent1">
                  <a:lumMod val="50000"/>
                </a:schemeClr>
              </a:solidFill>
              <a:ea typeface="Verdana" panose="020B0604030504040204" pitchFamily="34"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endParaRPr lang="es-CO" sz="1600" dirty="0">
              <a:solidFill>
                <a:srgbClr val="073763"/>
              </a:solidFill>
              <a:cs typeface="Times New Roman" panose="02020603050405020304" pitchFamily="18" charset="0"/>
            </a:endParaRPr>
          </a:p>
          <a:p>
            <a:r>
              <a:rPr lang="es-CO" sz="1600" dirty="0">
                <a:solidFill>
                  <a:srgbClr val="073763"/>
                </a:solidFill>
                <a:cs typeface="Times New Roman" panose="02020603050405020304" pitchFamily="18" charset="0"/>
              </a:rPr>
              <a:t>"¡Joven, a ti te digo, levántate! (cf. </a:t>
            </a:r>
            <a:r>
              <a:rPr lang="es-CO" sz="1600" dirty="0" err="1">
                <a:solidFill>
                  <a:srgbClr val="073763"/>
                </a:solidFill>
                <a:cs typeface="Times New Roman" panose="02020603050405020304" pitchFamily="18" charset="0"/>
              </a:rPr>
              <a:t>Lc</a:t>
            </a:r>
            <a:r>
              <a:rPr lang="es-CO" sz="1600" dirty="0">
                <a:solidFill>
                  <a:srgbClr val="073763"/>
                </a:solidFill>
                <a:cs typeface="Times New Roman" panose="02020603050405020304" pitchFamily="18" charset="0"/>
              </a:rPr>
              <a:t> 7,14). Este pasaje nos cuenta cómo Jesús, entrando en la ciudad de Naín, en Galilea, se encontró con un cortejo fúnebre que acompañaba a la sepultura a un joven, hijo único de una madre viuda. Jesús, impresionado por el dolor desgarrador de esa mujer, realizó el milagro de resucitar a su hijo. Pero el milagro llegó después de una secuencia de actitudes y gestos: «Al verla, el Señor se compadeció de ella y le dijo: “No llores”. Y acercándose al féretro, lo tocó (los que lo llevaban se pararon)» (</a:t>
            </a:r>
            <a:r>
              <a:rPr lang="es-CO" sz="1600" dirty="0" err="1">
                <a:solidFill>
                  <a:srgbClr val="073763"/>
                </a:solidFill>
                <a:cs typeface="Times New Roman" panose="02020603050405020304" pitchFamily="18" charset="0"/>
              </a:rPr>
              <a:t>Lc</a:t>
            </a:r>
            <a:r>
              <a:rPr lang="es-CO" sz="1600" dirty="0">
                <a:solidFill>
                  <a:srgbClr val="073763"/>
                </a:solidFill>
                <a:cs typeface="Times New Roman" panose="02020603050405020304" pitchFamily="18" charset="0"/>
              </a:rPr>
              <a:t> 7,13- 14). </a:t>
            </a:r>
          </a:p>
        </p:txBody>
      </p:sp>
      <p:pic>
        <p:nvPicPr>
          <p:cNvPr id="2" name="Picture 2" descr="Esta noche seré candil ( M. Volóshin ) – De Abedules y Ombúes">
            <a:extLst>
              <a:ext uri="{FF2B5EF4-FFF2-40B4-BE49-F238E27FC236}">
                <a16:creationId xmlns:a16="http://schemas.microsoft.com/office/drawing/2014/main" id="{6FADCF14-4A10-4740-BB30-0BE0E096D2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535"/>
          <a:stretch/>
        </p:blipFill>
        <p:spPr bwMode="auto">
          <a:xfrm>
            <a:off x="5782252" y="0"/>
            <a:ext cx="640974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646E0C79-BDD0-4001-AC51-849EFC95E71A}"/>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DC928CE3-F922-4669-BA89-1F2C5B0641E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6BDB8648-E760-4E89-B691-FA94DEEE34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6433B8BC-08DB-443C-B765-AD7EEDCCB823}"/>
              </a:ext>
            </a:extLst>
          </p:cNvPr>
          <p:cNvSpPr txBox="1">
            <a:spLocks/>
          </p:cNvSpPr>
          <p:nvPr/>
        </p:nvSpPr>
        <p:spPr>
          <a:xfrm>
            <a:off x="984656" y="6575212"/>
            <a:ext cx="1221649" cy="282788"/>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80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299497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364065" y="2020510"/>
            <a:ext cx="4799555" cy="3785652"/>
          </a:xfrm>
          <a:prstGeom prst="rect">
            <a:avLst/>
          </a:prstGeom>
          <a:noFill/>
        </p:spPr>
        <p:txBody>
          <a:bodyPr wrap="square" rtlCol="0">
            <a:spAutoFit/>
          </a:bodyPr>
          <a:lstStyle/>
          <a:p>
            <a:pPr eaLnBrk="0" fontAlgn="base" hangingPunct="0">
              <a:spcBef>
                <a:spcPct val="0"/>
              </a:spcBef>
              <a:spcAft>
                <a:spcPct val="0"/>
              </a:spcAft>
            </a:pPr>
            <a:r>
              <a:rPr lang="es-CO" sz="1600" dirty="0">
                <a:solidFill>
                  <a:srgbClr val="073763"/>
                </a:solidFill>
                <a:cs typeface="Times New Roman" panose="02020603050405020304" pitchFamily="18" charset="0"/>
              </a:rPr>
              <a:t>Detengámonos a meditar sobre alguno de estos gestos y palabras del Señor. Ver el dolor y la muerte: Jesús puso su mirada atenta, no distraída, en ese cortejo fúnebre. En medio de la multitud percibió el rostro de una mujer con un sufrimiento extremo. Su mirada provocó el encuentro, fuente de vida nueva.</a:t>
            </a:r>
          </a:p>
          <a:p>
            <a:pPr eaLnBrk="0" fontAlgn="base" hangingPunct="0">
              <a:spcBef>
                <a:spcPct val="0"/>
              </a:spcBef>
              <a:spcAft>
                <a:spcPct val="0"/>
              </a:spcAft>
            </a:pPr>
            <a:r>
              <a:rPr lang="es-CO" sz="1600" dirty="0">
                <a:solidFill>
                  <a:srgbClr val="073763"/>
                </a:solidFill>
                <a:cs typeface="Times New Roman" panose="02020603050405020304" pitchFamily="18" charset="0"/>
              </a:rPr>
              <a:t>No hubo necesidad de muchas palabras. Y mi mirada, ¿cómo es? ¿Miro con ojos atentos, o lo hago como cuando doy un vistazo rápido a las miles de fotos de mi celular o de los perfiles sociales? A nuestro alrededor, pero a veces también en nuestro interior, encontramos realidades de muerte: física, espiritual, emotiva, social. ¿Nos damos cuenta o simplemente sufrimos las consecuencias de ello? ¿Hay algo que podamos hacer para volver a dar vida?</a:t>
            </a:r>
          </a:p>
        </p:txBody>
      </p:sp>
      <p:pic>
        <p:nvPicPr>
          <p:cNvPr id="8" name="Picture 2" descr="Esta noche seré candil ( M. Volóshin ) – De Abedules y Ombúes">
            <a:extLst>
              <a:ext uri="{FF2B5EF4-FFF2-40B4-BE49-F238E27FC236}">
                <a16:creationId xmlns:a16="http://schemas.microsoft.com/office/drawing/2014/main" id="{93E891EB-8CDF-4517-9933-D3174B4FC0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535"/>
          <a:stretch/>
        </p:blipFill>
        <p:spPr bwMode="auto">
          <a:xfrm>
            <a:off x="5782252" y="0"/>
            <a:ext cx="640974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65C06715-F24C-4A0F-B179-5E6FF8AE7EE9}"/>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BEDF8FEF-D07B-4F3D-B219-FE1E5CF7561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0DF322C4-010B-4099-BD82-E1FB160429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974672AB-DEB5-45D1-AA8C-5DB5BA7C619D}"/>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49891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514445" y="1565567"/>
            <a:ext cx="4799555" cy="4278094"/>
          </a:xfrm>
          <a:prstGeom prst="rect">
            <a:avLst/>
          </a:prstGeom>
          <a:noFill/>
        </p:spPr>
        <p:txBody>
          <a:bodyPr wrap="square" rtlCol="0">
            <a:spAutoFit/>
          </a:bodyPr>
          <a:lstStyle/>
          <a:p>
            <a:pPr eaLnBrk="0" fontAlgn="base" hangingPunct="0">
              <a:spcBef>
                <a:spcPct val="0"/>
              </a:spcBef>
              <a:spcAft>
                <a:spcPct val="0"/>
              </a:spcAft>
            </a:pPr>
            <a:endParaRPr lang="es-CO" sz="1600" b="1" i="1" dirty="0">
              <a:solidFill>
                <a:srgbClr val="073763"/>
              </a:solidFill>
              <a:cs typeface="Times New Roman" panose="02020603050405020304" pitchFamily="18" charset="0"/>
            </a:endParaRPr>
          </a:p>
          <a:p>
            <a:pPr eaLnBrk="0" fontAlgn="base" hangingPunct="0">
              <a:spcBef>
                <a:spcPct val="0"/>
              </a:spcBef>
              <a:spcAft>
                <a:spcPct val="0"/>
              </a:spcAft>
            </a:pPr>
            <a:endParaRPr lang="es-CO" sz="1600" b="1" i="1" dirty="0">
              <a:solidFill>
                <a:srgbClr val="073763"/>
              </a:solidFill>
              <a:cs typeface="Times New Roman" panose="02020603050405020304" pitchFamily="18" charset="0"/>
            </a:endParaRPr>
          </a:p>
          <a:p>
            <a:pPr eaLnBrk="0" fontAlgn="base" hangingPunct="0">
              <a:spcBef>
                <a:spcPct val="0"/>
              </a:spcBef>
              <a:spcAft>
                <a:spcPct val="0"/>
              </a:spcAft>
            </a:pPr>
            <a:endParaRPr lang="es-CO" sz="1600" b="1" i="1" dirty="0">
              <a:solidFill>
                <a:srgbClr val="073763"/>
              </a:solidFill>
              <a:cs typeface="Times New Roman" panose="02020603050405020304" pitchFamily="18" charset="0"/>
            </a:endParaRPr>
          </a:p>
          <a:p>
            <a:pPr eaLnBrk="0" fontAlgn="base" hangingPunct="0">
              <a:spcBef>
                <a:spcPct val="0"/>
              </a:spcBef>
              <a:spcAft>
                <a:spcPct val="0"/>
              </a:spcAft>
            </a:pPr>
            <a:r>
              <a:rPr lang="es-CO" sz="1600" b="1" i="1" dirty="0">
                <a:solidFill>
                  <a:srgbClr val="073763"/>
                </a:solidFill>
                <a:cs typeface="Times New Roman" panose="02020603050405020304" pitchFamily="18" charset="0"/>
              </a:rPr>
              <a:t>Tener compasión: </a:t>
            </a:r>
            <a:r>
              <a:rPr lang="es-CO" sz="1600" dirty="0">
                <a:solidFill>
                  <a:srgbClr val="073763"/>
                </a:solidFill>
                <a:cs typeface="Times New Roman" panose="02020603050405020304" pitchFamily="18" charset="0"/>
              </a:rPr>
              <a:t>La conmoción de Jesús lo hace partícipe de la realidad del otro. Toma sobre sí la miseria del otro. El dolor de esa madre se convierte en su dolor. La muerte de ese hijo se convierte en su muerte. En muchas ocasiones los jóvenes demostráis que sabéis con-padecer. Es suficiente ver cuántos de vosotros se entregan con generosidad cuando las circunstancias lo exigen. Queridos jóvenes: No os dejéis robar esa sensibilidad. Que siempre podáis escuchar el gemido de quien sufre; dejaos conmover por aquellos que lloran y mueren en el mundo actual. «Ciertas realidades de la vida solamente se ven con los ojos limpios por las lágrimas» Si sabéis llorar con quien llora, seréis verdaderamente felices.</a:t>
            </a:r>
          </a:p>
        </p:txBody>
      </p:sp>
      <p:pic>
        <p:nvPicPr>
          <p:cNvPr id="8" name="Picture 2" descr="Esta noche seré candil ( M. Volóshin ) – De Abedules y Ombúes">
            <a:extLst>
              <a:ext uri="{FF2B5EF4-FFF2-40B4-BE49-F238E27FC236}">
                <a16:creationId xmlns:a16="http://schemas.microsoft.com/office/drawing/2014/main" id="{ADF96B19-9D1C-4692-9F0D-0E81674CFF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535"/>
          <a:stretch/>
        </p:blipFill>
        <p:spPr bwMode="auto">
          <a:xfrm>
            <a:off x="5782252" y="0"/>
            <a:ext cx="640974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B665E621-4E2E-4547-B8E4-433273EB899A}"/>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33561787-316E-42EE-9F21-7E4A55B7194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75A872F3-3B25-48D2-9898-F4D79366DA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7DD1D792-2B41-4510-B166-8924648D8F6E}"/>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88133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C01A0C-5D04-463F-9C85-3401AC0989A9}"/>
              </a:ext>
            </a:extLst>
          </p:cNvPr>
          <p:cNvSpPr txBox="1"/>
          <p:nvPr/>
        </p:nvSpPr>
        <p:spPr>
          <a:xfrm>
            <a:off x="514445" y="1363567"/>
            <a:ext cx="4799555" cy="4770537"/>
          </a:xfrm>
          <a:prstGeom prst="rect">
            <a:avLst/>
          </a:prstGeom>
          <a:noFill/>
        </p:spPr>
        <p:txBody>
          <a:bodyPr wrap="square" rtlCol="0">
            <a:spAutoFit/>
          </a:bodyPr>
          <a:lstStyle/>
          <a:p>
            <a:pPr eaLnBrk="0" fontAlgn="base" hangingPunct="0">
              <a:spcBef>
                <a:spcPct val="0"/>
              </a:spcBef>
              <a:spcAft>
                <a:spcPct val="0"/>
              </a:spcAft>
            </a:pPr>
            <a:r>
              <a:rPr lang="es-CO" sz="1600" b="1" i="1" dirty="0">
                <a:solidFill>
                  <a:srgbClr val="073763"/>
                </a:solidFill>
                <a:cs typeface="Times New Roman" panose="02020603050405020304" pitchFamily="18" charset="0"/>
              </a:rPr>
              <a:t>Acercarse y “tocar”:</a:t>
            </a:r>
            <a:r>
              <a:rPr lang="es-CO" sz="1600" dirty="0">
                <a:solidFill>
                  <a:srgbClr val="073763"/>
                </a:solidFill>
                <a:cs typeface="Times New Roman" panose="02020603050405020304" pitchFamily="18" charset="0"/>
              </a:rPr>
              <a:t> Jesús detiene el cortejo fúnebre. Se acerca, se hace prójimo. La cercanía nos empuja más allá y se hace gesto valiente para que el otro viva. Gesto profético. Es el toque de Jesús, el Viviente, que comunica la vida. Un toque que infunde el Espíritu Santo en el cuerpo muerto del muchacho y reaviva de nuevo sus funciones vitales. Sí, también vosotros jóvenes podéis acercaros a las realidades de dolor y de muerte que encontráis, podéis tocarlas y generar vida como Jesús. Entonces, si sentís dentro la conmovedora ternura de Dios por cada criatura viviente, especialmente por el hermano hambriento, sediento, enfermo, desnudo, encarcelado, entonces podréis acercaros como Él, tocar como Él, y transmitir su vida a vuestros amigos que están muertos por dentro, que sufren o han perdido la fe y la esperanza.</a:t>
            </a:r>
          </a:p>
          <a:p>
            <a:pPr eaLnBrk="0" fontAlgn="base" hangingPunct="0">
              <a:spcBef>
                <a:spcPct val="0"/>
              </a:spcBef>
              <a:spcAft>
                <a:spcPct val="0"/>
              </a:spcAft>
            </a:pPr>
            <a:endParaRPr lang="es-CO" sz="1600" dirty="0">
              <a:solidFill>
                <a:srgbClr val="073763"/>
              </a:solidFill>
              <a:cs typeface="Times New Roman" panose="02020603050405020304" pitchFamily="18" charset="0"/>
            </a:endParaRPr>
          </a:p>
          <a:p>
            <a:pPr algn="r" eaLnBrk="0" fontAlgn="base" hangingPunct="0">
              <a:spcBef>
                <a:spcPct val="0"/>
              </a:spcBef>
              <a:spcAft>
                <a:spcPct val="0"/>
              </a:spcAft>
            </a:pPr>
            <a:r>
              <a:rPr lang="es-CO" sz="1600" dirty="0">
                <a:solidFill>
                  <a:srgbClr val="073763"/>
                </a:solidFill>
                <a:cs typeface="Times New Roman" panose="02020603050405020304" pitchFamily="18" charset="0"/>
              </a:rPr>
              <a:t> </a:t>
            </a:r>
            <a:r>
              <a:rPr lang="es-CO" sz="1600" b="1" i="1" dirty="0">
                <a:solidFill>
                  <a:srgbClr val="073763"/>
                </a:solidFill>
                <a:cs typeface="Times New Roman" panose="02020603050405020304" pitchFamily="18" charset="0"/>
              </a:rPr>
              <a:t>(Fragmento del Mensaje del Papa Francisco para la JMJ 2020)</a:t>
            </a:r>
          </a:p>
        </p:txBody>
      </p:sp>
      <p:pic>
        <p:nvPicPr>
          <p:cNvPr id="8" name="Picture 2" descr="Esta noche seré candil ( M. Volóshin ) – De Abedules y Ombúes">
            <a:extLst>
              <a:ext uri="{FF2B5EF4-FFF2-40B4-BE49-F238E27FC236}">
                <a16:creationId xmlns:a16="http://schemas.microsoft.com/office/drawing/2014/main" id="{2B2D890E-2B48-40C7-8438-560DBA9BCA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535"/>
          <a:stretch/>
        </p:blipFill>
        <p:spPr bwMode="auto">
          <a:xfrm>
            <a:off x="5782252" y="0"/>
            <a:ext cx="640974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1A0609B6-B432-4587-BDF0-B8EDF51EDA69}"/>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D9D80E0A-1AD5-4204-BB97-ADEF77A5180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1E066118-23D3-4E20-AB17-A8A9EABC88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2" name="Título 1">
            <a:extLst>
              <a:ext uri="{FF2B5EF4-FFF2-40B4-BE49-F238E27FC236}">
                <a16:creationId xmlns:a16="http://schemas.microsoft.com/office/drawing/2014/main" id="{4F54DD3E-6399-4171-A3BB-B51D66BC9C6D}"/>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167648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E1A0E79-8398-4AB8-9341-CC8FACFE7906}"/>
              </a:ext>
            </a:extLst>
          </p:cNvPr>
          <p:cNvSpPr/>
          <p:nvPr/>
        </p:nvSpPr>
        <p:spPr>
          <a:xfrm>
            <a:off x="6481880" y="1212447"/>
            <a:ext cx="5426578" cy="4716676"/>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c. Interiorizar el mensaje</a:t>
            </a:r>
            <a:endParaRPr lang="es-ES" dirty="0">
              <a:solidFill>
                <a:schemeClr val="accent1">
                  <a:lumMod val="50000"/>
                </a:schemeClr>
              </a:solidFill>
              <a:latin typeface="Times New Roman" panose="02020603050405020304" pitchFamily="18" charset="0"/>
            </a:endParaRPr>
          </a:p>
          <a:p>
            <a:r>
              <a:rPr lang="es-ES" sz="1050" dirty="0">
                <a:solidFill>
                  <a:schemeClr val="accent1">
                    <a:lumMod val="50000"/>
                  </a:schemeClr>
                </a:solidFill>
                <a:latin typeface="verdana" panose="020B0604030504040204" pitchFamily="34" charset="0"/>
              </a:rPr>
              <a:t>“Quiero meditar tus decretos y tener en cuenta tus caminos" </a:t>
            </a:r>
            <a:r>
              <a:rPr lang="es-ES" sz="1050" dirty="0" err="1">
                <a:solidFill>
                  <a:schemeClr val="accent1">
                    <a:lumMod val="50000"/>
                  </a:schemeClr>
                </a:solidFill>
                <a:latin typeface="verdana" panose="020B0604030504040204" pitchFamily="34" charset="0"/>
              </a:rPr>
              <a:t>Sl</a:t>
            </a:r>
            <a:r>
              <a:rPr lang="es-ES" sz="1050" dirty="0">
                <a:solidFill>
                  <a:schemeClr val="accent1">
                    <a:lumMod val="50000"/>
                  </a:schemeClr>
                </a:solidFill>
                <a:latin typeface="verdana" panose="020B0604030504040204" pitchFamily="34" charset="0"/>
              </a:rPr>
              <a:t>. 119, 15.</a:t>
            </a:r>
            <a:endParaRPr lang="es-ES" sz="1050" dirty="0">
              <a:solidFill>
                <a:schemeClr val="accent1">
                  <a:lumMod val="50000"/>
                </a:schemeClr>
              </a:solidFill>
              <a:latin typeface="Times New Roman" panose="02020603050405020304" pitchFamily="18" charset="0"/>
            </a:endParaRPr>
          </a:p>
          <a:p>
            <a:pPr marL="285750" indent="-285750">
              <a:buFont typeface="Arial" panose="020B0604020202020204" pitchFamily="34" charset="0"/>
              <a:buChar char="•"/>
            </a:pPr>
            <a:endParaRPr lang="es-ES" sz="17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a:p>
            <a:pPr lvl="0"/>
            <a:endParaRPr lang="es-CO"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CO" sz="1400" i="1" dirty="0">
                <a:solidFill>
                  <a:schemeClr val="accent1">
                    <a:lumMod val="50000"/>
                  </a:schemeClr>
                </a:solidFill>
                <a:latin typeface="verdana" panose="020B0604030504040204" pitchFamily="34" charset="0"/>
              </a:rPr>
              <a:t>¿Qué situaciones de dolor y de muerte descubres entre tus amigos y tu familia?   </a:t>
            </a:r>
          </a:p>
          <a:p>
            <a:pPr marL="285750" indent="-285750">
              <a:buFont typeface="Arial" panose="020B0604020202020204" pitchFamily="34" charset="0"/>
              <a:buChar char="•"/>
            </a:pPr>
            <a:endParaRPr lang="es-CO"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CO" sz="1400" i="1" dirty="0">
                <a:solidFill>
                  <a:schemeClr val="accent1">
                    <a:lumMod val="50000"/>
                  </a:schemeClr>
                </a:solidFill>
                <a:latin typeface="verdana" panose="020B0604030504040204" pitchFamily="34" charset="0"/>
              </a:rPr>
              <a:t>¿Qué sentimientos surgen en ti al ver estas situaciones? </a:t>
            </a:r>
          </a:p>
          <a:p>
            <a:pPr marL="285750" indent="-285750">
              <a:buFont typeface="Arial" panose="020B0604020202020204" pitchFamily="34" charset="0"/>
              <a:buChar char="•"/>
            </a:pPr>
            <a:endParaRPr lang="es-CO"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CO" sz="1400" i="1" dirty="0">
                <a:solidFill>
                  <a:schemeClr val="accent1">
                    <a:lumMod val="50000"/>
                  </a:schemeClr>
                </a:solidFill>
                <a:latin typeface="verdana" panose="020B0604030504040204" pitchFamily="34" charset="0"/>
              </a:rPr>
              <a:t>¿De qué manera podrías acercarte y tocar esas situaciones de dolor y muerte para llenarlas de esperanza?</a:t>
            </a:r>
          </a:p>
          <a:p>
            <a:pPr marL="285750" indent="-285750">
              <a:buFont typeface="Arial" panose="020B0604020202020204" pitchFamily="34" charset="0"/>
              <a:buChar char="•"/>
            </a:pPr>
            <a:endParaRPr lang="es-CO" sz="1400" i="1" dirty="0">
              <a:solidFill>
                <a:schemeClr val="accent1">
                  <a:lumMod val="50000"/>
                </a:schemeClr>
              </a:solidFill>
              <a:latin typeface="verdana" panose="020B0604030504040204" pitchFamily="34" charset="0"/>
            </a:endParaRPr>
          </a:p>
          <a:p>
            <a:pPr marL="285750" indent="-285750">
              <a:buFont typeface="Arial" panose="020B0604020202020204" pitchFamily="34" charset="0"/>
              <a:buChar char="•"/>
            </a:pPr>
            <a:r>
              <a:rPr lang="es-CO" sz="1400" i="1" dirty="0">
                <a:solidFill>
                  <a:schemeClr val="accent1">
                    <a:lumMod val="50000"/>
                  </a:schemeClr>
                </a:solidFill>
                <a:latin typeface="verdana" panose="020B0604030504040204" pitchFamily="34" charset="0"/>
              </a:rPr>
              <a:t>¿Qué significado tiene para ti la expresión "¡Joven, a ti te digo, levántate!"? </a:t>
            </a:r>
          </a:p>
          <a:p>
            <a:pPr marL="285750" indent="-285750">
              <a:buFont typeface="Arial" panose="020B0604020202020204" pitchFamily="34" charset="0"/>
              <a:buChar char="•"/>
            </a:pPr>
            <a:endParaRPr lang="es-ES" sz="1700" i="1" dirty="0">
              <a:solidFill>
                <a:schemeClr val="accent1">
                  <a:lumMod val="50000"/>
                </a:schemeClr>
              </a:solidFill>
              <a:latin typeface="verdana" panose="020B0604030504040204" pitchFamily="34" charset="0"/>
            </a:endParaRPr>
          </a:p>
        </p:txBody>
      </p:sp>
      <p:pic>
        <p:nvPicPr>
          <p:cNvPr id="3074" name="Picture 2" descr="Cómo orar | VenirACristo.org"/>
          <p:cNvPicPr>
            <a:picLocks noChangeAspect="1" noChangeArrowheads="1"/>
          </p:cNvPicPr>
          <p:nvPr/>
        </p:nvPicPr>
        <p:blipFill rotWithShape="1">
          <a:blip r:embed="rId2">
            <a:extLst>
              <a:ext uri="{28A0092B-C50C-407E-A947-70E740481C1C}">
                <a14:useLocalDpi xmlns:a14="http://schemas.microsoft.com/office/drawing/2010/main" val="0"/>
              </a:ext>
            </a:extLst>
          </a:blip>
          <a:srcRect l="34914" r="9626"/>
          <a:stretch/>
        </p:blipFill>
        <p:spPr bwMode="auto">
          <a:xfrm>
            <a:off x="0" y="0"/>
            <a:ext cx="6085489"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7">
            <a:extLst>
              <a:ext uri="{FF2B5EF4-FFF2-40B4-BE49-F238E27FC236}">
                <a16:creationId xmlns:a16="http://schemas.microsoft.com/office/drawing/2014/main" id="{10D0F97A-636B-40DD-AB7A-CFBD89720B3D}"/>
              </a:ext>
            </a:extLst>
          </p:cNvPr>
          <p:cNvGrpSpPr/>
          <p:nvPr/>
        </p:nvGrpSpPr>
        <p:grpSpPr>
          <a:xfrm>
            <a:off x="9891825" y="6038437"/>
            <a:ext cx="2026797" cy="662731"/>
            <a:chOff x="364065" y="5620625"/>
            <a:chExt cx="3405538" cy="1174458"/>
          </a:xfrm>
        </p:grpSpPr>
        <p:pic>
          <p:nvPicPr>
            <p:cNvPr id="9" name="Picture 12" descr="Vector resumen de antecedentes rayas líneas. | Vector Gratis">
              <a:extLst>
                <a:ext uri="{FF2B5EF4-FFF2-40B4-BE49-F238E27FC236}">
                  <a16:creationId xmlns:a16="http://schemas.microsoft.com/office/drawing/2014/main" id="{00EFCFF4-0AA9-4380-9A40-234F3D3AF24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B2A75CA7-3688-4EF7-8540-EA0D259825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1" name="Título 1">
            <a:extLst>
              <a:ext uri="{FF2B5EF4-FFF2-40B4-BE49-F238E27FC236}">
                <a16:creationId xmlns:a16="http://schemas.microsoft.com/office/drawing/2014/main" id="{E0EC4BAB-C950-4D69-9937-C02376EE643D}"/>
              </a:ext>
            </a:extLst>
          </p:cNvPr>
          <p:cNvSpPr>
            <a:spLocks noGrp="1"/>
          </p:cNvSpPr>
          <p:nvPr>
            <p:ph type="title"/>
          </p:nvPr>
        </p:nvSpPr>
        <p:spPr>
          <a:xfrm>
            <a:off x="10408045" y="6494495"/>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348585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C45C7471-DEA1-4E8F-9B65-1B4978F296DB}"/>
              </a:ext>
            </a:extLst>
          </p:cNvPr>
          <p:cNvSpPr/>
          <p:nvPr/>
        </p:nvSpPr>
        <p:spPr>
          <a:xfrm>
            <a:off x="447193" y="1376463"/>
            <a:ext cx="5105243" cy="4208844"/>
          </a:xfrm>
          <a:prstGeom prst="rect">
            <a:avLst/>
          </a:prstGeom>
        </p:spPr>
        <p:txBody>
          <a:bodyPr wrap="square">
            <a:spAutoFit/>
          </a:bodyPr>
          <a:lstStyle/>
          <a:p>
            <a:r>
              <a:rPr lang="es-ES" b="1" dirty="0">
                <a:solidFill>
                  <a:schemeClr val="accent1">
                    <a:lumMod val="50000"/>
                  </a:schemeClr>
                </a:solidFill>
                <a:latin typeface="verdana" panose="020B0604030504040204" pitchFamily="34" charset="0"/>
              </a:rPr>
              <a:t>d. Orar</a:t>
            </a:r>
          </a:p>
          <a:p>
            <a:pPr lvl="0" eaLnBrk="0" fontAlgn="base" hangingPunct="0">
              <a:spcBef>
                <a:spcPct val="0"/>
              </a:spcBef>
              <a:spcAft>
                <a:spcPct val="0"/>
              </a:spcAft>
            </a:pPr>
            <a:r>
              <a:rPr lang="es-CO" altLang="es-CO" sz="1050" dirty="0">
                <a:solidFill>
                  <a:srgbClr val="073763"/>
                </a:solidFill>
                <a:latin typeface="Verdana" panose="020B0604030504040204" pitchFamily="34" charset="0"/>
              </a:rPr>
              <a:t>“Estén siempre alegres. Oren en todo momento. Den gracias a Dios por todo..." 1 Te. 16-18.</a:t>
            </a:r>
            <a:endParaRPr lang="es-CO" altLang="es-CO" sz="1050" dirty="0"/>
          </a:p>
          <a:p>
            <a:endParaRPr lang="es-ES" sz="1050" dirty="0">
              <a:solidFill>
                <a:schemeClr val="accent1">
                  <a:lumMod val="50000"/>
                </a:schemeClr>
              </a:solidFill>
              <a:latin typeface="Times New Roman" panose="02020603050405020304" pitchFamily="18" charset="0"/>
            </a:endParaRPr>
          </a:p>
          <a:p>
            <a:pPr eaLnBrk="0" fontAlgn="base" hangingPunct="0">
              <a:spcBef>
                <a:spcPct val="0"/>
              </a:spcBef>
              <a:spcAft>
                <a:spcPct val="0"/>
              </a:spcAft>
            </a:pPr>
            <a:endParaRPr lang="es-ES" sz="16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endParaRPr lang="es-ES" sz="16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br>
              <a:rPr lang="es-ES" sz="1600" i="1" dirty="0">
                <a:solidFill>
                  <a:srgbClr val="073763"/>
                </a:solidFill>
                <a:latin typeface="Verdana" panose="020B0604030504040204" pitchFamily="34" charset="0"/>
                <a:ea typeface="Verdana" panose="020B0604030504040204" pitchFamily="34" charset="0"/>
              </a:rPr>
            </a:br>
            <a:endParaRPr lang="es-CO" sz="16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CO" sz="1400" b="1" i="1" dirty="0">
                <a:solidFill>
                  <a:srgbClr val="073763"/>
                </a:solidFill>
                <a:latin typeface="Verdana" panose="020B0604030504040204" pitchFamily="34" charset="0"/>
                <a:ea typeface="Verdana" panose="020B0604030504040204" pitchFamily="34" charset="0"/>
              </a:rPr>
              <a:t>Amigo Jesús, mi gran amigo... </a:t>
            </a:r>
            <a:r>
              <a:rPr lang="es-CO" sz="1400" i="1" dirty="0">
                <a:solidFill>
                  <a:srgbClr val="073763"/>
                </a:solidFill>
                <a:latin typeface="Verdana" panose="020B0604030504040204" pitchFamily="34" charset="0"/>
                <a:ea typeface="Verdana" panose="020B0604030504040204" pitchFamily="34" charset="0"/>
              </a:rPr>
              <a:t>me encuentro hoy delante de ti para reflexionar un poco en la vida, en los demás, en mí mismo(a), en tantas cosas que día tras día están presentes en mi cabeza y en mi corazón; acerca de mi propia vida, mi familia, mis amigos, del mundo y sobre ti que muchas veces no logro entender.</a:t>
            </a:r>
          </a:p>
          <a:p>
            <a:pPr eaLnBrk="0" fontAlgn="base" hangingPunct="0">
              <a:spcBef>
                <a:spcPct val="0"/>
              </a:spcBef>
              <a:spcAft>
                <a:spcPct val="0"/>
              </a:spcAft>
            </a:pPr>
            <a:endParaRPr lang="es-CO" sz="1400" i="1" dirty="0">
              <a:solidFill>
                <a:srgbClr val="073763"/>
              </a:solidFill>
              <a:latin typeface="Verdana" panose="020B0604030504040204" pitchFamily="34" charset="0"/>
              <a:ea typeface="Verdana" panose="020B0604030504040204" pitchFamily="34" charset="0"/>
            </a:endParaRPr>
          </a:p>
          <a:p>
            <a:pPr eaLnBrk="0" fontAlgn="base" hangingPunct="0">
              <a:spcBef>
                <a:spcPct val="0"/>
              </a:spcBef>
              <a:spcAft>
                <a:spcPct val="0"/>
              </a:spcAft>
            </a:pPr>
            <a:r>
              <a:rPr lang="es-CO" sz="1400" i="1" dirty="0">
                <a:solidFill>
                  <a:srgbClr val="073763"/>
                </a:solidFill>
                <a:latin typeface="Verdana" panose="020B0604030504040204" pitchFamily="34" charset="0"/>
                <a:ea typeface="Verdana" panose="020B0604030504040204" pitchFamily="34" charset="0"/>
              </a:rPr>
              <a:t>Quiero hacer grandes cosas por todos ellos siguiendo tu ejemplo, para que mi paso por la historia no sea superficial, sin sentido; sino que deje huella. </a:t>
            </a:r>
          </a:p>
        </p:txBody>
      </p:sp>
      <p:pic>
        <p:nvPicPr>
          <p:cNvPr id="8" name="Picture 2" descr="Dios busca verdaderos adoradores | EL EVANGELIO CAMBIA">
            <a:extLst>
              <a:ext uri="{FF2B5EF4-FFF2-40B4-BE49-F238E27FC236}">
                <a16:creationId xmlns:a16="http://schemas.microsoft.com/office/drawing/2014/main" id="{A125AFA3-4856-4853-B280-4C71544066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035" r="37993"/>
          <a:stretch/>
        </p:blipFill>
        <p:spPr bwMode="auto">
          <a:xfrm>
            <a:off x="5908567" y="0"/>
            <a:ext cx="6283433"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a:extLst>
              <a:ext uri="{FF2B5EF4-FFF2-40B4-BE49-F238E27FC236}">
                <a16:creationId xmlns:a16="http://schemas.microsoft.com/office/drawing/2014/main" id="{E884B565-BFBF-4EE7-B682-0B4FC7E51D84}"/>
              </a:ext>
            </a:extLst>
          </p:cNvPr>
          <p:cNvGrpSpPr/>
          <p:nvPr/>
        </p:nvGrpSpPr>
        <p:grpSpPr>
          <a:xfrm>
            <a:off x="364065" y="6132351"/>
            <a:ext cx="2026797" cy="662731"/>
            <a:chOff x="364065" y="5620625"/>
            <a:chExt cx="3405538" cy="1174458"/>
          </a:xfrm>
        </p:grpSpPr>
        <p:pic>
          <p:nvPicPr>
            <p:cNvPr id="10" name="Picture 12" descr="Vector resumen de antecedentes rayas líneas. | Vector Gratis">
              <a:extLst>
                <a:ext uri="{FF2B5EF4-FFF2-40B4-BE49-F238E27FC236}">
                  <a16:creationId xmlns:a16="http://schemas.microsoft.com/office/drawing/2014/main" id="{2B04296C-CF98-4A0D-8AAD-8B1C59B1B12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7104" b="37313"/>
            <a:stretch/>
          </p:blipFill>
          <p:spPr bwMode="auto">
            <a:xfrm>
              <a:off x="364065" y="5620625"/>
              <a:ext cx="3405538" cy="117445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5211D95E-8884-49DD-A71C-660AE3BF6B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742" y="5921454"/>
              <a:ext cx="628800" cy="537107"/>
            </a:xfrm>
            <a:prstGeom prst="rect">
              <a:avLst/>
            </a:prstGeom>
          </p:spPr>
        </p:pic>
      </p:grpSp>
      <p:sp>
        <p:nvSpPr>
          <p:cNvPr id="13" name="Título 1">
            <a:extLst>
              <a:ext uri="{FF2B5EF4-FFF2-40B4-BE49-F238E27FC236}">
                <a16:creationId xmlns:a16="http://schemas.microsoft.com/office/drawing/2014/main" id="{164813E1-7584-47C3-8A35-6474A06467D9}"/>
              </a:ext>
            </a:extLst>
          </p:cNvPr>
          <p:cNvSpPr>
            <a:spLocks noGrp="1"/>
          </p:cNvSpPr>
          <p:nvPr>
            <p:ph type="title"/>
          </p:nvPr>
        </p:nvSpPr>
        <p:spPr>
          <a:xfrm>
            <a:off x="984656" y="6575212"/>
            <a:ext cx="1221649" cy="282788"/>
          </a:xfrm>
          <a:ln>
            <a:noFill/>
            <a:prstDash val="dash"/>
          </a:ln>
        </p:spPr>
        <p:txBody>
          <a:bodyPr>
            <a:normAutofit/>
          </a:bodyPr>
          <a:lstStyle/>
          <a:p>
            <a:r>
              <a:rPr lang="es-ES" sz="800" dirty="0">
                <a:solidFill>
                  <a:schemeClr val="accent1">
                    <a:lumMod val="50000"/>
                  </a:schemeClr>
                </a:solidFill>
                <a:latin typeface="Arial Rounded MT Bold" panose="020F0704030504030204" pitchFamily="34" charset="0"/>
              </a:rPr>
              <a:t>Click Pastoral No. 50</a:t>
            </a:r>
            <a:endParaRPr lang="es-CO" sz="800" dirty="0">
              <a:solidFill>
                <a:schemeClr val="accent1">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35283505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3810</TotalTime>
  <Words>409</Words>
  <Application>Microsoft Office PowerPoint</Application>
  <PresentationFormat>Panorámica</PresentationFormat>
  <Paragraphs>86</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Arial Rounded MT Bold</vt:lpstr>
      <vt:lpstr>Calibri</vt:lpstr>
      <vt:lpstr>Calibri Light</vt:lpstr>
      <vt:lpstr>Times New Roman</vt:lpstr>
      <vt:lpstr>verdana</vt:lpstr>
      <vt:lpstr>verdana</vt:lpstr>
      <vt:lpstr>Tema de Office</vt:lpstr>
      <vt:lpstr>Click Pastoral No. 50 Entre Tu y Yo. Recurso de Oración para Jóvenes.  Tema Cuatro: “Mirar el dolor y la muerte”  </vt:lpstr>
      <vt:lpstr>Click Pastoral No. 50</vt:lpstr>
      <vt:lpstr>Click Pastoral No. 50</vt:lpstr>
      <vt:lpstr>Presentación de PowerPoint</vt:lpstr>
      <vt:lpstr>Click Pastoral No. 50</vt:lpstr>
      <vt:lpstr>Click Pastoral No. 50</vt:lpstr>
      <vt:lpstr>Click Pastoral No. 50</vt:lpstr>
      <vt:lpstr>Click Pastoral No. 50</vt:lpstr>
      <vt:lpstr>Click Pastoral No. 50</vt:lpstr>
      <vt:lpstr>Click Pastoral No. 50</vt:lpstr>
      <vt:lpstr>Click Pastoral No. 50</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CONACED</dc:creator>
  <cp:lastModifiedBy>CONACED</cp:lastModifiedBy>
  <cp:revision>222</cp:revision>
  <dcterms:created xsi:type="dcterms:W3CDTF">2020-01-20T16:35:24Z</dcterms:created>
  <dcterms:modified xsi:type="dcterms:W3CDTF">2021-09-29T23:23:45Z</dcterms:modified>
</cp:coreProperties>
</file>