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3" r:id="rId3"/>
    <p:sldId id="301" r:id="rId4"/>
    <p:sldId id="300" r:id="rId5"/>
    <p:sldId id="302" r:id="rId6"/>
    <p:sldId id="304" r:id="rId7"/>
    <p:sldId id="303" r:id="rId8"/>
    <p:sldId id="281" r:id="rId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441D61"/>
    <a:srgbClr val="5A27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97" autoAdjust="0"/>
    <p:restoredTop sz="96730" autoAdjust="0"/>
  </p:normalViewPr>
  <p:slideViewPr>
    <p:cSldViewPr snapToGrid="0">
      <p:cViewPr varScale="1">
        <p:scale>
          <a:sx n="107" d="100"/>
          <a:sy n="107" d="100"/>
        </p:scale>
        <p:origin x="44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05EA41-409E-4635-B6D5-E4B8516D9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B6B6A15-540D-440E-BDE9-FDE8F3E592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93F831-FD72-4563-967D-CA913E9BB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80B0-D9BD-4C3D-A116-B6D97F36E06D}" type="datetimeFigureOut">
              <a:rPr lang="es-CO" smtClean="0"/>
              <a:t>7/02/2022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C81B9B-517B-4555-9D20-700C22079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1F5628-2ABF-42BA-B419-E6F771366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F92F-2CE2-41FA-96CC-3298E22C8B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486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E1E0DD-CB21-498F-A352-89DAE7EE9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913A2E9-32A9-456C-A175-DEF38D405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8CDABA-2106-47F9-97F5-7067D5912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80B0-D9BD-4C3D-A116-B6D97F36E06D}" type="datetimeFigureOut">
              <a:rPr lang="es-CO" smtClean="0"/>
              <a:t>7/02/2022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7C4684-DF67-4457-A9E2-B60D9FF91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E7648A-C57B-40FC-A385-8862ABA2D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F92F-2CE2-41FA-96CC-3298E22C8B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2814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35D2B00-E6B2-4051-8A10-2595859FDD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D5B5689-1B92-42D4-BC8A-598D30A400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249E94-E2A7-4EFE-BC04-CD91130AF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80B0-D9BD-4C3D-A116-B6D97F36E06D}" type="datetimeFigureOut">
              <a:rPr lang="es-CO" smtClean="0"/>
              <a:t>7/02/2022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2F3200-9666-48D2-9FD6-C046E8BD6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F83C6B-53D9-4A5B-BAA1-7691E6AC2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F92F-2CE2-41FA-96CC-3298E22C8B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356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BF0C25-7473-4963-8E97-5E53234F6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16FB22-AD26-4A4C-AC11-14012AA00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7380C4-F974-4922-845D-9BF27F6C1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80B0-D9BD-4C3D-A116-B6D97F36E06D}" type="datetimeFigureOut">
              <a:rPr lang="es-CO" smtClean="0"/>
              <a:t>7/02/2022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B9B41E-DC34-4D2E-A778-E8B577CFF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723DDE-EF90-4BD8-A3F1-A04D8E8F6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F92F-2CE2-41FA-96CC-3298E22C8B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2425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E4CE6C-54A6-43CA-8F17-562577967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F3BC91-995E-4377-9A6E-AA64359CA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18E75D-C319-4088-B045-14EFE0A3E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80B0-D9BD-4C3D-A116-B6D97F36E06D}" type="datetimeFigureOut">
              <a:rPr lang="es-CO" smtClean="0"/>
              <a:t>7/02/2022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342617-246A-4A97-ABD6-3BBB5EE24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3F9672-93AE-4274-97B2-E20ABB513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F92F-2CE2-41FA-96CC-3298E22C8B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12331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9E0D66-8088-4CC5-8E85-E80AD2986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0BF6CE-6E44-452E-9DE7-B4E3EDE151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C25E2C3-2587-495A-9113-52BB908910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AE06C6C-FC10-4A6C-AA19-A1F4608F5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80B0-D9BD-4C3D-A116-B6D97F36E06D}" type="datetimeFigureOut">
              <a:rPr lang="es-CO" smtClean="0"/>
              <a:t>7/02/2022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845E8CE-65D0-44CD-9C42-01806C309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64C4909-12F5-446B-99D6-8141C4079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F92F-2CE2-41FA-96CC-3298E22C8B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0312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2FD544-CA8B-4030-9D22-24BA4264B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6485E51-8C9B-42A4-9DAD-8A812E455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81CD398-C6CC-4FF5-8297-FA872A4773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D540CB7-0891-48EA-BFC9-3248778E58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E2FBF90-E3F5-4678-9351-64D71CD3FE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A757210-8533-433E-92B0-FD7C2054E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80B0-D9BD-4C3D-A116-B6D97F36E06D}" type="datetimeFigureOut">
              <a:rPr lang="es-CO" smtClean="0"/>
              <a:t>7/02/2022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008528F-BD44-40D5-9FEC-13C038CBF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8BA7468-E72B-476E-92A8-3979852B1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F92F-2CE2-41FA-96CC-3298E22C8B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7194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A9EFF8-8086-4A1C-8D6E-D1A1BEBF8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BB23836-4CA0-4CE2-A960-D173655A8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80B0-D9BD-4C3D-A116-B6D97F36E06D}" type="datetimeFigureOut">
              <a:rPr lang="es-CO" smtClean="0"/>
              <a:t>7/02/2022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2CBE1D4-8AD8-44D6-8F4F-5E56A10BF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BDA0D33-BE45-4944-91A6-624694610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F92F-2CE2-41FA-96CC-3298E22C8B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6743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6809751-D5CF-4055-81A1-93323AA88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80B0-D9BD-4C3D-A116-B6D97F36E06D}" type="datetimeFigureOut">
              <a:rPr lang="es-CO" smtClean="0"/>
              <a:t>7/02/2022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14E67F4-ED07-4EBE-B69B-5F1A4BEB1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ED51C8F-93D8-47EB-B47A-BC7B5E42F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F92F-2CE2-41FA-96CC-3298E22C8B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95251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AF65AB-F31A-4454-94A0-93F8FC1DF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FDE0E1-7DBE-441C-B535-19C9CD5E0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3009355-986F-4E20-B5FC-DDE05E8DED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9FC3C8-E051-473A-8D46-24A1C6EAD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80B0-D9BD-4C3D-A116-B6D97F36E06D}" type="datetimeFigureOut">
              <a:rPr lang="es-CO" smtClean="0"/>
              <a:t>7/02/2022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DF83DA9-D3C7-4138-AC6B-BC75BFE91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84628C5-8044-4883-915B-B7DE078FD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F92F-2CE2-41FA-96CC-3298E22C8B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9957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7647AB-A42D-4544-BB03-0A3AC5408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6EDE2EE-0207-4FB8-930E-6C36C09B77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6E355E2-20DA-4148-9496-170E016D7A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C984AA6-5FC4-491F-AE9D-25F846C0C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80B0-D9BD-4C3D-A116-B6D97F36E06D}" type="datetimeFigureOut">
              <a:rPr lang="es-CO" smtClean="0"/>
              <a:t>7/02/2022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E932D58-92E7-4BEA-812B-F61373E80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5D3BE27-AF38-444E-BB34-5CA35F053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F92F-2CE2-41FA-96CC-3298E22C8B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5827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D3B9772-B56D-4B71-AAD2-97B42D1F1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A4BFE6-3694-4CC6-ADC8-4B747B810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2CD624-BE44-43D8-AC6C-DE11E9F68D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F80B0-D9BD-4C3D-A116-B6D97F36E06D}" type="datetimeFigureOut">
              <a:rPr lang="es-CO" smtClean="0"/>
              <a:t>7/02/2022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8F13C9-5342-405D-8262-9AD35DBEEE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5D6744-8D91-41DA-8AFD-F36E5D3B38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0F92F-2CE2-41FA-96CC-3298E22C8B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9976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s://www.youtube.com/watch?v=rebp-1CvCHI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s://www.youtube.com/watch?v=XIJwITC2DeU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s://www.youtube.com/watch?v=R8mj1kTT4hk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s://www.youtube.com/watch?v=jUjstwJamm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s://www.youtube.com/watch?v=WF0B84_QEbo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pastoralconaced@conaced.edu.co" TargetMode="External"/><Relationship Id="rId2" Type="http://schemas.openxmlformats.org/officeDocument/2006/relationships/hyperlink" Target="https://viapastoral.blogspot.com/2022/01/que-es-el-metaverso-cinco-5-recurso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F4E86BE3-540E-4E54-83D2-40CF1959E44F}"/>
              </a:ext>
            </a:extLst>
          </p:cNvPr>
          <p:cNvGrpSpPr/>
          <p:nvPr/>
        </p:nvGrpSpPr>
        <p:grpSpPr>
          <a:xfrm>
            <a:off x="294007" y="815974"/>
            <a:ext cx="8938384" cy="3363986"/>
            <a:chOff x="461787" y="1057552"/>
            <a:chExt cx="8938384" cy="3363986"/>
          </a:xfrm>
        </p:grpSpPr>
        <p:pic>
          <p:nvPicPr>
            <p:cNvPr id="1036" name="Picture 12" descr="Vector resumen de antecedentes rayas líneas. | Vector Gratis">
              <a:extLst>
                <a:ext uri="{FF2B5EF4-FFF2-40B4-BE49-F238E27FC236}">
                  <a16:creationId xmlns:a16="http://schemas.microsoft.com/office/drawing/2014/main" id="{E9C2DB4A-DD45-4D64-BE84-EF692FAD8CD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5736" b="35063"/>
            <a:stretch/>
          </p:blipFill>
          <p:spPr bwMode="auto">
            <a:xfrm>
              <a:off x="461787" y="1057552"/>
              <a:ext cx="8938384" cy="33639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9AD9A5C2-69F2-4EBF-8462-3B51205289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1757" y="1906281"/>
              <a:ext cx="1650386" cy="1396480"/>
            </a:xfrm>
            <a:prstGeom prst="rect">
              <a:avLst/>
            </a:prstGeom>
          </p:spPr>
        </p:pic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26744D21-FF55-4FF0-9861-04C386DB1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9896" y="4230140"/>
            <a:ext cx="6744750" cy="1325563"/>
          </a:xfrm>
          <a:ln>
            <a:noFill/>
            <a:prstDash val="dash"/>
          </a:ln>
        </p:spPr>
        <p:txBody>
          <a:bodyPr>
            <a:normAutofit fontScale="90000"/>
          </a:bodyPr>
          <a:lstStyle/>
          <a:p>
            <a:r>
              <a:rPr lang="es-ES" sz="53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Click Pastoral No. 56</a:t>
            </a:r>
            <a:br>
              <a:rPr lang="es-ES" sz="60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¿Qué es el metaverso? 5 Recursos para entenderlo.</a:t>
            </a:r>
            <a:endParaRPr lang="es-CO" sz="270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034" name="Picture 10" descr="Mouse PNG, Mouse Cursor, Computer Mouse Clipart Download - Free Transparent  PNG Logos">
            <a:extLst>
              <a:ext uri="{FF2B5EF4-FFF2-40B4-BE49-F238E27FC236}">
                <a16:creationId xmlns:a16="http://schemas.microsoft.com/office/drawing/2014/main" id="{0CE8A518-3145-4FBB-AB13-EA38EAF4CF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278" y="3641092"/>
            <a:ext cx="3496009" cy="1914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838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>
            <a:extLst>
              <a:ext uri="{FF2B5EF4-FFF2-40B4-BE49-F238E27FC236}">
                <a16:creationId xmlns:a16="http://schemas.microsoft.com/office/drawing/2014/main" id="{19161616-43FC-40A6-860B-AB54649425AA}"/>
              </a:ext>
            </a:extLst>
          </p:cNvPr>
          <p:cNvGrpSpPr/>
          <p:nvPr/>
        </p:nvGrpSpPr>
        <p:grpSpPr>
          <a:xfrm>
            <a:off x="364065" y="6132351"/>
            <a:ext cx="2026797" cy="662731"/>
            <a:chOff x="364065" y="5620625"/>
            <a:chExt cx="3405538" cy="1174458"/>
          </a:xfrm>
        </p:grpSpPr>
        <p:pic>
          <p:nvPicPr>
            <p:cNvPr id="1036" name="Picture 12" descr="Vector resumen de antecedentes rayas líneas. | Vector Gratis">
              <a:extLst>
                <a:ext uri="{FF2B5EF4-FFF2-40B4-BE49-F238E27FC236}">
                  <a16:creationId xmlns:a16="http://schemas.microsoft.com/office/drawing/2014/main" id="{E9C2DB4A-DD45-4D64-BE84-EF692FAD8CD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7104" b="37313"/>
            <a:stretch/>
          </p:blipFill>
          <p:spPr bwMode="auto">
            <a:xfrm>
              <a:off x="364065" y="5620625"/>
              <a:ext cx="3405538" cy="11744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9AD9A5C2-69F2-4EBF-8462-3B51205289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6742" y="5921454"/>
              <a:ext cx="628800" cy="537107"/>
            </a:xfrm>
            <a:prstGeom prst="rect">
              <a:avLst/>
            </a:prstGeom>
          </p:spPr>
        </p:pic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26744D21-FF55-4FF0-9861-04C386DB1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656" y="6575212"/>
            <a:ext cx="1221649" cy="282788"/>
          </a:xfrm>
          <a:ln>
            <a:noFill/>
            <a:prstDash val="dash"/>
          </a:ln>
        </p:spPr>
        <p:txBody>
          <a:bodyPr>
            <a:normAutofit/>
          </a:bodyPr>
          <a:lstStyle/>
          <a:p>
            <a:r>
              <a:rPr lang="es-ES" sz="8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Click Pastoral No. 56</a:t>
            </a:r>
            <a:endParaRPr lang="es-CO" sz="80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3C01A0C-5D04-463F-9C85-3401AC0989A9}"/>
              </a:ext>
            </a:extLst>
          </p:cNvPr>
          <p:cNvSpPr txBox="1"/>
          <p:nvPr/>
        </p:nvSpPr>
        <p:spPr>
          <a:xfrm>
            <a:off x="720351" y="320956"/>
            <a:ext cx="465231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</a:rPr>
              <a:t>Contextualizando</a:t>
            </a:r>
          </a:p>
          <a:p>
            <a:endParaRPr lang="es-ES" sz="2800" b="1" dirty="0">
              <a:solidFill>
                <a:schemeClr val="accent1">
                  <a:lumMod val="50000"/>
                </a:schemeClr>
              </a:solidFill>
              <a:ea typeface="Verdana" panose="020B0604030504040204" pitchFamily="34" charset="0"/>
            </a:endParaRPr>
          </a:p>
          <a:p>
            <a:r>
              <a:rPr lang="es-ES" sz="2000" dirty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</a:rPr>
              <a:t>Se ha indicado que el METAVERSO es el futuro del internet. Una verdadera revolución en la que el mundo en que vivimos se aproximará significativamente a los escenarios y situaciones irreales de muchas de las películas que hemos visto en el cine. </a:t>
            </a:r>
          </a:p>
          <a:p>
            <a:endParaRPr lang="es-ES" sz="2000" dirty="0">
              <a:solidFill>
                <a:schemeClr val="accent1">
                  <a:lumMod val="50000"/>
                </a:schemeClr>
              </a:solidFill>
              <a:ea typeface="Verdana" panose="020B0604030504040204" pitchFamily="34" charset="0"/>
            </a:endParaRPr>
          </a:p>
          <a:p>
            <a:r>
              <a:rPr lang="es-ES" sz="2000" dirty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</a:rPr>
              <a:t>Esto sin duda ofrecerá (y movilizará) una serie de cambios en la manera de vivir y, por su puesto también, en el ya de por si sobre demandado mundo educativo. </a:t>
            </a:r>
          </a:p>
          <a:p>
            <a:endParaRPr lang="es-ES" sz="2000" dirty="0">
              <a:solidFill>
                <a:schemeClr val="accent1">
                  <a:lumMod val="50000"/>
                </a:schemeClr>
              </a:solidFill>
              <a:ea typeface="Verdana" panose="020B0604030504040204" pitchFamily="34" charset="0"/>
            </a:endParaRPr>
          </a:p>
          <a:p>
            <a:r>
              <a:rPr lang="es-ES" sz="2000" dirty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</a:rPr>
              <a:t>A través de estos recursos te podrás hacer una mejor idea de en qué consiste el universo META.</a:t>
            </a:r>
          </a:p>
        </p:txBody>
      </p:sp>
      <p:sp>
        <p:nvSpPr>
          <p:cNvPr id="5" name="AutoShape 2" descr="https://www.erescristiano.com/wp-content/uploads/2019/07/oraci%C3%B3n-por-los-j%C3%B3vene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7" name="Picture 12" descr="Qué es el Metaverso? ¿Cuáles son sus características? - Emiliusvgs">
            <a:extLst>
              <a:ext uri="{FF2B5EF4-FFF2-40B4-BE49-F238E27FC236}">
                <a16:creationId xmlns:a16="http://schemas.microsoft.com/office/drawing/2014/main" id="{90CD5378-CA33-45BB-8848-8C78395F7E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05" r="25984"/>
          <a:stretch/>
        </p:blipFill>
        <p:spPr bwMode="auto">
          <a:xfrm>
            <a:off x="6096000" y="0"/>
            <a:ext cx="609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893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>
            <a:extLst>
              <a:ext uri="{FF2B5EF4-FFF2-40B4-BE49-F238E27FC236}">
                <a16:creationId xmlns:a16="http://schemas.microsoft.com/office/drawing/2014/main" id="{19161616-43FC-40A6-860B-AB54649425AA}"/>
              </a:ext>
            </a:extLst>
          </p:cNvPr>
          <p:cNvGrpSpPr/>
          <p:nvPr/>
        </p:nvGrpSpPr>
        <p:grpSpPr>
          <a:xfrm>
            <a:off x="364065" y="6132351"/>
            <a:ext cx="2026797" cy="662731"/>
            <a:chOff x="364065" y="5620625"/>
            <a:chExt cx="3405538" cy="1174458"/>
          </a:xfrm>
        </p:grpSpPr>
        <p:pic>
          <p:nvPicPr>
            <p:cNvPr id="1036" name="Picture 12" descr="Vector resumen de antecedentes rayas líneas. | Vector Gratis">
              <a:extLst>
                <a:ext uri="{FF2B5EF4-FFF2-40B4-BE49-F238E27FC236}">
                  <a16:creationId xmlns:a16="http://schemas.microsoft.com/office/drawing/2014/main" id="{E9C2DB4A-DD45-4D64-BE84-EF692FAD8CD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7104" b="37313"/>
            <a:stretch/>
          </p:blipFill>
          <p:spPr bwMode="auto">
            <a:xfrm>
              <a:off x="364065" y="5620625"/>
              <a:ext cx="3405538" cy="11744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9AD9A5C2-69F2-4EBF-8462-3B51205289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6742" y="5921454"/>
              <a:ext cx="628800" cy="537107"/>
            </a:xfrm>
            <a:prstGeom prst="rect">
              <a:avLst/>
            </a:prstGeom>
          </p:spPr>
        </p:pic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26744D21-FF55-4FF0-9861-04C386DB1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656" y="6575212"/>
            <a:ext cx="1221649" cy="282788"/>
          </a:xfrm>
          <a:ln>
            <a:noFill/>
            <a:prstDash val="dash"/>
          </a:ln>
        </p:spPr>
        <p:txBody>
          <a:bodyPr>
            <a:normAutofit/>
          </a:bodyPr>
          <a:lstStyle/>
          <a:p>
            <a:r>
              <a:rPr lang="es-ES" sz="8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Click Pastoral No. 56</a:t>
            </a:r>
            <a:endParaRPr lang="es-CO" sz="80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3C01A0C-5D04-463F-9C85-3401AC0989A9}"/>
              </a:ext>
            </a:extLst>
          </p:cNvPr>
          <p:cNvSpPr txBox="1"/>
          <p:nvPr/>
        </p:nvSpPr>
        <p:spPr>
          <a:xfrm>
            <a:off x="514445" y="2077156"/>
            <a:ext cx="46523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</a:rPr>
              <a:t>Video No. 1</a:t>
            </a:r>
          </a:p>
          <a:p>
            <a:endParaRPr lang="es-ES" sz="2800" b="1" dirty="0">
              <a:solidFill>
                <a:schemeClr val="accent1">
                  <a:lumMod val="50000"/>
                </a:schemeClr>
              </a:solidFill>
              <a:ea typeface="Verdana" panose="020B0604030504040204" pitchFamily="34" charset="0"/>
            </a:endParaRPr>
          </a:p>
          <a:p>
            <a:r>
              <a:rPr lang="es-CO" sz="2000" b="1" dirty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</a:rPr>
              <a:t>Mark Zuckerberg explica el Metaverso</a:t>
            </a:r>
          </a:p>
          <a:p>
            <a:endParaRPr lang="es-ES" sz="2000" dirty="0">
              <a:solidFill>
                <a:schemeClr val="accent1">
                  <a:lumMod val="50000"/>
                </a:schemeClr>
              </a:solidFill>
              <a:ea typeface="Verdana" panose="020B0604030504040204" pitchFamily="34" charset="0"/>
            </a:endParaRPr>
          </a:p>
          <a:p>
            <a:r>
              <a:rPr lang="es-ES" sz="2000" dirty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</a:rPr>
              <a:t>El mismo fundador de Facebook, ahora META, dará a conocer su visión acerca de este proyecto en el que ha volcado todas sus fuerzas.</a:t>
            </a:r>
          </a:p>
          <a:p>
            <a:endParaRPr lang="es-ES" sz="2000" dirty="0">
              <a:solidFill>
                <a:schemeClr val="accent1">
                  <a:lumMod val="50000"/>
                </a:schemeClr>
              </a:solidFill>
              <a:ea typeface="Verdana" panose="020B0604030504040204" pitchFamily="34" charset="0"/>
            </a:endParaRPr>
          </a:p>
          <a:p>
            <a:r>
              <a:rPr lang="es-ES" sz="2000" dirty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</a:rPr>
              <a:t>Accede:</a:t>
            </a:r>
          </a:p>
          <a:p>
            <a:r>
              <a:rPr lang="es-ES" sz="1600" dirty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  <a:hlinkClick r:id="rId4"/>
              </a:rPr>
              <a:t>https://www.youtube.com/watch?v=rebp-1CvCHI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</a:rPr>
              <a:t> </a:t>
            </a:r>
          </a:p>
          <a:p>
            <a:endParaRPr lang="es-ES" sz="2000" dirty="0">
              <a:solidFill>
                <a:schemeClr val="accent1">
                  <a:lumMod val="50000"/>
                </a:schemeClr>
              </a:solidFill>
              <a:ea typeface="Verdana" panose="020B0604030504040204" pitchFamily="34" charset="0"/>
            </a:endParaRPr>
          </a:p>
        </p:txBody>
      </p:sp>
      <p:sp>
        <p:nvSpPr>
          <p:cNvPr id="5" name="AutoShape 2" descr="https://www.erescristiano.com/wp-content/uploads/2019/07/oraci%C3%B3n-por-los-j%C3%B3vene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4" name="Picture 10" descr="Qué es y cómo invertir en el metaverso? - LA NACION">
            <a:extLst>
              <a:ext uri="{FF2B5EF4-FFF2-40B4-BE49-F238E27FC236}">
                <a16:creationId xmlns:a16="http://schemas.microsoft.com/office/drawing/2014/main" id="{F59A2DC2-7E24-48F6-BE45-D34A106A5A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47" r="11306"/>
          <a:stretch/>
        </p:blipFill>
        <p:spPr bwMode="auto">
          <a:xfrm>
            <a:off x="6154898" y="0"/>
            <a:ext cx="603710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8632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>
            <a:extLst>
              <a:ext uri="{FF2B5EF4-FFF2-40B4-BE49-F238E27FC236}">
                <a16:creationId xmlns:a16="http://schemas.microsoft.com/office/drawing/2014/main" id="{19161616-43FC-40A6-860B-AB54649425AA}"/>
              </a:ext>
            </a:extLst>
          </p:cNvPr>
          <p:cNvGrpSpPr/>
          <p:nvPr/>
        </p:nvGrpSpPr>
        <p:grpSpPr>
          <a:xfrm>
            <a:off x="9891825" y="6038437"/>
            <a:ext cx="2026797" cy="662731"/>
            <a:chOff x="364065" y="5620625"/>
            <a:chExt cx="3405538" cy="1174458"/>
          </a:xfrm>
        </p:grpSpPr>
        <p:pic>
          <p:nvPicPr>
            <p:cNvPr id="1036" name="Picture 12" descr="Vector resumen de antecedentes rayas líneas. | Vector Gratis">
              <a:extLst>
                <a:ext uri="{FF2B5EF4-FFF2-40B4-BE49-F238E27FC236}">
                  <a16:creationId xmlns:a16="http://schemas.microsoft.com/office/drawing/2014/main" id="{E9C2DB4A-DD45-4D64-BE84-EF692FAD8CD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7104" b="37313"/>
            <a:stretch/>
          </p:blipFill>
          <p:spPr bwMode="auto">
            <a:xfrm>
              <a:off x="364065" y="5620625"/>
              <a:ext cx="3405538" cy="11744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9AD9A5C2-69F2-4EBF-8462-3B51205289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6742" y="5921454"/>
              <a:ext cx="628800" cy="537107"/>
            </a:xfrm>
            <a:prstGeom prst="rect">
              <a:avLst/>
            </a:prstGeom>
          </p:spPr>
        </p:pic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26744D21-FF55-4FF0-9861-04C386DB1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08045" y="6494495"/>
            <a:ext cx="1221649" cy="282788"/>
          </a:xfrm>
          <a:ln>
            <a:noFill/>
            <a:prstDash val="dash"/>
          </a:ln>
        </p:spPr>
        <p:txBody>
          <a:bodyPr>
            <a:normAutofit/>
          </a:bodyPr>
          <a:lstStyle/>
          <a:p>
            <a:r>
              <a:rPr lang="es-ES" sz="8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Click Pastoral No. 56</a:t>
            </a:r>
            <a:endParaRPr lang="es-CO" sz="80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3C01A0C-5D04-463F-9C85-3401AC0989A9}"/>
              </a:ext>
            </a:extLst>
          </p:cNvPr>
          <p:cNvSpPr txBox="1"/>
          <p:nvPr/>
        </p:nvSpPr>
        <p:spPr>
          <a:xfrm>
            <a:off x="6755281" y="1792319"/>
            <a:ext cx="5163341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accent1">
                    <a:lumMod val="50000"/>
                  </a:schemeClr>
                </a:solidFill>
              </a:rPr>
              <a:t>Video No. 2</a:t>
            </a:r>
          </a:p>
          <a:p>
            <a:pPr marL="342900" indent="-342900">
              <a:buAutoNum type="arabicPeriod"/>
            </a:pPr>
            <a:endParaRPr lang="es-ES" sz="1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sz="2000" b="1" dirty="0">
                <a:solidFill>
                  <a:schemeClr val="accent1">
                    <a:lumMod val="50000"/>
                  </a:schemeClr>
                </a:solidFill>
              </a:rPr>
              <a:t>Qué es el metaverso y cuáles son las dudas que genera este mundo “gemelo” digital. </a:t>
            </a:r>
          </a:p>
          <a:p>
            <a:endParaRPr lang="es-ES" sz="2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No solo te explicarán en qué consiste, sino que desde una mirada crítica, establecerán una serie de interrogantes que subyacen a esta iniciativa.  </a:t>
            </a:r>
          </a:p>
          <a:p>
            <a:endParaRPr lang="es-ES" sz="2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Accede:</a:t>
            </a:r>
          </a:p>
          <a:p>
            <a:r>
              <a:rPr lang="es-ES" sz="1600" dirty="0">
                <a:solidFill>
                  <a:schemeClr val="accent1">
                    <a:lumMod val="50000"/>
                  </a:schemeClr>
                </a:solidFill>
                <a:hlinkClick r:id="rId4"/>
              </a:rPr>
              <a:t>https://www.youtube.com/watch?v=XIJwITC2DeU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endParaRPr lang="es-ES" sz="2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s-ES" sz="2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s-E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4" name="Picture 6" descr="Cómo podría ser el mundo del metaverso?">
            <a:extLst>
              <a:ext uri="{FF2B5EF4-FFF2-40B4-BE49-F238E27FC236}">
                <a16:creationId xmlns:a16="http://schemas.microsoft.com/office/drawing/2014/main" id="{B7B7D8F8-6322-4EE7-80DA-39F8E3C235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89" r="2045"/>
          <a:stretch/>
        </p:blipFill>
        <p:spPr bwMode="auto">
          <a:xfrm>
            <a:off x="0" y="0"/>
            <a:ext cx="609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5531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>
            <a:extLst>
              <a:ext uri="{FF2B5EF4-FFF2-40B4-BE49-F238E27FC236}">
                <a16:creationId xmlns:a16="http://schemas.microsoft.com/office/drawing/2014/main" id="{19161616-43FC-40A6-860B-AB54649425AA}"/>
              </a:ext>
            </a:extLst>
          </p:cNvPr>
          <p:cNvGrpSpPr/>
          <p:nvPr/>
        </p:nvGrpSpPr>
        <p:grpSpPr>
          <a:xfrm>
            <a:off x="9891825" y="6038437"/>
            <a:ext cx="2026797" cy="662731"/>
            <a:chOff x="364065" y="5620625"/>
            <a:chExt cx="3405538" cy="1174458"/>
          </a:xfrm>
        </p:grpSpPr>
        <p:pic>
          <p:nvPicPr>
            <p:cNvPr id="1036" name="Picture 12" descr="Vector resumen de antecedentes rayas líneas. | Vector Gratis">
              <a:extLst>
                <a:ext uri="{FF2B5EF4-FFF2-40B4-BE49-F238E27FC236}">
                  <a16:creationId xmlns:a16="http://schemas.microsoft.com/office/drawing/2014/main" id="{E9C2DB4A-DD45-4D64-BE84-EF692FAD8CD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7104" b="37313"/>
            <a:stretch/>
          </p:blipFill>
          <p:spPr bwMode="auto">
            <a:xfrm>
              <a:off x="364065" y="5620625"/>
              <a:ext cx="3405538" cy="11744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9AD9A5C2-69F2-4EBF-8462-3B51205289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6742" y="5921454"/>
              <a:ext cx="628800" cy="537107"/>
            </a:xfrm>
            <a:prstGeom prst="rect">
              <a:avLst/>
            </a:prstGeom>
          </p:spPr>
        </p:pic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26744D21-FF55-4FF0-9861-04C386DB1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08045" y="6494495"/>
            <a:ext cx="1221649" cy="282788"/>
          </a:xfrm>
          <a:ln>
            <a:noFill/>
            <a:prstDash val="dash"/>
          </a:ln>
        </p:spPr>
        <p:txBody>
          <a:bodyPr>
            <a:normAutofit/>
          </a:bodyPr>
          <a:lstStyle/>
          <a:p>
            <a:r>
              <a:rPr lang="es-ES" sz="8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Click Pastoral No. 56</a:t>
            </a:r>
            <a:endParaRPr lang="es-CO" sz="80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3C01A0C-5D04-463F-9C85-3401AC0989A9}"/>
              </a:ext>
            </a:extLst>
          </p:cNvPr>
          <p:cNvSpPr txBox="1"/>
          <p:nvPr/>
        </p:nvSpPr>
        <p:spPr>
          <a:xfrm>
            <a:off x="6665634" y="1186304"/>
            <a:ext cx="516334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accent1">
                    <a:lumMod val="50000"/>
                  </a:schemeClr>
                </a:solidFill>
              </a:rPr>
              <a:t>Video No. 3</a:t>
            </a:r>
          </a:p>
          <a:p>
            <a:pPr marL="342900" indent="-342900">
              <a:buAutoNum type="arabicPeriod"/>
            </a:pPr>
            <a:endParaRPr lang="es-ES" sz="1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sz="2000" b="1" dirty="0">
                <a:solidFill>
                  <a:schemeClr val="accent1">
                    <a:lumMod val="50000"/>
                  </a:schemeClr>
                </a:solidFill>
              </a:rPr>
              <a:t>El Metaverso de Facebook: ¿Cómo puedes formar parte de él?</a:t>
            </a:r>
          </a:p>
          <a:p>
            <a:endParaRPr lang="es-ES" sz="2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Indica algunos antecedentes ya existentes del Metaverso, al tiempo que menciona los requerimientos tecnológicos necesarios para su funcionamiento. Finalmente plantea el interrogante acerca del verdadero propósito de este nuevo desarrollo y los efectos nocivos que podría tener.</a:t>
            </a:r>
          </a:p>
          <a:p>
            <a:endParaRPr lang="es-ES" sz="2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Accede:</a:t>
            </a:r>
          </a:p>
          <a:p>
            <a:r>
              <a:rPr lang="es-ES" sz="1600" dirty="0">
                <a:solidFill>
                  <a:schemeClr val="accent1">
                    <a:lumMod val="50000"/>
                  </a:schemeClr>
                </a:solidFill>
                <a:hlinkClick r:id="rId4"/>
              </a:rPr>
              <a:t>https://www.youtube.com/watch?v=R8mj1kTT4hk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3076" name="Picture 4" descr="O boom dos games e a emergência do metaverso | Oi Futuro">
            <a:extLst>
              <a:ext uri="{FF2B5EF4-FFF2-40B4-BE49-F238E27FC236}">
                <a16:creationId xmlns:a16="http://schemas.microsoft.com/office/drawing/2014/main" id="{A6C3DFF4-8539-4527-A307-05D4CF8751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84" r="3824"/>
          <a:stretch/>
        </p:blipFill>
        <p:spPr bwMode="auto">
          <a:xfrm>
            <a:off x="0" y="-11080"/>
            <a:ext cx="6096000" cy="686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863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>
            <a:extLst>
              <a:ext uri="{FF2B5EF4-FFF2-40B4-BE49-F238E27FC236}">
                <a16:creationId xmlns:a16="http://schemas.microsoft.com/office/drawing/2014/main" id="{19161616-43FC-40A6-860B-AB54649425AA}"/>
              </a:ext>
            </a:extLst>
          </p:cNvPr>
          <p:cNvGrpSpPr/>
          <p:nvPr/>
        </p:nvGrpSpPr>
        <p:grpSpPr>
          <a:xfrm>
            <a:off x="364065" y="6132351"/>
            <a:ext cx="2026797" cy="662731"/>
            <a:chOff x="364065" y="5620625"/>
            <a:chExt cx="3405538" cy="1174458"/>
          </a:xfrm>
        </p:grpSpPr>
        <p:pic>
          <p:nvPicPr>
            <p:cNvPr id="1036" name="Picture 12" descr="Vector resumen de antecedentes rayas líneas. | Vector Gratis">
              <a:extLst>
                <a:ext uri="{FF2B5EF4-FFF2-40B4-BE49-F238E27FC236}">
                  <a16:creationId xmlns:a16="http://schemas.microsoft.com/office/drawing/2014/main" id="{E9C2DB4A-DD45-4D64-BE84-EF692FAD8CD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7104" b="37313"/>
            <a:stretch/>
          </p:blipFill>
          <p:spPr bwMode="auto">
            <a:xfrm>
              <a:off x="364065" y="5620625"/>
              <a:ext cx="3405538" cy="11744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9AD9A5C2-69F2-4EBF-8462-3B51205289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6742" y="5921454"/>
              <a:ext cx="628800" cy="537107"/>
            </a:xfrm>
            <a:prstGeom prst="rect">
              <a:avLst/>
            </a:prstGeom>
          </p:spPr>
        </p:pic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26744D21-FF55-4FF0-9861-04C386DB1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656" y="6575212"/>
            <a:ext cx="1221649" cy="282788"/>
          </a:xfrm>
          <a:ln>
            <a:noFill/>
            <a:prstDash val="dash"/>
          </a:ln>
        </p:spPr>
        <p:txBody>
          <a:bodyPr>
            <a:normAutofit/>
          </a:bodyPr>
          <a:lstStyle/>
          <a:p>
            <a:r>
              <a:rPr lang="es-ES" sz="8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Click Pastoral No. 56</a:t>
            </a:r>
            <a:endParaRPr lang="es-CO" sz="80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3C01A0C-5D04-463F-9C85-3401AC0989A9}"/>
              </a:ext>
            </a:extLst>
          </p:cNvPr>
          <p:cNvSpPr txBox="1"/>
          <p:nvPr/>
        </p:nvSpPr>
        <p:spPr>
          <a:xfrm>
            <a:off x="514445" y="2077156"/>
            <a:ext cx="465231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</a:rPr>
              <a:t>Video No. 4</a:t>
            </a:r>
          </a:p>
          <a:p>
            <a:endParaRPr lang="es-ES" sz="2800" b="1" dirty="0">
              <a:solidFill>
                <a:schemeClr val="accent1">
                  <a:lumMod val="50000"/>
                </a:schemeClr>
              </a:solidFill>
              <a:ea typeface="Verdana" panose="020B0604030504040204" pitchFamily="34" charset="0"/>
            </a:endParaRPr>
          </a:p>
          <a:p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</a:rPr>
              <a:t>Qué es el </a:t>
            </a:r>
            <a:r>
              <a:rPr lang="es-ES" sz="2000" b="1" dirty="0" err="1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</a:rPr>
              <a:t>Metaverso</a:t>
            </a: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</a:rPr>
              <a:t> | EL FUTURO DEL INTERNET</a:t>
            </a:r>
          </a:p>
          <a:p>
            <a:endParaRPr lang="es-CO" sz="2000" b="1" dirty="0">
              <a:solidFill>
                <a:schemeClr val="accent1">
                  <a:lumMod val="50000"/>
                </a:schemeClr>
              </a:solidFill>
              <a:ea typeface="Verdana" panose="020B0604030504040204" pitchFamily="34" charset="0"/>
            </a:endParaRPr>
          </a:p>
          <a:p>
            <a:r>
              <a:rPr lang="es-ES" sz="2000" dirty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</a:rPr>
              <a:t>Indica de manera precisa los avances que al respecto del </a:t>
            </a:r>
            <a:r>
              <a:rPr lang="es-ES" sz="2000" dirty="0" err="1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</a:rPr>
              <a:t>Metaverso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</a:rPr>
              <a:t> se han venido dando de tiempo atrás.</a:t>
            </a:r>
          </a:p>
          <a:p>
            <a:endParaRPr lang="es-ES" sz="2000" dirty="0">
              <a:solidFill>
                <a:schemeClr val="accent1">
                  <a:lumMod val="50000"/>
                </a:schemeClr>
              </a:solidFill>
              <a:ea typeface="Verdana" panose="020B0604030504040204" pitchFamily="34" charset="0"/>
            </a:endParaRPr>
          </a:p>
          <a:p>
            <a:r>
              <a:rPr lang="es-ES" sz="2000" dirty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</a:rPr>
              <a:t>Accede: 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  <a:hlinkClick r:id="rId4"/>
              </a:rPr>
              <a:t>https://www.youtube.com/watch?v=jUjstwJamm4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</a:rPr>
              <a:t>  </a:t>
            </a:r>
          </a:p>
        </p:txBody>
      </p:sp>
      <p:sp>
        <p:nvSpPr>
          <p:cNvPr id="5" name="AutoShape 2" descr="https://www.erescristiano.com/wp-content/uploads/2019/07/oraci%C3%B3n-por-los-j%C3%B3vene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050" name="Picture 2" descr="Estas son 4 criptomonedas del metaverso con potencial de crecimiento en  2022 - RT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40" r="34383"/>
          <a:stretch/>
        </p:blipFill>
        <p:spPr bwMode="auto">
          <a:xfrm>
            <a:off x="6072063" y="0"/>
            <a:ext cx="61199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4955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>
            <a:extLst>
              <a:ext uri="{FF2B5EF4-FFF2-40B4-BE49-F238E27FC236}">
                <a16:creationId xmlns:a16="http://schemas.microsoft.com/office/drawing/2014/main" id="{19161616-43FC-40A6-860B-AB54649425AA}"/>
              </a:ext>
            </a:extLst>
          </p:cNvPr>
          <p:cNvGrpSpPr/>
          <p:nvPr/>
        </p:nvGrpSpPr>
        <p:grpSpPr>
          <a:xfrm>
            <a:off x="364065" y="6132351"/>
            <a:ext cx="2026797" cy="662731"/>
            <a:chOff x="364065" y="5620625"/>
            <a:chExt cx="3405538" cy="1174458"/>
          </a:xfrm>
        </p:grpSpPr>
        <p:pic>
          <p:nvPicPr>
            <p:cNvPr id="1036" name="Picture 12" descr="Vector resumen de antecedentes rayas líneas. | Vector Gratis">
              <a:extLst>
                <a:ext uri="{FF2B5EF4-FFF2-40B4-BE49-F238E27FC236}">
                  <a16:creationId xmlns:a16="http://schemas.microsoft.com/office/drawing/2014/main" id="{E9C2DB4A-DD45-4D64-BE84-EF692FAD8CD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7104" b="37313"/>
            <a:stretch/>
          </p:blipFill>
          <p:spPr bwMode="auto">
            <a:xfrm>
              <a:off x="364065" y="5620625"/>
              <a:ext cx="3405538" cy="11744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9AD9A5C2-69F2-4EBF-8462-3B51205289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6742" y="5921454"/>
              <a:ext cx="628800" cy="537107"/>
            </a:xfrm>
            <a:prstGeom prst="rect">
              <a:avLst/>
            </a:prstGeom>
          </p:spPr>
        </p:pic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26744D21-FF55-4FF0-9861-04C386DB1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656" y="6575212"/>
            <a:ext cx="1221649" cy="282788"/>
          </a:xfrm>
          <a:ln>
            <a:noFill/>
            <a:prstDash val="dash"/>
          </a:ln>
        </p:spPr>
        <p:txBody>
          <a:bodyPr>
            <a:normAutofit/>
          </a:bodyPr>
          <a:lstStyle/>
          <a:p>
            <a:r>
              <a:rPr lang="es-ES" sz="8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Click Pastoral No. 56</a:t>
            </a:r>
            <a:endParaRPr lang="es-CO" sz="80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3C01A0C-5D04-463F-9C85-3401AC0989A9}"/>
              </a:ext>
            </a:extLst>
          </p:cNvPr>
          <p:cNvSpPr txBox="1"/>
          <p:nvPr/>
        </p:nvSpPr>
        <p:spPr>
          <a:xfrm>
            <a:off x="514445" y="1613860"/>
            <a:ext cx="465231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</a:rPr>
              <a:t>Video No. 5</a:t>
            </a:r>
          </a:p>
          <a:p>
            <a:endParaRPr lang="es-ES" sz="2800" b="1" dirty="0">
              <a:solidFill>
                <a:schemeClr val="accent1">
                  <a:lumMod val="50000"/>
                </a:schemeClr>
              </a:solidFill>
              <a:ea typeface="Verdana" panose="020B0604030504040204" pitchFamily="34" charset="0"/>
            </a:endParaRPr>
          </a:p>
          <a:p>
            <a:r>
              <a:rPr lang="es-CO" sz="2000" b="1" dirty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</a:rPr>
              <a:t>¿Qué es el metaverso?</a:t>
            </a:r>
          </a:p>
          <a:p>
            <a:endParaRPr lang="es-ES" sz="2000" dirty="0">
              <a:solidFill>
                <a:schemeClr val="accent1">
                  <a:lumMod val="50000"/>
                </a:schemeClr>
              </a:solidFill>
              <a:ea typeface="Verdana" panose="020B0604030504040204" pitchFamily="34" charset="0"/>
            </a:endParaRPr>
          </a:p>
          <a:p>
            <a:r>
              <a:rPr lang="es-ES" sz="2000" dirty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</a:rPr>
              <a:t>El principal valor de este recurso es que no solo indica que es el </a:t>
            </a:r>
            <a:r>
              <a:rPr lang="es-ES" sz="2000" dirty="0" err="1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</a:rPr>
              <a:t>Metaverso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</a:rPr>
              <a:t>, sino que advierte al mismo tiempo los riesgos que trae consigo para la humanidad.</a:t>
            </a:r>
          </a:p>
          <a:p>
            <a:endParaRPr lang="es-ES" sz="2000" dirty="0">
              <a:solidFill>
                <a:schemeClr val="accent1">
                  <a:lumMod val="50000"/>
                </a:schemeClr>
              </a:solidFill>
              <a:ea typeface="Verdana" panose="020B0604030504040204" pitchFamily="34" charset="0"/>
            </a:endParaRPr>
          </a:p>
          <a:p>
            <a:r>
              <a:rPr lang="es-ES" sz="2000" dirty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</a:rPr>
              <a:t>Accede:</a:t>
            </a:r>
          </a:p>
          <a:p>
            <a:r>
              <a:rPr lang="es-ES" sz="1600" dirty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  <a:hlinkClick r:id="rId4"/>
              </a:rPr>
              <a:t>https://www.youtube.com/watch?v=WF0B84_QEbo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</a:rPr>
              <a:t> </a:t>
            </a:r>
          </a:p>
        </p:txBody>
      </p:sp>
      <p:sp>
        <p:nvSpPr>
          <p:cNvPr id="5" name="AutoShape 2" descr="https://www.erescristiano.com/wp-content/uploads/2019/07/oraci%C3%B3n-por-los-j%C3%B3vene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6" name="Picture 2" descr="Conoce 5 tokens con potencial alcista que están relacionados con el  metaverso que cuestan menos de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58" r="13356"/>
          <a:stretch/>
        </p:blipFill>
        <p:spPr bwMode="auto">
          <a:xfrm>
            <a:off x="6154898" y="0"/>
            <a:ext cx="603710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3662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16F89E8A-AC2E-448D-B0CE-4F2516B64B57}"/>
              </a:ext>
            </a:extLst>
          </p:cNvPr>
          <p:cNvSpPr txBox="1">
            <a:spLocks/>
          </p:cNvSpPr>
          <p:nvPr/>
        </p:nvSpPr>
        <p:spPr>
          <a:xfrm>
            <a:off x="1034015" y="1253713"/>
            <a:ext cx="10475679" cy="2175287"/>
          </a:xfrm>
          <a:prstGeom prst="rect">
            <a:avLst/>
          </a:prstGeom>
          <a:ln>
            <a:noFill/>
            <a:prstDash val="dash"/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900" dirty="0">
                <a:solidFill>
                  <a:schemeClr val="tx2"/>
                </a:solidFill>
                <a:latin typeface="Arial Rounded MT Bold" panose="020F0704030504030204" pitchFamily="34" charset="0"/>
              </a:rPr>
              <a:t>Para profundizar:</a:t>
            </a:r>
          </a:p>
          <a:p>
            <a:r>
              <a:rPr lang="es-ES" sz="2400" dirty="0">
                <a:solidFill>
                  <a:schemeClr val="tx2"/>
                </a:solidFill>
              </a:rPr>
              <a:t> </a:t>
            </a:r>
            <a:r>
              <a:rPr lang="es-CO" sz="2100" dirty="0">
                <a:solidFill>
                  <a:schemeClr val="tx2"/>
                </a:solidFill>
              </a:rPr>
              <a:t> </a:t>
            </a:r>
          </a:p>
          <a:p>
            <a:endParaRPr lang="es-CO" sz="2100" dirty="0">
              <a:solidFill>
                <a:schemeClr val="tx2"/>
              </a:solidFill>
              <a:latin typeface="Arial Rounded MT Bold" panose="020F0704030504030204" pitchFamily="34" charset="0"/>
            </a:endParaRPr>
          </a:p>
          <a:p>
            <a:r>
              <a:rPr lang="es-ES" sz="2400" dirty="0">
                <a:solidFill>
                  <a:schemeClr val="tx2"/>
                </a:solidFill>
                <a:hlinkClick r:id="rId2"/>
              </a:rPr>
              <a:t>https://viapastoral.blogspot.com/2022/01/que-es-el-metaverso-cinco-5-recursos.html</a:t>
            </a:r>
            <a:r>
              <a:rPr lang="es-ES" sz="2400" dirty="0">
                <a:solidFill>
                  <a:schemeClr val="tx2"/>
                </a:solidFill>
              </a:rPr>
              <a:t>  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BCC93037-6F1C-4D0D-A652-F38AA529FBE4}"/>
              </a:ext>
            </a:extLst>
          </p:cNvPr>
          <p:cNvSpPr txBox="1">
            <a:spLocks/>
          </p:cNvSpPr>
          <p:nvPr/>
        </p:nvSpPr>
        <p:spPr>
          <a:xfrm>
            <a:off x="7281643" y="4339544"/>
            <a:ext cx="4228052" cy="1935420"/>
          </a:xfrm>
          <a:prstGeom prst="rect">
            <a:avLst/>
          </a:prstGeom>
          <a:ln>
            <a:noFill/>
            <a:prstDash val="dash"/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9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Camilo E. Rodríguez F. </a:t>
            </a:r>
            <a:br>
              <a:rPr lang="es-ES" sz="60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sz="18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Director de Pastoral – CONACED</a:t>
            </a:r>
          </a:p>
          <a:p>
            <a:r>
              <a:rPr lang="es-ES" sz="18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hlinkClick r:id="rId3"/>
              </a:rPr>
              <a:t>pastoralconaced@conaced.edu.co</a:t>
            </a:r>
            <a:endParaRPr lang="es-ES" sz="180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r>
              <a:rPr lang="es-ES" sz="18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Tel.:3184320369</a:t>
            </a:r>
          </a:p>
          <a:p>
            <a:r>
              <a:rPr lang="es-ES" sz="18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www.conaced.edu.co </a:t>
            </a:r>
            <a:endParaRPr lang="es-CO" sz="450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19D9C1EF-A9B5-437B-936B-6485FFA8B253}"/>
              </a:ext>
            </a:extLst>
          </p:cNvPr>
          <p:cNvGrpSpPr/>
          <p:nvPr/>
        </p:nvGrpSpPr>
        <p:grpSpPr>
          <a:xfrm>
            <a:off x="364065" y="5620625"/>
            <a:ext cx="3405538" cy="1174458"/>
            <a:chOff x="364065" y="5620625"/>
            <a:chExt cx="3405538" cy="1174458"/>
          </a:xfrm>
        </p:grpSpPr>
        <p:pic>
          <p:nvPicPr>
            <p:cNvPr id="11" name="Picture 12" descr="Vector resumen de antecedentes rayas líneas. | Vector Gratis">
              <a:extLst>
                <a:ext uri="{FF2B5EF4-FFF2-40B4-BE49-F238E27FC236}">
                  <a16:creationId xmlns:a16="http://schemas.microsoft.com/office/drawing/2014/main" id="{9137F3AF-5940-4404-967D-B4908E3FAF7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7104" b="37313"/>
            <a:stretch/>
          </p:blipFill>
          <p:spPr bwMode="auto">
            <a:xfrm>
              <a:off x="364065" y="5620625"/>
              <a:ext cx="3405538" cy="11744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0AF02A29-F301-4EB8-8900-B551C797C4F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6742" y="5921454"/>
              <a:ext cx="628800" cy="5371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479256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4921</TotalTime>
  <Words>448</Words>
  <Application>Microsoft Office PowerPoint</Application>
  <PresentationFormat>Panorámica</PresentationFormat>
  <Paragraphs>62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Arial Rounded MT Bold</vt:lpstr>
      <vt:lpstr>Calibri</vt:lpstr>
      <vt:lpstr>Calibri Light</vt:lpstr>
      <vt:lpstr>Tema de Office</vt:lpstr>
      <vt:lpstr>Click Pastoral No. 56 ¿Qué es el metaverso? 5 Recursos para entenderlo.</vt:lpstr>
      <vt:lpstr>Click Pastoral No. 56</vt:lpstr>
      <vt:lpstr>Click Pastoral No. 56</vt:lpstr>
      <vt:lpstr>Click Pastoral No. 56</vt:lpstr>
      <vt:lpstr>Click Pastoral No. 56</vt:lpstr>
      <vt:lpstr>Click Pastoral No. 56</vt:lpstr>
      <vt:lpstr>Click Pastoral No. 56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CONACED</dc:creator>
  <cp:lastModifiedBy>CONACED</cp:lastModifiedBy>
  <cp:revision>284</cp:revision>
  <dcterms:created xsi:type="dcterms:W3CDTF">2020-01-20T16:35:24Z</dcterms:created>
  <dcterms:modified xsi:type="dcterms:W3CDTF">2022-02-07T13:03:17Z</dcterms:modified>
</cp:coreProperties>
</file>