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3" r:id="rId3"/>
    <p:sldId id="301" r:id="rId4"/>
    <p:sldId id="300" r:id="rId5"/>
    <p:sldId id="302" r:id="rId6"/>
    <p:sldId id="310" r:id="rId7"/>
    <p:sldId id="311" r:id="rId8"/>
    <p:sldId id="312" r:id="rId9"/>
    <p:sldId id="313" r:id="rId10"/>
    <p:sldId id="314" r:id="rId11"/>
    <p:sldId id="315" r:id="rId12"/>
    <p:sldId id="318" r:id="rId13"/>
    <p:sldId id="319" r:id="rId14"/>
    <p:sldId id="320" r:id="rId15"/>
    <p:sldId id="321" r:id="rId16"/>
    <p:sldId id="322" r:id="rId17"/>
    <p:sldId id="323" r:id="rId18"/>
    <p:sldId id="324" r:id="rId19"/>
    <p:sldId id="325" r:id="rId20"/>
    <p:sldId id="326" r:id="rId21"/>
    <p:sldId id="327" r:id="rId22"/>
    <p:sldId id="329" r:id="rId23"/>
    <p:sldId id="328" r:id="rId24"/>
    <p:sldId id="330" r:id="rId25"/>
    <p:sldId id="331" r:id="rId26"/>
    <p:sldId id="332" r:id="rId27"/>
    <p:sldId id="333" r:id="rId28"/>
    <p:sldId id="334" r:id="rId29"/>
    <p:sldId id="335" r:id="rId30"/>
    <p:sldId id="336" r:id="rId31"/>
    <p:sldId id="337" r:id="rId32"/>
    <p:sldId id="338" r:id="rId33"/>
    <p:sldId id="281" r:id="rId34"/>
    <p:sldId id="309" r:id="rId3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7C44C10-D00B-4707-9A40-0D8F66159029}">
          <p14:sldIdLst>
            <p14:sldId id="292"/>
            <p14:sldId id="293"/>
            <p14:sldId id="301"/>
            <p14:sldId id="300"/>
            <p14:sldId id="302"/>
            <p14:sldId id="310"/>
            <p14:sldId id="311"/>
            <p14:sldId id="312"/>
            <p14:sldId id="313"/>
          </p14:sldIdLst>
        </p14:section>
        <p14:section name="Sección sin título" id="{C0354D2B-D53D-4E7B-AB2E-5C25C5289C37}">
          <p14:sldIdLst>
            <p14:sldId id="314"/>
            <p14:sldId id="315"/>
            <p14:sldId id="318"/>
            <p14:sldId id="319"/>
            <p14:sldId id="320"/>
            <p14:sldId id="321"/>
            <p14:sldId id="322"/>
            <p14:sldId id="323"/>
            <p14:sldId id="324"/>
            <p14:sldId id="325"/>
            <p14:sldId id="326"/>
            <p14:sldId id="327"/>
            <p14:sldId id="329"/>
            <p14:sldId id="328"/>
            <p14:sldId id="330"/>
            <p14:sldId id="331"/>
            <p14:sldId id="332"/>
            <p14:sldId id="333"/>
            <p14:sldId id="334"/>
            <p14:sldId id="335"/>
            <p14:sldId id="336"/>
            <p14:sldId id="337"/>
            <p14:sldId id="338"/>
            <p14:sldId id="281"/>
            <p14:sldId id="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41D61"/>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6730" autoAdjust="0"/>
  </p:normalViewPr>
  <p:slideViewPr>
    <p:cSldViewPr snapToGrid="0">
      <p:cViewPr varScale="1">
        <p:scale>
          <a:sx n="110" d="100"/>
          <a:sy n="110" d="100"/>
        </p:scale>
        <p:origin x="114"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5EA41-409E-4635-B6D5-E4B8516D9D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B6B6A15-540D-440E-BDE9-FDE8F3E59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F93F831-FD72-4563-967D-CA913E9BB80F}"/>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5" name="Marcador de pie de página 4">
            <a:extLst>
              <a:ext uri="{FF2B5EF4-FFF2-40B4-BE49-F238E27FC236}">
                <a16:creationId xmlns:a16="http://schemas.microsoft.com/office/drawing/2014/main" id="{E4C81B9B-517B-4555-9D20-700C220796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1F5628-2ABF-42BA-B419-E6F771366DED}"/>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54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1E0DD-CB21-498F-A352-89DAE7EE91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913A2E9-32A9-456C-A175-DEF38D405CA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88CDABA-2106-47F9-97F5-7067D5912906}"/>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5" name="Marcador de pie de página 4">
            <a:extLst>
              <a:ext uri="{FF2B5EF4-FFF2-40B4-BE49-F238E27FC236}">
                <a16:creationId xmlns:a16="http://schemas.microsoft.com/office/drawing/2014/main" id="{E87C4684-DF67-4457-A9E2-B60D9FF912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E7648A-C57B-40FC-A385-8862ABA2D9E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65281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5D2B00-E6B2-4051-8A10-2595859FDD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5B5689-1B92-42D4-BC8A-598D30A400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249E94-E2A7-4EFE-BC04-CD91130AFD1C}"/>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5" name="Marcador de pie de página 4">
            <a:extLst>
              <a:ext uri="{FF2B5EF4-FFF2-40B4-BE49-F238E27FC236}">
                <a16:creationId xmlns:a16="http://schemas.microsoft.com/office/drawing/2014/main" id="{922F3200-9666-48D2-9FD6-C046E8BD6D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F83C6B-53D9-4A5B-BAA1-7691E6AC2CA8}"/>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635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F0C25-7473-4963-8E97-5E53234F6B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16FB22-AD26-4A4C-AC11-14012AA00F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7380C4-F974-4922-845D-9BF27F6C185A}"/>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5" name="Marcador de pie de página 4">
            <a:extLst>
              <a:ext uri="{FF2B5EF4-FFF2-40B4-BE49-F238E27FC236}">
                <a16:creationId xmlns:a16="http://schemas.microsoft.com/office/drawing/2014/main" id="{9BB9B41E-DC34-4D2E-A778-E8B577CFF0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723DDE-EF90-4BD8-A3F1-A04D8E8F6AE1}"/>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16242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CE6C-54A6-43CA-8F17-5625779670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F3BC91-995E-4377-9A6E-AA64359CA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18E75D-C319-4088-B045-14EFE0A3E458}"/>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5" name="Marcador de pie de página 4">
            <a:extLst>
              <a:ext uri="{FF2B5EF4-FFF2-40B4-BE49-F238E27FC236}">
                <a16:creationId xmlns:a16="http://schemas.microsoft.com/office/drawing/2014/main" id="{E2342617-246A-4A97-ABD6-3BBB5EE247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F9672-93AE-4274-97B2-E20ABB51390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1233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E0D66-8088-4CC5-8E85-E80AD29866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0BF6CE-6E44-452E-9DE7-B4E3EDE15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C25E2C3-2587-495A-9113-52BB90891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AE06C6C-FC10-4A6C-AA19-A1F4608F58B1}"/>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6" name="Marcador de pie de página 5">
            <a:extLst>
              <a:ext uri="{FF2B5EF4-FFF2-40B4-BE49-F238E27FC236}">
                <a16:creationId xmlns:a16="http://schemas.microsoft.com/office/drawing/2014/main" id="{4845E8CE-65D0-44CD-9C42-01806C3099B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4C4909-12F5-446B-99D6-8141C40795B0}"/>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603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FD544-CA8B-4030-9D22-24BA4264B3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485E51-8C9B-42A4-9DAD-8A812E455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1CD398-C6CC-4FF5-8297-FA872A4773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D540CB7-0891-48EA-BFC9-3248778E5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2FBF90-E3F5-4678-9351-64D71CD3FE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A757210-8533-433E-92B0-FD7C2054E07A}"/>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8" name="Marcador de pie de página 7">
            <a:extLst>
              <a:ext uri="{FF2B5EF4-FFF2-40B4-BE49-F238E27FC236}">
                <a16:creationId xmlns:a16="http://schemas.microsoft.com/office/drawing/2014/main" id="{2008528F-BD44-40D5-9FEC-13C038CBFAE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8BA7468-E72B-476E-92A8-3979852B12FB}"/>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9571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9EFF8-8086-4A1C-8D6E-D1A1BEBF8C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BB23836-4CA0-4CE2-A960-D173655A8249}"/>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4" name="Marcador de pie de página 3">
            <a:extLst>
              <a:ext uri="{FF2B5EF4-FFF2-40B4-BE49-F238E27FC236}">
                <a16:creationId xmlns:a16="http://schemas.microsoft.com/office/drawing/2014/main" id="{62CBE1D4-8AD8-44D6-8F4F-5E56A10BFBF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BDA0D33-BE45-4944-91A6-624694610BB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01674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809751-D5CF-4055-81A1-93323AA883E1}"/>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3" name="Marcador de pie de página 2">
            <a:extLst>
              <a:ext uri="{FF2B5EF4-FFF2-40B4-BE49-F238E27FC236}">
                <a16:creationId xmlns:a16="http://schemas.microsoft.com/office/drawing/2014/main" id="{514E67F4-ED07-4EBE-B69B-5F1A4BEB124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ED51C8F-93D8-47EB-B47A-BC7B5E42FB09}"/>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0952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F65AB-F31A-4454-94A0-93F8FC1DFA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2FDE0E1-7DBE-441C-B535-19C9CD5E0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3009355-986F-4E20-B5FC-DDE05E8DE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9FC3C8-E051-473A-8D46-24A1C6EADBAE}"/>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6" name="Marcador de pie de página 5">
            <a:extLst>
              <a:ext uri="{FF2B5EF4-FFF2-40B4-BE49-F238E27FC236}">
                <a16:creationId xmlns:a16="http://schemas.microsoft.com/office/drawing/2014/main" id="{EDF83DA9-D3C7-4138-AC6B-BC75BFE91F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4628C5-8044-4883-915B-B7DE078FD53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7899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647AB-A42D-4544-BB03-0A3AC54083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EDE2EE-0207-4FB8-930E-6C36C09B7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6E355E2-20DA-4148-9496-170E016D7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984AA6-5FC4-491F-AE9D-25F846C0CBA3}"/>
              </a:ext>
            </a:extLst>
          </p:cNvPr>
          <p:cNvSpPr>
            <a:spLocks noGrp="1"/>
          </p:cNvSpPr>
          <p:nvPr>
            <p:ph type="dt" sz="half" idx="10"/>
          </p:nvPr>
        </p:nvSpPr>
        <p:spPr/>
        <p:txBody>
          <a:bodyPr/>
          <a:lstStyle/>
          <a:p>
            <a:fld id="{5EFF80B0-D9BD-4C3D-A116-B6D97F36E06D}" type="datetimeFigureOut">
              <a:rPr lang="es-CO" smtClean="0"/>
              <a:t>6/06/2022</a:t>
            </a:fld>
            <a:endParaRPr lang="es-CO"/>
          </a:p>
        </p:txBody>
      </p:sp>
      <p:sp>
        <p:nvSpPr>
          <p:cNvPr id="6" name="Marcador de pie de página 5">
            <a:extLst>
              <a:ext uri="{FF2B5EF4-FFF2-40B4-BE49-F238E27FC236}">
                <a16:creationId xmlns:a16="http://schemas.microsoft.com/office/drawing/2014/main" id="{CE932D58-92E7-4BEA-812B-F61373E805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3BE27-AF38-444E-BB34-5CA35F05347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845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3B9772-B56D-4B71-AAD2-97B42D1F1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A4BFE6-3694-4CC6-ADC8-4B747B810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2CD624-BE44-43D8-AC6C-DE11E9F68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80B0-D9BD-4C3D-A116-B6D97F36E06D}" type="datetimeFigureOut">
              <a:rPr lang="es-CO" smtClean="0"/>
              <a:t>6/06/2022</a:t>
            </a:fld>
            <a:endParaRPr lang="es-CO"/>
          </a:p>
        </p:txBody>
      </p:sp>
      <p:sp>
        <p:nvSpPr>
          <p:cNvPr id="5" name="Marcador de pie de página 4">
            <a:extLst>
              <a:ext uri="{FF2B5EF4-FFF2-40B4-BE49-F238E27FC236}">
                <a16:creationId xmlns:a16="http://schemas.microsoft.com/office/drawing/2014/main" id="{658F13C9-5342-405D-8262-9AD35DBEE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A5D6744-8D91-41DA-8AFD-F36E5D3B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F92F-2CE2-41FA-96CC-3298E22C8B3C}" type="slidenum">
              <a:rPr lang="es-CO" smtClean="0"/>
              <a:t>‹Nº›</a:t>
            </a:fld>
            <a:endParaRPr lang="es-CO"/>
          </a:p>
        </p:txBody>
      </p:sp>
    </p:spTree>
    <p:extLst>
      <p:ext uri="{BB962C8B-B14F-4D97-AF65-F5344CB8AC3E}">
        <p14:creationId xmlns:p14="http://schemas.microsoft.com/office/powerpoint/2010/main" val="322997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vatican.va/roman_curia/congregations/ccatheduc/documents/rc_con_ccatheduc_doc_20220125_istruzione-identita-scuola-cattolica_sp.html#_ftnref54"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hyperlink" Target="https://viapastoral.blogspot.com/2022/04/identidad-de-la-escuela-catolica-para.html" TargetMode="External"/><Relationship Id="rId2" Type="http://schemas.openxmlformats.org/officeDocument/2006/relationships/hyperlink" Target="https://viapastoral.blogspot.com/2022/06/identidad-de-la-escuela-catolica-para.html"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jpeg"/><Relationship Id="rId4" Type="http://schemas.openxmlformats.org/officeDocument/2006/relationships/hyperlink" Target="mailto:pastoralconaced@conaced.edu.c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4E86BE3-540E-4E54-83D2-40CF1959E44F}"/>
              </a:ext>
            </a:extLst>
          </p:cNvPr>
          <p:cNvGrpSpPr/>
          <p:nvPr/>
        </p:nvGrpSpPr>
        <p:grpSpPr>
          <a:xfrm>
            <a:off x="294007" y="815974"/>
            <a:ext cx="8938384" cy="3363986"/>
            <a:chOff x="461787" y="1057552"/>
            <a:chExt cx="8938384" cy="3363986"/>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36" b="35063"/>
            <a:stretch/>
          </p:blipFill>
          <p:spPr bwMode="auto">
            <a:xfrm>
              <a:off x="461787" y="1057552"/>
              <a:ext cx="8938384" cy="33639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57" y="1906281"/>
              <a:ext cx="1650386" cy="1396480"/>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5259896" y="4230140"/>
            <a:ext cx="6744750" cy="1325563"/>
          </a:xfrm>
          <a:ln>
            <a:noFill/>
            <a:prstDash val="dash"/>
          </a:ln>
        </p:spPr>
        <p:txBody>
          <a:bodyPr>
            <a:normAutofit/>
          </a:bodyPr>
          <a:lstStyle/>
          <a:p>
            <a:r>
              <a:rPr lang="es-ES" dirty="0">
                <a:solidFill>
                  <a:schemeClr val="accent1">
                    <a:lumMod val="50000"/>
                  </a:schemeClr>
                </a:solidFill>
                <a:latin typeface="Arial Rounded MT Bold" panose="020F0704030504030204" pitchFamily="34" charset="0"/>
              </a:rPr>
              <a:t>Click Pastoral No. 64</a:t>
            </a:r>
            <a:br>
              <a:rPr lang="es-ES" sz="4800" dirty="0">
                <a:solidFill>
                  <a:schemeClr val="accent1">
                    <a:lumMod val="50000"/>
                  </a:schemeClr>
                </a:solidFill>
                <a:latin typeface="Arial Rounded MT Bold" panose="020F0704030504030204" pitchFamily="34" charset="0"/>
              </a:rPr>
            </a:br>
            <a:r>
              <a:rPr lang="es-ES" sz="1600" dirty="0">
                <a:solidFill>
                  <a:schemeClr val="accent1">
                    <a:lumMod val="50000"/>
                  </a:schemeClr>
                </a:solidFill>
                <a:latin typeface="Arial Rounded MT Bold" panose="020F0704030504030204" pitchFamily="34" charset="0"/>
              </a:rPr>
              <a:t>Identidad de la Escuela Católica para una cultura del Diálogo</a:t>
            </a:r>
            <a:endParaRPr lang="es-CO" sz="2000" dirty="0">
              <a:solidFill>
                <a:schemeClr val="accent1">
                  <a:lumMod val="50000"/>
                </a:schemeClr>
              </a:solidFill>
              <a:latin typeface="Arial Rounded MT Bold" panose="020F0704030504030204" pitchFamily="34" charset="0"/>
            </a:endParaRPr>
          </a:p>
        </p:txBody>
      </p:sp>
      <p:pic>
        <p:nvPicPr>
          <p:cNvPr id="1034" name="Picture 10" descr="Mouse PNG, Mouse Cursor, Computer Mouse Clipart Download - Free Transparent  PNG Logos">
            <a:extLst>
              <a:ext uri="{FF2B5EF4-FFF2-40B4-BE49-F238E27FC236}">
                <a16:creationId xmlns:a16="http://schemas.microsoft.com/office/drawing/2014/main" id="{0CE8A518-3145-4FBB-AB13-EA38EAF4C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4278" y="3641092"/>
            <a:ext cx="3496009" cy="1914611"/>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62C3C37F-51E0-4722-9A00-B407D652A5F5}"/>
              </a:ext>
            </a:extLst>
          </p:cNvPr>
          <p:cNvSpPr txBox="1">
            <a:spLocks/>
          </p:cNvSpPr>
          <p:nvPr/>
        </p:nvSpPr>
        <p:spPr>
          <a:xfrm>
            <a:off x="9475386" y="5075692"/>
            <a:ext cx="2037345" cy="960022"/>
          </a:xfrm>
          <a:prstGeom prst="rect">
            <a:avLst/>
          </a:prstGeom>
          <a:ln>
            <a:noFill/>
            <a:prstDash val="dash"/>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dirty="0">
                <a:solidFill>
                  <a:srgbClr val="FF0000"/>
                </a:solidFill>
                <a:latin typeface="Arial Rounded MT Bold" panose="020F0704030504030204" pitchFamily="34" charset="0"/>
              </a:rPr>
              <a:t>Segunda Parte</a:t>
            </a:r>
            <a:endParaRPr lang="es-CO" sz="105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344838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514445" y="539105"/>
            <a:ext cx="4652316" cy="5324535"/>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Finalmente se refiere a </a:t>
            </a:r>
            <a:r>
              <a:rPr lang="es-ES" sz="2000" b="1" i="1" dirty="0">
                <a:solidFill>
                  <a:schemeClr val="accent1">
                    <a:lumMod val="50000"/>
                  </a:schemeClr>
                </a:solidFill>
                <a:ea typeface="Verdana" panose="020B0604030504040204" pitchFamily="34" charset="0"/>
              </a:rPr>
              <a:t>los Directivos,</a:t>
            </a:r>
            <a:r>
              <a:rPr lang="es-ES" sz="2000" dirty="0">
                <a:solidFill>
                  <a:schemeClr val="accent1">
                    <a:lumMod val="50000"/>
                  </a:schemeClr>
                </a:solidFill>
                <a:ea typeface="Verdana" panose="020B0604030504040204" pitchFamily="34" charset="0"/>
              </a:rPr>
              <a:t> de quienes nos recuerda que no son simplemente administradores de variados recursos, quienes resguardados detrás de su escritorio dan indicaciones y autorizaciones acerca de qué se hace o no el colegio. </a:t>
            </a:r>
          </a:p>
          <a:p>
            <a:endParaRPr lang="es-ES" sz="2000" dirty="0">
              <a:solidFill>
                <a:schemeClr val="accent1">
                  <a:lumMod val="50000"/>
                </a:schemeClr>
              </a:solidFill>
              <a:ea typeface="Verdana" panose="020B0604030504040204" pitchFamily="34" charset="0"/>
            </a:endParaRPr>
          </a:p>
          <a:p>
            <a:r>
              <a:rPr lang="es-ES" sz="2000" b="1" dirty="0">
                <a:solidFill>
                  <a:schemeClr val="accent1">
                    <a:lumMod val="50000"/>
                  </a:schemeClr>
                </a:solidFill>
                <a:ea typeface="Verdana" panose="020B0604030504040204" pitchFamily="34" charset="0"/>
              </a:rPr>
              <a:t>Son ante todo personas que comprometidas en su vocación de maestros descubren también el llamado a liderar los diversos procesos de la escuela </a:t>
            </a:r>
            <a:r>
              <a:rPr lang="es-ES" sz="2000" dirty="0">
                <a:solidFill>
                  <a:schemeClr val="accent1">
                    <a:lumMod val="50000"/>
                  </a:schemeClr>
                </a:solidFill>
                <a:ea typeface="Verdana" panose="020B0604030504040204" pitchFamily="34" charset="0"/>
              </a:rPr>
              <a:t>con una visión clara del modelo de sociedad y de persona que se requiere formar; así como de los procesos más pertinentes para ello, inspirados siempre en los valores del evangelio.</a:t>
            </a:r>
            <a:endParaRPr lang="es-ES" sz="2000" b="1" i="1" dirty="0">
              <a:solidFill>
                <a:schemeClr val="accent1">
                  <a:lumMod val="50000"/>
                </a:schemeClr>
              </a:solidFill>
              <a:ea typeface="Verdana" panose="020B060403050404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School leadership | British Council">
            <a:extLst>
              <a:ext uri="{FF2B5EF4-FFF2-40B4-BE49-F238E27FC236}">
                <a16:creationId xmlns:a16="http://schemas.microsoft.com/office/drawing/2014/main" id="{4AF4E645-D963-E842-9D7E-F87F01CBE0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1333"/>
          <a:stretch/>
        </p:blipFill>
        <p:spPr bwMode="auto">
          <a:xfrm>
            <a:off x="6115051" y="-23813"/>
            <a:ext cx="607695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2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588873" y="791854"/>
            <a:ext cx="4652316" cy="4708981"/>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En ese sentido es claro para quien funge este papel, que la misión que tiene es antes que nada </a:t>
            </a:r>
            <a:r>
              <a:rPr lang="es-ES" sz="2000" i="1" dirty="0">
                <a:solidFill>
                  <a:schemeClr val="accent1">
                    <a:lumMod val="50000"/>
                  </a:schemeClr>
                </a:solidFill>
                <a:ea typeface="Verdana" panose="020B0604030504040204" pitchFamily="34" charset="0"/>
              </a:rPr>
              <a:t>eclesial y pastoral</a:t>
            </a:r>
            <a:r>
              <a:rPr lang="es-ES" sz="2000" dirty="0">
                <a:solidFill>
                  <a:schemeClr val="accent1">
                    <a:lumMod val="50000"/>
                  </a:schemeClr>
                </a:solidFill>
                <a:ea typeface="Verdana" panose="020B0604030504040204" pitchFamily="34" charset="0"/>
              </a:rPr>
              <a:t>, es decir, que se desarrolla en el seno de una comunidad (la Iglesia) que lo envía (y a la que al mismo tiempo representa) a </a:t>
            </a:r>
            <a:r>
              <a:rPr lang="es-ES" sz="2000" i="1" dirty="0">
                <a:solidFill>
                  <a:schemeClr val="accent1">
                    <a:lumMod val="50000"/>
                  </a:schemeClr>
                </a:solidFill>
                <a:ea typeface="Verdana" panose="020B0604030504040204" pitchFamily="34" charset="0"/>
              </a:rPr>
              <a:t>ser apóstol evangelizador,</a:t>
            </a:r>
            <a:r>
              <a:rPr lang="es-ES" sz="2000" dirty="0">
                <a:solidFill>
                  <a:schemeClr val="accent1">
                    <a:lumMod val="50000"/>
                  </a:schemeClr>
                </a:solidFill>
                <a:ea typeface="Verdana" panose="020B0604030504040204" pitchFamily="34" charset="0"/>
              </a:rPr>
              <a:t> por encima de cualquier otra cosa; y por consiguiente lo designa como </a:t>
            </a:r>
            <a:r>
              <a:rPr lang="es-ES" sz="2000" i="1" dirty="0">
                <a:solidFill>
                  <a:schemeClr val="accent1">
                    <a:lumMod val="50000"/>
                  </a:schemeClr>
                </a:solidFill>
                <a:ea typeface="Verdana" panose="020B0604030504040204" pitchFamily="34" charset="0"/>
              </a:rPr>
              <a:t>acompañante</a:t>
            </a:r>
            <a:r>
              <a:rPr lang="es-ES" sz="2000" dirty="0">
                <a:solidFill>
                  <a:schemeClr val="accent1">
                    <a:lumMod val="50000"/>
                  </a:schemeClr>
                </a:solidFill>
                <a:ea typeface="Verdana" panose="020B0604030504040204" pitchFamily="34" charset="0"/>
              </a:rPr>
              <a:t> permanente para la construcción de itinerarios, desde la mediación pedagógica, que permitan la cimentación de un sólido proyecto de vida de quienes constituyen la comunidad educativa; principalmente los niños,  adolescentes y jóvenes. </a:t>
            </a: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descr="Elementary School Principals' Professional Learning: Current Status and  Future Needs">
            <a:extLst>
              <a:ext uri="{FF2B5EF4-FFF2-40B4-BE49-F238E27FC236}">
                <a16:creationId xmlns:a16="http://schemas.microsoft.com/office/drawing/2014/main" id="{168DAEB4-85B1-F82E-2407-0B82524155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98" r="33419"/>
          <a:stretch/>
        </p:blipFill>
        <p:spPr bwMode="auto">
          <a:xfrm>
            <a:off x="6153150" y="0"/>
            <a:ext cx="6038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7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586836" y="297742"/>
            <a:ext cx="5163341" cy="6247864"/>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Por ello la reiterada invitación a siempre permanecer en diálogo y relación con </a:t>
            </a:r>
            <a:r>
              <a:rPr lang="es-ES" sz="2000" i="1" dirty="0">
                <a:solidFill>
                  <a:schemeClr val="accent1">
                    <a:lumMod val="50000"/>
                  </a:schemeClr>
                </a:solidFill>
                <a:ea typeface="Verdana" panose="020B0604030504040204" pitchFamily="34" charset="0"/>
              </a:rPr>
              <a:t>los pastores de la Iglesia. </a:t>
            </a:r>
            <a:r>
              <a:rPr lang="es-ES" sz="2000" dirty="0">
                <a:solidFill>
                  <a:schemeClr val="accent1">
                    <a:lumMod val="50000"/>
                  </a:schemeClr>
                </a:solidFill>
                <a:ea typeface="Verdana" panose="020B0604030504040204" pitchFamily="34" charset="0"/>
              </a:rPr>
              <a:t>Se trata de una manera de garantizar la colegialidad y comunión. Precisamente en ese </a:t>
            </a:r>
            <a:r>
              <a:rPr lang="es-ES" sz="2000" dirty="0">
                <a:solidFill>
                  <a:schemeClr val="accent1">
                    <a:lumMod val="50000"/>
                  </a:schemeClr>
                </a:solidFill>
              </a:rPr>
              <a:t>sentido el documento explicita una serie de criterios de acción que el directivo deberá considerar:</a:t>
            </a:r>
          </a:p>
          <a:p>
            <a:endParaRPr lang="es-ES" sz="2000" dirty="0">
              <a:solidFill>
                <a:schemeClr val="accent1">
                  <a:lumMod val="50000"/>
                </a:schemeClr>
              </a:solidFill>
            </a:endParaRPr>
          </a:p>
          <a:p>
            <a:pPr marL="342900" indent="-342900">
              <a:buFont typeface="Arial" panose="020B0604020202020204" pitchFamily="34" charset="0"/>
              <a:buChar char="•"/>
            </a:pPr>
            <a:r>
              <a:rPr lang="es-ES" sz="2000" i="1" dirty="0">
                <a:solidFill>
                  <a:schemeClr val="accent1">
                    <a:lumMod val="50000"/>
                  </a:schemeClr>
                </a:solidFill>
              </a:rPr>
              <a:t>Explicitar en el proyecto educativo y especialmente en el currículo </a:t>
            </a:r>
            <a:r>
              <a:rPr lang="es-ES" sz="2000" dirty="0">
                <a:solidFill>
                  <a:schemeClr val="accent1">
                    <a:lumMod val="50000"/>
                  </a:schemeClr>
                </a:solidFill>
              </a:rPr>
              <a:t>la misión educativa de la escuela desde su identidad católica y en unidad con la comunidad educativa y los pastores de la Iglesia; lo que supone y exige al mismo tiempo del directivo docente no solo una experticia en aspectos pedagógicos, sino también una familiaridad y cercanía con el magisterio de la Iglesia en torno a la caracterización respecto a qué es educar y los fines que ésta pretende.</a:t>
            </a:r>
          </a:p>
        </p:txBody>
      </p:sp>
      <p:pic>
        <p:nvPicPr>
          <p:cNvPr id="3" name="Picture 2" descr="Margate's new Ross School principal no stranger to the district - DOWNBEACH">
            <a:extLst>
              <a:ext uri="{FF2B5EF4-FFF2-40B4-BE49-F238E27FC236}">
                <a16:creationId xmlns:a16="http://schemas.microsoft.com/office/drawing/2014/main" id="{53BEC02F-9989-96C9-6CC6-58773B0BDA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49" r="12985"/>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2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466353" y="712411"/>
            <a:ext cx="5163341" cy="5324535"/>
          </a:xfrm>
          <a:prstGeom prst="rect">
            <a:avLst/>
          </a:prstGeom>
          <a:noFill/>
        </p:spPr>
        <p:txBody>
          <a:bodyPr wrap="square" rtlCol="0">
            <a:spAutoFit/>
          </a:bodyPr>
          <a:lstStyle/>
          <a:p>
            <a:pPr marL="342900" indent="-342900">
              <a:buFont typeface="Arial" panose="020B0604020202020204" pitchFamily="34" charset="0"/>
              <a:buChar char="•"/>
            </a:pPr>
            <a:r>
              <a:rPr lang="es-ES" sz="2000" i="1" dirty="0">
                <a:solidFill>
                  <a:schemeClr val="accent1">
                    <a:lumMod val="50000"/>
                  </a:schemeClr>
                </a:solidFill>
              </a:rPr>
              <a:t>Promover y proteger el vínculo </a:t>
            </a:r>
            <a:r>
              <a:rPr lang="es-ES" sz="2000" dirty="0">
                <a:solidFill>
                  <a:schemeClr val="accent1">
                    <a:lumMod val="50000"/>
                  </a:schemeClr>
                </a:solidFill>
              </a:rPr>
              <a:t>o relación de cercanía entre la comunidad educativa o colegio y la comunidad católica. De acuerdo al documento, ésta se logra en tanto exista una estrecha comunión con la </a:t>
            </a:r>
            <a:r>
              <a:rPr lang="es-ES" sz="2000" i="1" dirty="0">
                <a:solidFill>
                  <a:schemeClr val="accent1">
                    <a:lumMod val="50000"/>
                  </a:schemeClr>
                </a:solidFill>
              </a:rPr>
              <a:t>jerarquía de la Iglesia</a:t>
            </a:r>
            <a:r>
              <a:rPr lang="es-ES" sz="2000" dirty="0">
                <a:solidFill>
                  <a:schemeClr val="accent1">
                    <a:lumMod val="50000"/>
                  </a:schemeClr>
                </a:solidFill>
              </a:rPr>
              <a:t> lo que asegurará que </a:t>
            </a:r>
            <a:r>
              <a:rPr lang="es-ES" sz="2000" i="1" dirty="0">
                <a:solidFill>
                  <a:schemeClr val="accent1">
                    <a:lumMod val="50000"/>
                  </a:schemeClr>
                </a:solidFill>
              </a:rPr>
              <a:t>“la enseñanza y la educación estén fundadas en los principios de la fe católica y que sean transmitidas por profesores de doctrina recta y vida honesta” </a:t>
            </a:r>
            <a:r>
              <a:rPr lang="es-ES" sz="2000" dirty="0">
                <a:solidFill>
                  <a:schemeClr val="accent1">
                    <a:lumMod val="50000"/>
                  </a:schemeClr>
                </a:solidFill>
              </a:rPr>
              <a:t>(cfr. can. 803 CIC; </a:t>
            </a:r>
            <a:r>
              <a:rPr lang="es-ES" sz="2000" dirty="0" err="1">
                <a:solidFill>
                  <a:schemeClr val="accent1">
                    <a:lumMod val="50000"/>
                  </a:schemeClr>
                </a:solidFill>
              </a:rPr>
              <a:t>cann</a:t>
            </a:r>
            <a:r>
              <a:rPr lang="es-ES" sz="2000" dirty="0">
                <a:solidFill>
                  <a:schemeClr val="accent1">
                    <a:lumMod val="50000"/>
                  </a:schemeClr>
                </a:solidFill>
              </a:rPr>
              <a:t>. 632 y 639 CCEO). Al mismo tiempo, correspondería tejer y mantener una relación constante con la parroquia en la que cada una manteniendo sus procesos de evangelización, logren en todo caso establecer puntos de encuentro y acción conjunta.</a:t>
            </a:r>
          </a:p>
        </p:txBody>
      </p:sp>
      <p:pic>
        <p:nvPicPr>
          <p:cNvPr id="4098" name="Picture 2" descr="Delran appoints new principal at middle school - The Sun Newspapers">
            <a:extLst>
              <a:ext uri="{FF2B5EF4-FFF2-40B4-BE49-F238E27FC236}">
                <a16:creationId xmlns:a16="http://schemas.microsoft.com/office/drawing/2014/main" id="{7AF43789-733F-EC40-60BA-CCB1242B8C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93" r="16241"/>
          <a:stretch/>
        </p:blipFill>
        <p:spPr bwMode="auto">
          <a:xfrm>
            <a:off x="-1" y="0"/>
            <a:ext cx="6096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77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588874" y="617921"/>
            <a:ext cx="4652316" cy="5016758"/>
          </a:xfrm>
          <a:prstGeom prst="rect">
            <a:avLst/>
          </a:prstGeom>
          <a:noFill/>
        </p:spPr>
        <p:txBody>
          <a:bodyPr wrap="square" rtlCol="0">
            <a:spAutoFit/>
          </a:bodyPr>
          <a:lstStyle/>
          <a:p>
            <a:pPr marL="342900" indent="-342900">
              <a:buFont typeface="Arial" panose="020B0604020202020204" pitchFamily="34" charset="0"/>
              <a:buChar char="•"/>
            </a:pPr>
            <a:r>
              <a:rPr lang="es-ES" sz="2000" dirty="0">
                <a:solidFill>
                  <a:schemeClr val="accent1">
                    <a:lumMod val="50000"/>
                  </a:schemeClr>
                </a:solidFill>
                <a:ea typeface="Verdana" panose="020B0604030504040204" pitchFamily="34" charset="0"/>
              </a:rPr>
              <a:t>Finalmente el documento establece un último rol del directivo el cual está orientado hacia la toma </a:t>
            </a:r>
            <a:r>
              <a:rPr lang="es-ES" sz="2000" i="1" dirty="0">
                <a:solidFill>
                  <a:schemeClr val="accent1">
                    <a:lumMod val="50000"/>
                  </a:schemeClr>
                </a:solidFill>
                <a:ea typeface="Verdana" panose="020B0604030504040204" pitchFamily="34" charset="0"/>
              </a:rPr>
              <a:t>de medidas adecuadas, necesarias y proporcionales </a:t>
            </a:r>
            <a:r>
              <a:rPr lang="es-ES" sz="2000" dirty="0">
                <a:solidFill>
                  <a:schemeClr val="accent1">
                    <a:lumMod val="50000"/>
                  </a:schemeClr>
                </a:solidFill>
                <a:ea typeface="Verdana" panose="020B0604030504040204" pitchFamily="34" charset="0"/>
              </a:rPr>
              <a:t>cuando cualquiera de los miembros de la comunidad educativa incumpla</a:t>
            </a:r>
            <a:r>
              <a:rPr lang="es-ES" sz="2000" i="1" dirty="0">
                <a:solidFill>
                  <a:schemeClr val="accent1">
                    <a:lumMod val="50000"/>
                  </a:schemeClr>
                </a:solidFill>
                <a:ea typeface="Verdana" panose="020B0604030504040204" pitchFamily="34" charset="0"/>
              </a:rPr>
              <a:t> con los criterios exigidos por el derecho universal, particular o propio de las escuelas católicas </a:t>
            </a:r>
            <a:r>
              <a:rPr lang="es-ES" sz="2000" dirty="0">
                <a:solidFill>
                  <a:schemeClr val="accent1">
                    <a:lumMod val="50000"/>
                  </a:schemeClr>
                </a:solidFill>
              </a:rPr>
              <a:t>(La identidad de la escuela católica para una cultura del diálogo No. 51). Aunque no explicita o ejemplifica alguna situación en concreto, podemos pensar que los ámbitos de aplicación de este rol son diversos dada la multiplicidad de dinámicas y ambientes presentes en la</a:t>
            </a:r>
            <a:endParaRPr lang="es-ES" sz="2000" dirty="0">
              <a:solidFill>
                <a:schemeClr val="accent1">
                  <a:lumMod val="50000"/>
                </a:schemeClr>
              </a:solidFill>
              <a:ea typeface="Verdana" panose="020B060403050404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2" name="Picture 2" descr="Being principal of this Deer Park ISD school is now a family tradition">
            <a:extLst>
              <a:ext uri="{FF2B5EF4-FFF2-40B4-BE49-F238E27FC236}">
                <a16:creationId xmlns:a16="http://schemas.microsoft.com/office/drawing/2014/main" id="{E714423D-A087-612C-8DC9-5243AC54BA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85" r="20528"/>
          <a:stretch/>
        </p:blipFill>
        <p:spPr bwMode="auto">
          <a:xfrm>
            <a:off x="6163339" y="0"/>
            <a:ext cx="60286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25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514445" y="617198"/>
            <a:ext cx="4652316" cy="5632311"/>
          </a:xfrm>
          <a:prstGeom prst="rect">
            <a:avLst/>
          </a:prstGeom>
          <a:noFill/>
        </p:spPr>
        <p:txBody>
          <a:bodyPr wrap="square" rtlCol="0">
            <a:spAutoFit/>
          </a:bodyPr>
          <a:lstStyle/>
          <a:p>
            <a:pPr lvl="1"/>
            <a:r>
              <a:rPr lang="es-ES" sz="2000" dirty="0">
                <a:solidFill>
                  <a:schemeClr val="accent1">
                    <a:lumMod val="50000"/>
                  </a:schemeClr>
                </a:solidFill>
              </a:rPr>
              <a:t>Escuela. Para ello, un conocimiento profundo por parte del directivo alrededor de la doctrina de la Iglesia en sus diversos temas abordados, pero también del </a:t>
            </a:r>
            <a:r>
              <a:rPr lang="es-ES" sz="2000" i="1" dirty="0">
                <a:solidFill>
                  <a:schemeClr val="accent1">
                    <a:lumMod val="50000"/>
                  </a:schemeClr>
                </a:solidFill>
              </a:rPr>
              <a:t>derecho universal </a:t>
            </a:r>
            <a:r>
              <a:rPr lang="es-ES" sz="2000" dirty="0">
                <a:solidFill>
                  <a:schemeClr val="accent1">
                    <a:lumMod val="50000"/>
                  </a:schemeClr>
                </a:solidFill>
              </a:rPr>
              <a:t>(Carta de los DDHH, Derechos de los niños por ejemplo), del </a:t>
            </a:r>
            <a:r>
              <a:rPr lang="es-ES" sz="2000" i="1" dirty="0">
                <a:solidFill>
                  <a:schemeClr val="accent1">
                    <a:lumMod val="50000"/>
                  </a:schemeClr>
                </a:solidFill>
              </a:rPr>
              <a:t>derecho local</a:t>
            </a:r>
            <a:r>
              <a:rPr lang="es-ES" sz="2000" dirty="0">
                <a:solidFill>
                  <a:schemeClr val="accent1">
                    <a:lumMod val="50000"/>
                  </a:schemeClr>
                </a:solidFill>
              </a:rPr>
              <a:t> en el país (Constitución, corpus legal, jurisprudencia, leyes de educación entre otros) y del </a:t>
            </a:r>
            <a:r>
              <a:rPr lang="es-ES" sz="2000" i="1" dirty="0">
                <a:solidFill>
                  <a:schemeClr val="accent1">
                    <a:lumMod val="50000"/>
                  </a:schemeClr>
                </a:solidFill>
              </a:rPr>
              <a:t>derecho propio</a:t>
            </a:r>
            <a:r>
              <a:rPr lang="es-ES" sz="2000" dirty="0">
                <a:solidFill>
                  <a:schemeClr val="accent1">
                    <a:lumMod val="50000"/>
                  </a:schemeClr>
                </a:solidFill>
              </a:rPr>
              <a:t> que rige y regula la educación pero en especial la escuela católica; serán el lente bajo el cual los directivos observen el día a día de la escuela para identificar situaciones en que, de una parte, debe acompañar de cerca; y de otra, en las que será necesario actuar con contundencia</a:t>
            </a:r>
            <a:endParaRPr lang="es-ES" sz="2000" dirty="0">
              <a:solidFill>
                <a:schemeClr val="accent1">
                  <a:lumMod val="50000"/>
                </a:schemeClr>
              </a:solidFill>
              <a:ea typeface="Verdana" panose="020B060403050404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6" name="Picture 2" descr="Education is all in the family for Eagle View principal - Pine and Lakes  Echo Journal | News, weather, sports from Pequot Lakes Minnesota">
            <a:extLst>
              <a:ext uri="{FF2B5EF4-FFF2-40B4-BE49-F238E27FC236}">
                <a16:creationId xmlns:a16="http://schemas.microsoft.com/office/drawing/2014/main" id="{061A62B8-AF19-E336-DA91-4CA0537E2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718" r="14023"/>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76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466353" y="712411"/>
            <a:ext cx="5163341" cy="3785652"/>
          </a:xfrm>
          <a:prstGeom prst="rect">
            <a:avLst/>
          </a:prstGeom>
          <a:noFill/>
        </p:spPr>
        <p:txBody>
          <a:bodyPr wrap="square" rtlCol="0">
            <a:spAutoFit/>
          </a:bodyPr>
          <a:lstStyle/>
          <a:p>
            <a:pPr lvl="1"/>
            <a:r>
              <a:rPr lang="es-ES" sz="2000" dirty="0">
                <a:solidFill>
                  <a:schemeClr val="accent1">
                    <a:lumMod val="50000"/>
                  </a:schemeClr>
                </a:solidFill>
              </a:rPr>
              <a:t>para detener cualquier situación anómala que ponga en riesgo el propio proyecto educativo y, principalmente, que atenten contra la vida y dignidad de las personas (</a:t>
            </a:r>
            <a:r>
              <a:rPr lang="es-ES" sz="2000" dirty="0">
                <a:solidFill>
                  <a:schemeClr val="accent1">
                    <a:lumMod val="50000"/>
                  </a:schemeClr>
                </a:solidFill>
                <a:ea typeface="Verdana" panose="020B0604030504040204" pitchFamily="34" charset="0"/>
              </a:rPr>
              <a:t>vulneración de derechos de los niños y niñas, el uso inapropiado de los recursos de la institución, situaciones de discriminación o exclusión de cualquiera de los integrantes de la comunidad, participación en celebración indebida de contratos, situaciones que atenten contra la moral y fe católicas, entre otros).</a:t>
            </a:r>
            <a:endParaRPr lang="es-ES" sz="2000" dirty="0">
              <a:solidFill>
                <a:schemeClr val="accent1">
                  <a:lumMod val="50000"/>
                </a:schemeClr>
              </a:solidFill>
            </a:endParaRPr>
          </a:p>
        </p:txBody>
      </p:sp>
      <p:pic>
        <p:nvPicPr>
          <p:cNvPr id="7170" name="Picture 2" descr="Seven Back-to-School Reads for Principals | by McGraw Hill | Inspired Ideas  | Medium">
            <a:extLst>
              <a:ext uri="{FF2B5EF4-FFF2-40B4-BE49-F238E27FC236}">
                <a16:creationId xmlns:a16="http://schemas.microsoft.com/office/drawing/2014/main" id="{B938F29E-90E8-53CC-54AB-274F2022BC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832"/>
          <a:stretch/>
        </p:blipFill>
        <p:spPr bwMode="auto">
          <a:xfrm>
            <a:off x="0" y="0"/>
            <a:ext cx="60641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22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466353" y="712411"/>
            <a:ext cx="5163341" cy="5632311"/>
          </a:xfrm>
          <a:prstGeom prst="rect">
            <a:avLst/>
          </a:prstGeom>
          <a:noFill/>
        </p:spPr>
        <p:txBody>
          <a:bodyPr wrap="square" rtlCol="0">
            <a:spAutoFit/>
          </a:bodyPr>
          <a:lstStyle/>
          <a:p>
            <a:pPr marL="342900" indent="-342900">
              <a:buFont typeface="Arial" panose="020B0604020202020204" pitchFamily="34" charset="0"/>
              <a:buChar char="•"/>
            </a:pPr>
            <a:r>
              <a:rPr lang="es-ES" sz="2000" b="1" dirty="0">
                <a:solidFill>
                  <a:schemeClr val="accent1">
                    <a:lumMod val="50000"/>
                  </a:schemeClr>
                </a:solidFill>
                <a:ea typeface="Verdana" panose="020B0604030504040204" pitchFamily="34" charset="0"/>
              </a:rPr>
              <a:t>Nivel de las iniciativas carismáticas en el Pueblo de Dios</a:t>
            </a:r>
          </a:p>
          <a:p>
            <a:pPr marL="342900" indent="-342900">
              <a:buFont typeface="Arial" panose="020B0604020202020204" pitchFamily="34" charset="0"/>
              <a:buChar char="•"/>
            </a:pPr>
            <a:endParaRPr lang="es-ES" sz="2000" b="1" dirty="0">
              <a:solidFill>
                <a:schemeClr val="accent1">
                  <a:lumMod val="50000"/>
                </a:schemeClr>
              </a:solidFill>
              <a:ea typeface="Verdana" panose="020B0604030504040204" pitchFamily="34" charset="0"/>
            </a:endParaRPr>
          </a:p>
          <a:p>
            <a:r>
              <a:rPr lang="es-ES" sz="2000" dirty="0">
                <a:solidFill>
                  <a:schemeClr val="accent1">
                    <a:lumMod val="50000"/>
                  </a:schemeClr>
                </a:solidFill>
                <a:ea typeface="Verdana" panose="020B0604030504040204" pitchFamily="34" charset="0"/>
              </a:rPr>
              <a:t>El documento sucintamente recuerda que la escuela católica surgió en el seno de una abundante riqueza espiritual cultivada y promovida al interior de los institutos de vida consagrada y las sociedades de vida apostólica. De ellos, y por impulso de sus fundadores, emergió con fuerza una escuela católica para dar respuesta a las necesidades de su contexto particular bajo las intuiciones, reflexiones y llamados particulares que el espíritu de Dios suscitaba. Cada uno de ellos adaptándose a los nuevos tiempos, ha venido enriqueciendo con creatividad e innovación su propuesta educativo pastoral hasta nuestros días, contribuyendo significativamente a la construcción de país.</a:t>
            </a:r>
          </a:p>
        </p:txBody>
      </p:sp>
      <p:pic>
        <p:nvPicPr>
          <p:cNvPr id="1028" name="Picture 4" descr="Las monjas que sufrieron el martirio del odio a la fe">
            <a:extLst>
              <a:ext uri="{FF2B5EF4-FFF2-40B4-BE49-F238E27FC236}">
                <a16:creationId xmlns:a16="http://schemas.microsoft.com/office/drawing/2014/main" id="{7ACAD427-991C-A85B-2B49-E09AB0A295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40740"/>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26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2" name="Picture 2" descr="Los laicos deben asumir cada vez más tareas» - Alfa y Omega">
            <a:extLst>
              <a:ext uri="{FF2B5EF4-FFF2-40B4-BE49-F238E27FC236}">
                <a16:creationId xmlns:a16="http://schemas.microsoft.com/office/drawing/2014/main" id="{408E35FA-3A3B-FA5D-B7E5-49F95E157F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4925"/>
          <a:stretch/>
        </p:blipFill>
        <p:spPr bwMode="auto">
          <a:xfrm>
            <a:off x="6132991" y="0"/>
            <a:ext cx="605901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1BEC8B9-B4D4-B10B-72D3-425206E8398F}"/>
              </a:ext>
            </a:extLst>
          </p:cNvPr>
          <p:cNvSpPr txBox="1"/>
          <p:nvPr/>
        </p:nvSpPr>
        <p:spPr>
          <a:xfrm>
            <a:off x="514445" y="682513"/>
            <a:ext cx="5163341" cy="5632311"/>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Al mismo tiempo reconoce el papel que han tenido los </a:t>
            </a:r>
            <a:r>
              <a:rPr lang="es-ES" sz="2000" i="1" dirty="0">
                <a:solidFill>
                  <a:schemeClr val="accent1">
                    <a:lumMod val="50000"/>
                  </a:schemeClr>
                </a:solidFill>
                <a:ea typeface="Verdana" panose="020B0604030504040204" pitchFamily="34" charset="0"/>
              </a:rPr>
              <a:t>fieles laicos, </a:t>
            </a:r>
            <a:r>
              <a:rPr lang="es-ES" sz="2000" dirty="0">
                <a:solidFill>
                  <a:schemeClr val="accent1">
                    <a:lumMod val="50000"/>
                  </a:schemeClr>
                </a:solidFill>
                <a:ea typeface="Verdana" panose="020B0604030504040204" pitchFamily="34" charset="0"/>
              </a:rPr>
              <a:t>individualmente o a través de asociaciones de fieles, en el fortalecimiento y enriquecimiento de la propuesta educativa de la escuela católica a partir de la puesta en marcha de nuevos proyectos educativos. Esto como expresión, y es el elemento a destacar, de su condición de bautizado; del que brota su deseo por ser parte activa de la misión evangelizadora eclesial a través de la educación, y no motivados por el deseo insaciable de lucro. En ese sentido destaca: </a:t>
            </a:r>
            <a:r>
              <a:rPr lang="es-ES" sz="2000" i="1" dirty="0">
                <a:solidFill>
                  <a:schemeClr val="accent1">
                    <a:lumMod val="50000"/>
                  </a:schemeClr>
                </a:solidFill>
                <a:ea typeface="Verdana" panose="020B0604030504040204" pitchFamily="34" charset="0"/>
              </a:rPr>
              <a:t>“El Espíritu de Dios no cesa de hacer nacer diversos dones en la Iglesia y de suscitar vocaciones en el Pueblo de Dios para ejercer el apostolado de la educación de los jóvenes”</a:t>
            </a:r>
            <a:r>
              <a:rPr lang="es-ES" sz="2000" dirty="0">
                <a:solidFill>
                  <a:schemeClr val="accent1">
                    <a:lumMod val="50000"/>
                  </a:schemeClr>
                </a:solidFill>
                <a:ea typeface="Verdana" panose="020B0604030504040204" pitchFamily="34" charset="0"/>
              </a:rPr>
              <a:t> </a:t>
            </a:r>
            <a:r>
              <a:rPr lang="es-ES" sz="2000" dirty="0">
                <a:solidFill>
                  <a:schemeClr val="accent1">
                    <a:lumMod val="50000"/>
                  </a:schemeClr>
                </a:solidFill>
              </a:rPr>
              <a:t>(La identidad de la escuela católica para una cultura del diálogo No. 53).</a:t>
            </a:r>
            <a:endParaRPr lang="es-ES" sz="2000" i="1" dirty="0">
              <a:solidFill>
                <a:schemeClr val="accent1">
                  <a:lumMod val="50000"/>
                </a:schemeClr>
              </a:solidFill>
              <a:ea typeface="Verdana" panose="020B0604030504040204" pitchFamily="34" charset="0"/>
            </a:endParaRPr>
          </a:p>
        </p:txBody>
      </p:sp>
    </p:spTree>
    <p:extLst>
      <p:ext uri="{BB962C8B-B14F-4D97-AF65-F5344CB8AC3E}">
        <p14:creationId xmlns:p14="http://schemas.microsoft.com/office/powerpoint/2010/main" val="146312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CuadroTexto 10">
            <a:extLst>
              <a:ext uri="{FF2B5EF4-FFF2-40B4-BE49-F238E27FC236}">
                <a16:creationId xmlns:a16="http://schemas.microsoft.com/office/drawing/2014/main" id="{D15BD606-3251-1DC3-B6AC-06C38C4B725B}"/>
              </a:ext>
            </a:extLst>
          </p:cNvPr>
          <p:cNvSpPr txBox="1"/>
          <p:nvPr/>
        </p:nvSpPr>
        <p:spPr>
          <a:xfrm>
            <a:off x="514445" y="352364"/>
            <a:ext cx="5163341" cy="5940088"/>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En todo caso, lo anterior pone de manifiesto un interrogante en relación a los factores que asignan el adjetivo calificativo de </a:t>
            </a:r>
            <a:r>
              <a:rPr lang="es-ES" sz="2000" i="1" dirty="0">
                <a:solidFill>
                  <a:schemeClr val="accent1">
                    <a:lumMod val="50000"/>
                  </a:schemeClr>
                </a:solidFill>
                <a:ea typeface="Verdana" panose="020B0604030504040204" pitchFamily="34" charset="0"/>
              </a:rPr>
              <a:t>católica</a:t>
            </a:r>
            <a:r>
              <a:rPr lang="es-ES" sz="2000" dirty="0">
                <a:solidFill>
                  <a:schemeClr val="accent1">
                    <a:lumMod val="50000"/>
                  </a:schemeClr>
                </a:solidFill>
                <a:ea typeface="Verdana" panose="020B0604030504040204" pitchFamily="34" charset="0"/>
              </a:rPr>
              <a:t> a cualquier centro educativo que pretenda identificarse como tal: ¿Cualquier colegio puede autodenominarse como católico? ¿Le basta que el titular del centro educativo sea un bautizado para denominar el colegio como católico? ¿Es suficiente para ello el asumir las orientaciones del magisterio de la iglesia para autonombrarse como tal?. Se trata de inquietudes que merecen especial atención dado el auge de colegios no pertenecientes a ningún instituto apostólico pero que se han (o que hemos) bautizado y reconocido como católicos. </a:t>
            </a:r>
          </a:p>
          <a:p>
            <a:endParaRPr lang="es-ES" sz="2000" dirty="0">
              <a:solidFill>
                <a:schemeClr val="accent1">
                  <a:lumMod val="50000"/>
                </a:schemeClr>
              </a:solidFill>
              <a:ea typeface="Verdana" panose="020B0604030504040204" pitchFamily="34" charset="0"/>
            </a:endParaRPr>
          </a:p>
          <a:p>
            <a:r>
              <a:rPr lang="es-ES" sz="2000" dirty="0">
                <a:solidFill>
                  <a:schemeClr val="accent1">
                    <a:lumMod val="50000"/>
                  </a:schemeClr>
                </a:solidFill>
                <a:ea typeface="Verdana" panose="020B0604030504040204" pitchFamily="34" charset="0"/>
              </a:rPr>
              <a:t>En ese sentido el documento establece con claridad los siguientes aspectos para asignar dicho carácter a un colegio:</a:t>
            </a:r>
          </a:p>
        </p:txBody>
      </p:sp>
      <p:pic>
        <p:nvPicPr>
          <p:cNvPr id="3076" name="Picture 4" descr="Las 10 diferencias entre cristianos y católicos - Martha Debayle">
            <a:extLst>
              <a:ext uri="{FF2B5EF4-FFF2-40B4-BE49-F238E27FC236}">
                <a16:creationId xmlns:a16="http://schemas.microsoft.com/office/drawing/2014/main" id="{7952E0F8-E505-5AD5-2B30-04B11CFF2A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861" r="3682"/>
          <a:stretch/>
        </p:blipFill>
        <p:spPr bwMode="auto">
          <a:xfrm>
            <a:off x="6109648" y="0"/>
            <a:ext cx="6077861" cy="686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9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720351" y="481436"/>
            <a:ext cx="4652316" cy="5632311"/>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Dando continuidad a la reflexión suscitada a partir del documento: </a:t>
            </a:r>
            <a:r>
              <a:rPr lang="es-ES" b="1" i="1" dirty="0">
                <a:solidFill>
                  <a:schemeClr val="accent1">
                    <a:lumMod val="50000"/>
                  </a:schemeClr>
                </a:solidFill>
                <a:ea typeface="Verdana" panose="020B0604030504040204" pitchFamily="34" charset="0"/>
              </a:rPr>
              <a:t>La identidad de la Escuela Católica para una Cultura del Diálogo</a:t>
            </a:r>
            <a:r>
              <a:rPr lang="es-ES" dirty="0">
                <a:solidFill>
                  <a:schemeClr val="accent1">
                    <a:lumMod val="50000"/>
                  </a:schemeClr>
                </a:solidFill>
                <a:ea typeface="Verdana" panose="020B0604030504040204" pitchFamily="34" charset="0"/>
              </a:rPr>
              <a:t>, pasamos ahora al capítulo II referido a </a:t>
            </a:r>
            <a:r>
              <a:rPr lang="es-ES" i="1" dirty="0">
                <a:solidFill>
                  <a:schemeClr val="accent1">
                    <a:lumMod val="50000"/>
                  </a:schemeClr>
                </a:solidFill>
                <a:ea typeface="Verdana" panose="020B0604030504040204" pitchFamily="34" charset="0"/>
              </a:rPr>
              <a:t>los sujetos responsables de promover y verificar la identidad católica</a:t>
            </a:r>
            <a:r>
              <a:rPr lang="es-ES" dirty="0">
                <a:solidFill>
                  <a:schemeClr val="accent1">
                    <a:lumMod val="50000"/>
                  </a:schemeClr>
                </a:solidFill>
                <a:ea typeface="Verdana" panose="020B0604030504040204" pitchFamily="34" charset="0"/>
              </a:rPr>
              <a:t>.</a:t>
            </a:r>
          </a:p>
          <a:p>
            <a:endParaRPr lang="es-ES" dirty="0">
              <a:solidFill>
                <a:schemeClr val="accent1">
                  <a:lumMod val="50000"/>
                </a:schemeClr>
              </a:solidFill>
              <a:ea typeface="Verdana" panose="020B0604030504040204" pitchFamily="34" charset="0"/>
            </a:endParaRPr>
          </a:p>
          <a:p>
            <a:r>
              <a:rPr lang="es-ES" dirty="0">
                <a:solidFill>
                  <a:schemeClr val="accent1">
                    <a:lumMod val="50000"/>
                  </a:schemeClr>
                </a:solidFill>
                <a:ea typeface="Verdana" panose="020B0604030504040204" pitchFamily="34" charset="0"/>
              </a:rPr>
              <a:t>De acuerdo con éste, no le basta a una escuela decirse o autonombrarse como católica para dar por hecho que lo es en su esencia y la manera como se direccionan cada uno de los procesos. El aseguramiento de dicha identidad, a partir del establecimiento de un proyecto educativo inspirado en la Doctrina de la Iglesia respecto a la educación, es un ejercicio colectivo y participativo en el que se involucra toda la comunidad educativa, es decir: estudiantes, padres, educadores, personal de apoyo y entidad patrocinadora (diríamos a quien pertenece la escuela). </a:t>
            </a: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4" name="Picture 10" descr="El negocio de la educación">
            <a:extLst>
              <a:ext uri="{FF2B5EF4-FFF2-40B4-BE49-F238E27FC236}">
                <a16:creationId xmlns:a16="http://schemas.microsoft.com/office/drawing/2014/main" id="{8811DE85-5F80-91C1-CC6B-42AA615D18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56" r="40272"/>
          <a:stretch/>
        </p:blipFill>
        <p:spPr bwMode="auto">
          <a:xfrm>
            <a:off x="6148142" y="0"/>
            <a:ext cx="60438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466353" y="2145425"/>
            <a:ext cx="5163341" cy="3477875"/>
          </a:xfrm>
          <a:prstGeom prst="rect">
            <a:avLst/>
          </a:prstGeom>
          <a:noFill/>
        </p:spPr>
        <p:txBody>
          <a:bodyPr wrap="square" rtlCol="0">
            <a:spAutoFit/>
          </a:bodyPr>
          <a:lstStyle/>
          <a:p>
            <a:pPr marL="342900" indent="-342900">
              <a:buFont typeface="Arial" panose="020B0604020202020204" pitchFamily="34" charset="0"/>
              <a:buChar char="•"/>
            </a:pPr>
            <a:r>
              <a:rPr lang="es-ES" sz="2000" b="1" dirty="0">
                <a:solidFill>
                  <a:schemeClr val="accent1">
                    <a:lumMod val="50000"/>
                  </a:schemeClr>
                </a:solidFill>
                <a:ea typeface="Verdana" panose="020B0604030504040204" pitchFamily="34" charset="0"/>
              </a:rPr>
              <a:t>Cuando el colegio o centro educativo es dirigido por una </a:t>
            </a:r>
            <a:r>
              <a:rPr lang="es-ES" sz="2000" b="1" i="1" dirty="0">
                <a:solidFill>
                  <a:schemeClr val="accent1">
                    <a:lumMod val="50000"/>
                  </a:schemeClr>
                </a:solidFill>
                <a:ea typeface="Verdana" panose="020B0604030504040204" pitchFamily="34" charset="0"/>
              </a:rPr>
              <a:t>persona jurídica pública:</a:t>
            </a:r>
          </a:p>
          <a:p>
            <a:pPr marL="457200" indent="-457200">
              <a:buAutoNum type="alphaUcPeriod"/>
            </a:pPr>
            <a:endParaRPr lang="es-ES" sz="2000" b="1" i="1" dirty="0">
              <a:solidFill>
                <a:schemeClr val="accent1">
                  <a:lumMod val="50000"/>
                </a:schemeClr>
              </a:solidFill>
              <a:ea typeface="Verdana" panose="020B0604030504040204" pitchFamily="34" charset="0"/>
            </a:endParaRPr>
          </a:p>
          <a:p>
            <a:r>
              <a:rPr lang="es-ES" sz="2000" dirty="0">
                <a:solidFill>
                  <a:schemeClr val="accent1">
                    <a:lumMod val="50000"/>
                  </a:schemeClr>
                </a:solidFill>
                <a:ea typeface="Verdana" panose="020B0604030504040204" pitchFamily="34" charset="0"/>
              </a:rPr>
              <a:t>En este caso “la unidad y la comunión con la Iglesia católica existen de facto” </a:t>
            </a:r>
            <a:r>
              <a:rPr lang="es-ES" sz="2000" dirty="0">
                <a:solidFill>
                  <a:schemeClr val="accent1">
                    <a:lumMod val="50000"/>
                  </a:schemeClr>
                </a:solidFill>
              </a:rPr>
              <a:t>(La identidad de la escuela católica para una cultura del diálogo No. 55). Es lo que acontece por ejemplo con un Instituto de vida consagrada. En donde </a:t>
            </a:r>
            <a:r>
              <a:rPr lang="es-ES" sz="2000" dirty="0">
                <a:solidFill>
                  <a:schemeClr val="accent1">
                    <a:lumMod val="50000"/>
                  </a:schemeClr>
                </a:solidFill>
                <a:ea typeface="Verdana" panose="020B0604030504040204" pitchFamily="34" charset="0"/>
              </a:rPr>
              <a:t>la escuela es considerada </a:t>
            </a:r>
            <a:r>
              <a:rPr lang="es-ES" sz="2000" i="1" dirty="0">
                <a:solidFill>
                  <a:schemeClr val="accent1">
                    <a:lumMod val="50000"/>
                  </a:schemeClr>
                </a:solidFill>
                <a:ea typeface="Verdana" panose="020B0604030504040204" pitchFamily="34" charset="0"/>
              </a:rPr>
              <a:t>ipso iure </a:t>
            </a:r>
            <a:r>
              <a:rPr lang="es-ES" sz="2000" dirty="0">
                <a:solidFill>
                  <a:schemeClr val="accent1">
                    <a:lumMod val="50000"/>
                  </a:schemeClr>
                </a:solidFill>
                <a:ea typeface="Verdana" panose="020B0604030504040204" pitchFamily="34" charset="0"/>
              </a:rPr>
              <a:t>(por derecho propio) una </a:t>
            </a:r>
            <a:r>
              <a:rPr lang="es-ES" sz="2000" i="1" dirty="0">
                <a:solidFill>
                  <a:schemeClr val="accent1">
                    <a:lumMod val="50000"/>
                  </a:schemeClr>
                </a:solidFill>
                <a:ea typeface="Verdana" panose="020B0604030504040204" pitchFamily="34" charset="0"/>
              </a:rPr>
              <a:t>escuela católica</a:t>
            </a:r>
            <a:r>
              <a:rPr lang="es-ES" sz="2000" dirty="0">
                <a:solidFill>
                  <a:schemeClr val="accent1">
                    <a:lumMod val="50000"/>
                  </a:schemeClr>
                </a:solidFill>
                <a:ea typeface="Verdana" panose="020B0604030504040204" pitchFamily="34" charset="0"/>
              </a:rPr>
              <a:t> (cfr. can.803 §1 CIC).</a:t>
            </a:r>
          </a:p>
        </p:txBody>
      </p:sp>
      <p:pic>
        <p:nvPicPr>
          <p:cNvPr id="1028" name="Picture 4" descr="Las monjas que sufrieron el martirio del odio a la fe">
            <a:extLst>
              <a:ext uri="{FF2B5EF4-FFF2-40B4-BE49-F238E27FC236}">
                <a16:creationId xmlns:a16="http://schemas.microsoft.com/office/drawing/2014/main" id="{7ACAD427-991C-A85B-2B49-E09AB0A295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40740"/>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92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466353" y="507695"/>
            <a:ext cx="5163341" cy="5940088"/>
          </a:xfrm>
          <a:prstGeom prst="rect">
            <a:avLst/>
          </a:prstGeom>
          <a:noFill/>
        </p:spPr>
        <p:txBody>
          <a:bodyPr wrap="square" rtlCol="0">
            <a:spAutoFit/>
          </a:bodyPr>
          <a:lstStyle/>
          <a:p>
            <a:pPr marL="342900" indent="-342900">
              <a:buFont typeface="Arial" panose="020B0604020202020204" pitchFamily="34" charset="0"/>
              <a:buChar char="•"/>
            </a:pPr>
            <a:r>
              <a:rPr lang="es-ES" sz="2000" b="1" dirty="0">
                <a:solidFill>
                  <a:schemeClr val="accent1">
                    <a:lumMod val="50000"/>
                  </a:schemeClr>
                </a:solidFill>
                <a:ea typeface="Verdana" panose="020B0604030504040204" pitchFamily="34" charset="0"/>
              </a:rPr>
              <a:t>Cuando el colegio o el centro educativo pertenece o es dirigido </a:t>
            </a:r>
            <a:r>
              <a:rPr lang="es-ES" sz="2000" b="1" i="1" dirty="0">
                <a:solidFill>
                  <a:schemeClr val="accent1">
                    <a:lumMod val="50000"/>
                  </a:schemeClr>
                </a:solidFill>
                <a:ea typeface="Verdana" panose="020B0604030504040204" pitchFamily="34" charset="0"/>
              </a:rPr>
              <a:t>por un fiel o por una asociación privada de fieles:</a:t>
            </a:r>
          </a:p>
          <a:p>
            <a:endParaRPr lang="es-ES" sz="2000" b="1" dirty="0">
              <a:solidFill>
                <a:schemeClr val="accent1">
                  <a:lumMod val="50000"/>
                </a:schemeClr>
              </a:solidFill>
              <a:ea typeface="Verdana" panose="020B0604030504040204" pitchFamily="34" charset="0"/>
            </a:endParaRPr>
          </a:p>
          <a:p>
            <a:r>
              <a:rPr lang="es-ES" sz="2000" dirty="0">
                <a:solidFill>
                  <a:schemeClr val="accent1">
                    <a:lumMod val="50000"/>
                  </a:schemeClr>
                </a:solidFill>
                <a:ea typeface="Verdana" panose="020B0604030504040204" pitchFamily="34" charset="0"/>
              </a:rPr>
              <a:t>En ese caso se requiere </a:t>
            </a:r>
            <a:r>
              <a:rPr lang="es-ES" sz="2000" i="1" dirty="0">
                <a:solidFill>
                  <a:schemeClr val="accent1">
                    <a:lumMod val="50000"/>
                  </a:schemeClr>
                </a:solidFill>
                <a:ea typeface="Verdana" panose="020B0604030504040204" pitchFamily="34" charset="0"/>
              </a:rPr>
              <a:t>el reconocimiento de la autoridad eclesiástica como tal</a:t>
            </a:r>
            <a:r>
              <a:rPr lang="es-ES" sz="2000" dirty="0">
                <a:solidFill>
                  <a:schemeClr val="accent1">
                    <a:lumMod val="50000"/>
                  </a:schemeClr>
                </a:solidFill>
                <a:ea typeface="Verdana" panose="020B0604030504040204" pitchFamily="34" charset="0"/>
              </a:rPr>
              <a:t>, que podrá darse por parte del Obispo diocesano/</a:t>
            </a:r>
            <a:r>
              <a:rPr lang="es-ES" sz="2000" dirty="0" err="1">
                <a:solidFill>
                  <a:schemeClr val="accent1">
                    <a:lumMod val="50000"/>
                  </a:schemeClr>
                </a:solidFill>
                <a:ea typeface="Verdana" panose="020B0604030504040204" pitchFamily="34" charset="0"/>
              </a:rPr>
              <a:t>eparquial</a:t>
            </a:r>
            <a:r>
              <a:rPr lang="es-ES" sz="2000" dirty="0">
                <a:solidFill>
                  <a:schemeClr val="accent1">
                    <a:lumMod val="50000"/>
                  </a:schemeClr>
                </a:solidFill>
                <a:ea typeface="Verdana" panose="020B0604030504040204" pitchFamily="34" charset="0"/>
              </a:rPr>
              <a:t> competente, del Patriarca, del Arzobispo Mayor y de la Iglesia Metropolitana </a:t>
            </a:r>
            <a:r>
              <a:rPr lang="es-ES" sz="2000" i="1" dirty="0">
                <a:solidFill>
                  <a:schemeClr val="accent1">
                    <a:lumMod val="50000"/>
                  </a:schemeClr>
                </a:solidFill>
                <a:ea typeface="Verdana" panose="020B0604030504040204" pitchFamily="34" charset="0"/>
              </a:rPr>
              <a:t>sui iuris </a:t>
            </a:r>
            <a:r>
              <a:rPr lang="es-ES" sz="2000" dirty="0">
                <a:solidFill>
                  <a:schemeClr val="accent1">
                    <a:lumMod val="50000"/>
                  </a:schemeClr>
                </a:solidFill>
                <a:ea typeface="Verdana" panose="020B0604030504040204" pitchFamily="34" charset="0"/>
              </a:rPr>
              <a:t>(bajo ley)</a:t>
            </a:r>
            <a:r>
              <a:rPr lang="es-ES" sz="2000" i="1" dirty="0">
                <a:solidFill>
                  <a:schemeClr val="accent1">
                    <a:lumMod val="50000"/>
                  </a:schemeClr>
                </a:solidFill>
                <a:ea typeface="Verdana" panose="020B0604030504040204" pitchFamily="34" charset="0"/>
              </a:rPr>
              <a:t> </a:t>
            </a:r>
            <a:r>
              <a:rPr lang="es-ES" sz="2000" dirty="0">
                <a:solidFill>
                  <a:schemeClr val="accent1">
                    <a:lumMod val="50000"/>
                  </a:schemeClr>
                </a:solidFill>
                <a:ea typeface="Verdana" panose="020B0604030504040204" pitchFamily="34" charset="0"/>
              </a:rPr>
              <a:t>o de la Santa Sede; en razón a que “todo apostolado de los fieles debe ejercerse siempre en comunión con la Iglesia, </a:t>
            </a:r>
            <a:r>
              <a:rPr lang="es-ES" sz="2000" i="1" dirty="0">
                <a:solidFill>
                  <a:schemeClr val="accent1">
                    <a:lumMod val="50000"/>
                  </a:schemeClr>
                </a:solidFill>
                <a:ea typeface="Verdana" panose="020B0604030504040204" pitchFamily="34" charset="0"/>
              </a:rPr>
              <a:t>manifestada por los vínculos de la profesión de fe, los sacramentos y el gobierno eclesiástico” </a:t>
            </a:r>
            <a:r>
              <a:rPr lang="es-ES" sz="2000" dirty="0">
                <a:solidFill>
                  <a:schemeClr val="accent1">
                    <a:lumMod val="50000"/>
                  </a:schemeClr>
                </a:solidFill>
              </a:rPr>
              <a:t>(La identidad de la escuela católica para una cultura del diálogo No. 56). Dicho reconocimiento constituye garantía total para las familias católicas de que la educación que allí se ofrece es en realidad católica. </a:t>
            </a:r>
          </a:p>
        </p:txBody>
      </p:sp>
      <p:pic>
        <p:nvPicPr>
          <p:cNvPr id="1026" name="Picture 2" descr="El profesor terapeuta y colega: el futuro pluriempleado que le espera a los  docentes">
            <a:extLst>
              <a:ext uri="{FF2B5EF4-FFF2-40B4-BE49-F238E27FC236}">
                <a16:creationId xmlns:a16="http://schemas.microsoft.com/office/drawing/2014/main" id="{50463EFC-5B1E-8902-9D57-4C695E19C5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28" r="44500"/>
          <a:stretch/>
        </p:blipFill>
        <p:spPr bwMode="auto">
          <a:xfrm>
            <a:off x="1" y="0"/>
            <a:ext cx="61047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672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CuadroTexto 10">
            <a:extLst>
              <a:ext uri="{FF2B5EF4-FFF2-40B4-BE49-F238E27FC236}">
                <a16:creationId xmlns:a16="http://schemas.microsoft.com/office/drawing/2014/main" id="{D15BD606-3251-1DC3-B6AC-06C38C4B725B}"/>
              </a:ext>
            </a:extLst>
          </p:cNvPr>
          <p:cNvSpPr txBox="1"/>
          <p:nvPr/>
        </p:nvSpPr>
        <p:spPr>
          <a:xfrm>
            <a:off x="514445" y="829148"/>
            <a:ext cx="5163341" cy="4801314"/>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En ese sentido es claro que la obtención por escrito de dicho reconocimiento, expedido por la autoridad eclesiástica competente, es requisito fundamental para comunicar abiertamente a las familias que se trata de una institución católica que ejerce su apostolado educativo bajo la inspiración cristiana y en comunión con la Iglesia. </a:t>
            </a:r>
            <a:r>
              <a:rPr lang="es-ES" i="1" dirty="0">
                <a:solidFill>
                  <a:schemeClr val="accent1">
                    <a:lumMod val="50000"/>
                  </a:schemeClr>
                </a:solidFill>
                <a:ea typeface="Verdana" panose="020B0604030504040204" pitchFamily="34" charset="0"/>
              </a:rPr>
              <a:t>“Al respecto, el canon 803 § 3 CIC y el canon 632 CCEO establecen también que ningún Instituto, aunque sea efectivamente católico, puede adoptar el nombre de “escuela católica”, sin el consentimiento de la autoridad eclesiástica competente. Además, el canon 216 CIC y el canon 19 CCEO recuerdan que ninguna iniciativa puede atribuirse el nombre de “católica” sin contar con el consentimiento de la autoridad eclesiástica competente” </a:t>
            </a:r>
            <a:r>
              <a:rPr lang="es-ES" dirty="0">
                <a:solidFill>
                  <a:schemeClr val="accent1">
                    <a:lumMod val="50000"/>
                  </a:schemeClr>
                </a:solidFill>
              </a:rPr>
              <a:t>(La identidad de la escuela católica para una cultura del diálogo No. 56). </a:t>
            </a:r>
            <a:endParaRPr lang="es-ES" dirty="0">
              <a:solidFill>
                <a:schemeClr val="accent1">
                  <a:lumMod val="50000"/>
                </a:schemeClr>
              </a:solidFill>
              <a:ea typeface="Verdana" panose="020B0604030504040204" pitchFamily="34" charset="0"/>
            </a:endParaRPr>
          </a:p>
        </p:txBody>
      </p:sp>
      <p:pic>
        <p:nvPicPr>
          <p:cNvPr id="2050" name="Picture 2" descr="Profesor de Secundaria: sueldo anual, campo laboral, proyecciones de  trabajo y más">
            <a:extLst>
              <a:ext uri="{FF2B5EF4-FFF2-40B4-BE49-F238E27FC236}">
                <a16:creationId xmlns:a16="http://schemas.microsoft.com/office/drawing/2014/main" id="{217EFAAC-8455-5882-9FF6-D0FF849C73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43" r="8436"/>
          <a:stretch/>
        </p:blipFill>
        <p:spPr bwMode="auto">
          <a:xfrm>
            <a:off x="6150698" y="0"/>
            <a:ext cx="60413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59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CuadroTexto 9">
            <a:extLst>
              <a:ext uri="{FF2B5EF4-FFF2-40B4-BE49-F238E27FC236}">
                <a16:creationId xmlns:a16="http://schemas.microsoft.com/office/drawing/2014/main" id="{43AC53B2-0852-B41F-0850-998BDD12FEF6}"/>
              </a:ext>
            </a:extLst>
          </p:cNvPr>
          <p:cNvSpPr txBox="1"/>
          <p:nvPr/>
        </p:nvSpPr>
        <p:spPr>
          <a:xfrm>
            <a:off x="460375" y="500040"/>
            <a:ext cx="5163341" cy="5632311"/>
          </a:xfrm>
          <a:prstGeom prst="rect">
            <a:avLst/>
          </a:prstGeom>
          <a:noFill/>
        </p:spPr>
        <p:txBody>
          <a:bodyPr wrap="square" rtlCol="0">
            <a:spAutoFit/>
          </a:bodyPr>
          <a:lstStyle/>
          <a:p>
            <a:pPr marL="342900" indent="-342900">
              <a:buFont typeface="Arial" panose="020B0604020202020204" pitchFamily="34" charset="0"/>
              <a:buChar char="•"/>
            </a:pPr>
            <a:r>
              <a:rPr lang="es-ES" sz="2000" b="1" dirty="0">
                <a:solidFill>
                  <a:schemeClr val="accent1">
                    <a:lumMod val="50000"/>
                  </a:schemeClr>
                </a:solidFill>
                <a:ea typeface="Verdana" panose="020B0604030504040204" pitchFamily="34" charset="0"/>
              </a:rPr>
              <a:t>Nivel de la jerarquía eclesiástica</a:t>
            </a:r>
          </a:p>
          <a:p>
            <a:endParaRPr lang="es-ES" sz="2000" b="1" dirty="0">
              <a:solidFill>
                <a:schemeClr val="accent1">
                  <a:lumMod val="50000"/>
                </a:schemeClr>
              </a:solidFill>
              <a:ea typeface="Verdana" panose="020B0604030504040204" pitchFamily="34" charset="0"/>
            </a:endParaRPr>
          </a:p>
          <a:p>
            <a:r>
              <a:rPr lang="es-ES" sz="2000" dirty="0">
                <a:solidFill>
                  <a:schemeClr val="accent1">
                    <a:lumMod val="50000"/>
                  </a:schemeClr>
                </a:solidFill>
                <a:ea typeface="Verdana" panose="020B0604030504040204" pitchFamily="34" charset="0"/>
              </a:rPr>
              <a:t>Es interesante el llamado que en el documento se hace a la escuela católica en general, pero principalmente a los Obispos a estrechar los lazos de cercanía, comunión y acompañamiento cercano, a ejemplo de los discípulos de Emaús; para fortalecer precisamente ese vínculo eclesial que permita mantener y desarrollar un proyecto educativo en concordancia con la misión evangelizadora de toda la Iglesia. No se debe concebir este llamado como una intromisión de la jerarquía eclesiástica en los asuntos particulares de los colegios católicos, sino precisamente como una manera de mantener esa filiación cercana en la que, desde luego, los caminos y formas podrán ser diversas y variadas.  </a:t>
            </a:r>
          </a:p>
        </p:txBody>
      </p:sp>
      <p:pic>
        <p:nvPicPr>
          <p:cNvPr id="2054" name="Picture 6" descr="Quién es Luis José Rueda Aparicio el nuevo arzobispo de Bogotá? | KienyKe">
            <a:extLst>
              <a:ext uri="{FF2B5EF4-FFF2-40B4-BE49-F238E27FC236}">
                <a16:creationId xmlns:a16="http://schemas.microsoft.com/office/drawing/2014/main" id="{68256074-D6E9-5C26-A2D4-71ACDC5398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657" r="23672"/>
          <a:stretch/>
        </p:blipFill>
        <p:spPr bwMode="auto">
          <a:xfrm>
            <a:off x="6096000" y="-8051"/>
            <a:ext cx="6184782" cy="686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405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466353" y="507695"/>
            <a:ext cx="5163341" cy="5632311"/>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Es una oportunidad que tiene el Obispo, o su delegado, para animar las personas, los procesos; y al mismo tiempo para apoyar el desarrollo de iniciativas que, en el marco del PEI y en sintonía con el plan evangelizador de la jurisdicción eclesiástica, sigan promoviendo la construcción del Reino de Dios desde la especificidad del currículo.</a:t>
            </a:r>
          </a:p>
          <a:p>
            <a:endParaRPr lang="es-ES" sz="2000" dirty="0">
              <a:solidFill>
                <a:schemeClr val="accent1">
                  <a:lumMod val="50000"/>
                </a:schemeClr>
              </a:solidFill>
              <a:ea typeface="Verdana" panose="020B0604030504040204" pitchFamily="34" charset="0"/>
            </a:endParaRPr>
          </a:p>
          <a:p>
            <a:r>
              <a:rPr lang="es-ES" sz="2000" dirty="0">
                <a:solidFill>
                  <a:schemeClr val="accent1">
                    <a:lumMod val="50000"/>
                  </a:schemeClr>
                </a:solidFill>
                <a:ea typeface="Verdana" panose="020B0604030504040204" pitchFamily="34" charset="0"/>
              </a:rPr>
              <a:t>Al mismo tiempo es la ocasión para que a ejemplo de la visita de María a su prima Isabel, se experimente el gozo de la presencia de Dios en la propia escuela, en la propia casa; que viene y se alegra, que festeja, que pretende acompañar, que quiere inspirar a descubrir nuevos caminos, a mirar aspectos inobservados, a ayudar a establecer nuevos horizontes. Todo en ello en la unidad de la misión de la Iglesia.  </a:t>
            </a:r>
            <a:endParaRPr lang="es-ES" sz="2000" dirty="0">
              <a:solidFill>
                <a:schemeClr val="accent1">
                  <a:lumMod val="50000"/>
                </a:schemeClr>
              </a:solidFill>
            </a:endParaRPr>
          </a:p>
        </p:txBody>
      </p:sp>
      <p:pic>
        <p:nvPicPr>
          <p:cNvPr id="3074" name="Picture 2" descr="El papa Francisco no ha sido como los demás: 10 acciones que lo vuelven el  más progresista - El Sol de Hermosillo | Noticias Locales, Policiacas,  sobre México, Sonora y el Mundo">
            <a:extLst>
              <a:ext uri="{FF2B5EF4-FFF2-40B4-BE49-F238E27FC236}">
                <a16:creationId xmlns:a16="http://schemas.microsoft.com/office/drawing/2014/main" id="{3653B8CA-5823-FBCA-87F4-BA9551EB90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39" r="34091"/>
          <a:stretch/>
        </p:blipFill>
        <p:spPr bwMode="auto">
          <a:xfrm>
            <a:off x="0" y="0"/>
            <a:ext cx="6181065" cy="688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604582" y="847937"/>
            <a:ext cx="5163341" cy="5078313"/>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En ese sentido el documento invita a considerar dentro </a:t>
            </a:r>
            <a:r>
              <a:rPr lang="es-ES" b="1" dirty="0">
                <a:solidFill>
                  <a:schemeClr val="accent1">
                    <a:lumMod val="50000"/>
                  </a:schemeClr>
                </a:solidFill>
                <a:ea typeface="Verdana" panose="020B0604030504040204" pitchFamily="34" charset="0"/>
              </a:rPr>
              <a:t>de las tareas del Obispo con relación a la escuela católica</a:t>
            </a:r>
            <a:r>
              <a:rPr lang="es-ES" dirty="0">
                <a:solidFill>
                  <a:schemeClr val="accent1">
                    <a:lumMod val="50000"/>
                  </a:schemeClr>
                </a:solidFill>
                <a:ea typeface="Verdana" panose="020B0604030504040204" pitchFamily="34" charset="0"/>
              </a:rPr>
              <a:t> las siguientes </a:t>
            </a:r>
            <a:r>
              <a:rPr lang="es-ES" dirty="0">
                <a:solidFill>
                  <a:schemeClr val="accent1">
                    <a:lumMod val="50000"/>
                  </a:schemeClr>
                </a:solidFill>
              </a:rPr>
              <a:t>(La identidad de la escuela católica para una cultura del diálogo No. 59). </a:t>
            </a:r>
            <a:endParaRPr lang="es-ES" dirty="0">
              <a:solidFill>
                <a:schemeClr val="accent1">
                  <a:lumMod val="50000"/>
                </a:schemeClr>
              </a:solidFill>
              <a:ea typeface="Verdana" panose="020B0604030504040204" pitchFamily="34" charset="0"/>
            </a:endParaRPr>
          </a:p>
          <a:p>
            <a:endParaRPr lang="es-ES" dirty="0">
              <a:solidFill>
                <a:schemeClr val="accent1">
                  <a:lumMod val="50000"/>
                </a:schemeClr>
              </a:solidFill>
              <a:ea typeface="Verdana" panose="020B0604030504040204" pitchFamily="34" charset="0"/>
            </a:endParaRPr>
          </a:p>
          <a:p>
            <a:pPr marL="342900" indent="-342900">
              <a:buFont typeface="Arial" panose="020B0604020202020204" pitchFamily="34" charset="0"/>
              <a:buChar char="•"/>
            </a:pPr>
            <a:r>
              <a:rPr lang="es-ES" dirty="0">
                <a:solidFill>
                  <a:schemeClr val="accent1">
                    <a:lumMod val="50000"/>
                  </a:schemeClr>
                </a:solidFill>
                <a:ea typeface="Verdana" panose="020B0604030504040204" pitchFamily="34" charset="0"/>
              </a:rPr>
              <a:t>Dar a los Institutos de Vida Consagrada o Sociedades de Vida Apostólica o cualquier otra persona jurídica pública el consentimiento escrito para la fundación de escuelas católicas en su territorio.</a:t>
            </a:r>
          </a:p>
          <a:p>
            <a:pPr marL="342900" indent="-342900">
              <a:buFont typeface="Arial" panose="020B0604020202020204" pitchFamily="34" charset="0"/>
              <a:buChar char="•"/>
            </a:pPr>
            <a:endParaRPr lang="es-ES" dirty="0">
              <a:solidFill>
                <a:schemeClr val="accent1">
                  <a:lumMod val="50000"/>
                </a:schemeClr>
              </a:solidFill>
              <a:ea typeface="Verdana" panose="020B0604030504040204" pitchFamily="34" charset="0"/>
            </a:endParaRPr>
          </a:p>
          <a:p>
            <a:pPr marL="342900" indent="-342900">
              <a:buFont typeface="Arial" panose="020B0604020202020204" pitchFamily="34" charset="0"/>
              <a:buChar char="•"/>
            </a:pPr>
            <a:r>
              <a:rPr lang="es-ES" dirty="0">
                <a:solidFill>
                  <a:schemeClr val="accent1">
                    <a:lumMod val="50000"/>
                  </a:schemeClr>
                </a:solidFill>
                <a:ea typeface="Verdana" panose="020B0604030504040204" pitchFamily="34" charset="0"/>
              </a:rPr>
              <a:t>Velar por la aplicación de las normas del derecho universal y particular sobre las escuelas católicas.</a:t>
            </a:r>
          </a:p>
          <a:p>
            <a:pPr marL="342900" indent="-342900">
              <a:buFont typeface="Arial" panose="020B0604020202020204" pitchFamily="34" charset="0"/>
              <a:buChar char="•"/>
            </a:pPr>
            <a:endParaRPr lang="es-ES" dirty="0">
              <a:solidFill>
                <a:schemeClr val="accent1">
                  <a:lumMod val="50000"/>
                </a:schemeClr>
              </a:solidFill>
              <a:ea typeface="Verdana" panose="020B0604030504040204" pitchFamily="34" charset="0"/>
            </a:endParaRPr>
          </a:p>
          <a:p>
            <a:pPr marL="342900" indent="-342900">
              <a:buFont typeface="Arial" panose="020B0604020202020204" pitchFamily="34" charset="0"/>
              <a:buChar char="•"/>
            </a:pPr>
            <a:r>
              <a:rPr lang="es-ES" dirty="0">
                <a:solidFill>
                  <a:schemeClr val="accent1">
                    <a:lumMod val="50000"/>
                  </a:schemeClr>
                </a:solidFill>
                <a:ea typeface="Verdana" panose="020B0604030504040204" pitchFamily="34" charset="0"/>
              </a:rPr>
              <a:t>Dar disposiciones relativas a la organización general de las escuelas católicas en su diócesis respetando la autonomía interna de la gestión de la escuela.</a:t>
            </a:r>
          </a:p>
        </p:txBody>
      </p:sp>
      <p:pic>
        <p:nvPicPr>
          <p:cNvPr id="1028" name="Picture 4" descr="En qué creen nuestros obispos?">
            <a:extLst>
              <a:ext uri="{FF2B5EF4-FFF2-40B4-BE49-F238E27FC236}">
                <a16:creationId xmlns:a16="http://schemas.microsoft.com/office/drawing/2014/main" id="{EADE97A5-1624-AD0D-4F1E-29296AA0E8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544"/>
          <a:stretch/>
        </p:blipFill>
        <p:spPr bwMode="auto">
          <a:xfrm>
            <a:off x="12032" y="0"/>
            <a:ext cx="61842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451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CuadroTexto 9">
            <a:extLst>
              <a:ext uri="{FF2B5EF4-FFF2-40B4-BE49-F238E27FC236}">
                <a16:creationId xmlns:a16="http://schemas.microsoft.com/office/drawing/2014/main" id="{43AC53B2-0852-B41F-0850-998BDD12FEF6}"/>
              </a:ext>
            </a:extLst>
          </p:cNvPr>
          <p:cNvSpPr txBox="1"/>
          <p:nvPr/>
        </p:nvSpPr>
        <p:spPr>
          <a:xfrm>
            <a:off x="460375" y="500040"/>
            <a:ext cx="5163341" cy="5632311"/>
          </a:xfrm>
          <a:prstGeom prst="rect">
            <a:avLst/>
          </a:prstGeom>
          <a:noFill/>
        </p:spPr>
        <p:txBody>
          <a:bodyPr wrap="square" rtlCol="0">
            <a:spAutoFit/>
          </a:bodyPr>
          <a:lstStyle/>
          <a:p>
            <a:pPr marL="285750" indent="-285750">
              <a:buFont typeface="Arial" panose="020B0604020202020204" pitchFamily="34" charset="0"/>
              <a:buChar char="•"/>
            </a:pPr>
            <a:r>
              <a:rPr lang="es-ES" sz="2000" dirty="0">
                <a:solidFill>
                  <a:schemeClr val="accent1">
                    <a:lumMod val="50000"/>
                  </a:schemeClr>
                </a:solidFill>
                <a:ea typeface="Verdana" panose="020B0604030504040204" pitchFamily="34" charset="0"/>
              </a:rPr>
              <a:t>En sintonía con lo anterior, el Obispo podrá establecer que los </a:t>
            </a:r>
            <a:r>
              <a:rPr lang="es-ES" sz="2000" i="1" dirty="0">
                <a:solidFill>
                  <a:schemeClr val="accent1">
                    <a:lumMod val="50000"/>
                  </a:schemeClr>
                </a:solidFill>
                <a:ea typeface="Verdana" panose="020B0604030504040204" pitchFamily="34" charset="0"/>
              </a:rPr>
              <a:t>“currículos de las escuelas católicas estén sujetos a su aprobación, teniendo en cuenta las leyes civiles vinculantes”.</a:t>
            </a:r>
          </a:p>
          <a:p>
            <a:pPr marL="285750" indent="-285750">
              <a:buFont typeface="Arial" panose="020B0604020202020204" pitchFamily="34" charset="0"/>
              <a:buChar char="•"/>
            </a:pPr>
            <a:endParaRPr lang="es-ES" sz="2000" i="1" dirty="0">
              <a:solidFill>
                <a:schemeClr val="accent1">
                  <a:lumMod val="50000"/>
                </a:schemeClr>
              </a:solidFill>
              <a:ea typeface="Verdana" panose="020B0604030504040204" pitchFamily="34" charset="0"/>
            </a:endParaRPr>
          </a:p>
          <a:p>
            <a:pPr marL="285750" indent="-285750">
              <a:buFont typeface="Arial" panose="020B0604020202020204" pitchFamily="34" charset="0"/>
              <a:buChar char="•"/>
            </a:pPr>
            <a:r>
              <a:rPr lang="es-ES" sz="2000" dirty="0">
                <a:solidFill>
                  <a:schemeClr val="accent1">
                    <a:lumMod val="50000"/>
                  </a:schemeClr>
                </a:solidFill>
                <a:ea typeface="Verdana" panose="020B0604030504040204" pitchFamily="34" charset="0"/>
              </a:rPr>
              <a:t>Visitar todas las escuelas católicas de su diócesis al menos cada cinco años. Dicha visita girará en torno a estos ámbitos: </a:t>
            </a:r>
            <a:r>
              <a:rPr lang="es-ES" sz="2000" i="1" dirty="0">
                <a:solidFill>
                  <a:schemeClr val="accent1">
                    <a:lumMod val="50000"/>
                  </a:schemeClr>
                </a:solidFill>
                <a:ea typeface="Verdana" panose="020B0604030504040204" pitchFamily="34" charset="0"/>
              </a:rPr>
              <a:t>a. la calidad de la oferta educativa, b. la eclesialidad de la escuela que se manifiesta en su comunión con la Iglesia particular y universal, c. la actividad pastoral de la escuela y su relación con la parroquia, d. la conformidad del proyecto educativo de la escuela con la doctrina y la disciplina de la Iglesia, e. la administración de los bienes temporales de la escuela.</a:t>
            </a:r>
          </a:p>
        </p:txBody>
      </p:sp>
      <p:pic>
        <p:nvPicPr>
          <p:cNvPr id="2050" name="Picture 2" descr="Los obispos exhortan al pueblo dominicano a solucionar en conjunto lo que  afecta a todos">
            <a:extLst>
              <a:ext uri="{FF2B5EF4-FFF2-40B4-BE49-F238E27FC236}">
                <a16:creationId xmlns:a16="http://schemas.microsoft.com/office/drawing/2014/main" id="{E64C9CFE-52F9-1870-DEFC-FD988BC2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17"/>
          <a:stretch/>
        </p:blipFill>
        <p:spPr bwMode="auto">
          <a:xfrm>
            <a:off x="6244306" y="0"/>
            <a:ext cx="59476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3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CuadroTexto 9">
            <a:extLst>
              <a:ext uri="{FF2B5EF4-FFF2-40B4-BE49-F238E27FC236}">
                <a16:creationId xmlns:a16="http://schemas.microsoft.com/office/drawing/2014/main" id="{43AC53B2-0852-B41F-0850-998BDD12FEF6}"/>
              </a:ext>
            </a:extLst>
          </p:cNvPr>
          <p:cNvSpPr txBox="1"/>
          <p:nvPr/>
        </p:nvSpPr>
        <p:spPr>
          <a:xfrm>
            <a:off x="460375" y="500040"/>
            <a:ext cx="5163341" cy="5632311"/>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chemeClr val="accent1">
                    <a:lumMod val="50000"/>
                  </a:schemeClr>
                </a:solidFill>
                <a:ea typeface="Verdana" panose="020B0604030504040204" pitchFamily="34" charset="0"/>
              </a:rPr>
              <a:t>Vigilar e intervenir en las escuelas católicas de su diócesis/eparquía </a:t>
            </a:r>
            <a:r>
              <a:rPr lang="es-ES" i="1" dirty="0">
                <a:solidFill>
                  <a:schemeClr val="accent1">
                    <a:lumMod val="50000"/>
                  </a:schemeClr>
                </a:solidFill>
                <a:ea typeface="Verdana" panose="020B0604030504040204" pitchFamily="34" charset="0"/>
              </a:rPr>
              <a:t>siempre que lo considere oportuno, y especialmente cuando se produzcan transgresiones graves de la identidad católica </a:t>
            </a:r>
            <a:r>
              <a:rPr lang="es-ES" dirty="0">
                <a:solidFill>
                  <a:schemeClr val="accent1">
                    <a:lumMod val="50000"/>
                  </a:schemeClr>
                </a:solidFill>
              </a:rPr>
              <a:t>(La identidad de la escuela católica para una cultura del diálogo No. 59). </a:t>
            </a:r>
            <a:endParaRPr lang="es-ES" dirty="0">
              <a:solidFill>
                <a:schemeClr val="accent1">
                  <a:lumMod val="50000"/>
                </a:schemeClr>
              </a:solidFill>
              <a:ea typeface="Verdana" panose="020B0604030504040204" pitchFamily="34" charset="0"/>
            </a:endParaRPr>
          </a:p>
          <a:p>
            <a:pPr marL="285750" indent="-285750">
              <a:buFont typeface="Arial" panose="020B0604020202020204" pitchFamily="34" charset="0"/>
              <a:buChar char="•"/>
            </a:pPr>
            <a:endParaRPr lang="es-ES" i="1" dirty="0">
              <a:solidFill>
                <a:srgbClr val="FF0000"/>
              </a:solidFill>
              <a:ea typeface="Verdana" panose="020B0604030504040204" pitchFamily="34" charset="0"/>
            </a:endParaRPr>
          </a:p>
          <a:p>
            <a:pPr marL="285750" indent="-285750">
              <a:buFont typeface="Arial" panose="020B0604020202020204" pitchFamily="34" charset="0"/>
              <a:buChar char="•"/>
            </a:pPr>
            <a:r>
              <a:rPr lang="es-ES" dirty="0">
                <a:solidFill>
                  <a:schemeClr val="accent1">
                    <a:lumMod val="50000"/>
                  </a:schemeClr>
                </a:solidFill>
                <a:ea typeface="Verdana" panose="020B0604030504040204" pitchFamily="34" charset="0"/>
              </a:rPr>
              <a:t>Nombrar o, al menos, aprobar a los profesores de religión, así como remover o exigir que sean removidos cuando así lo requiera una razón de religión o moral.</a:t>
            </a:r>
          </a:p>
          <a:p>
            <a:pPr marL="285750" indent="-285750">
              <a:buFont typeface="Arial" panose="020B0604020202020204" pitchFamily="34" charset="0"/>
              <a:buChar char="•"/>
            </a:pPr>
            <a:endParaRPr lang="es-ES" dirty="0">
              <a:solidFill>
                <a:schemeClr val="accent1">
                  <a:lumMod val="50000"/>
                </a:schemeClr>
              </a:solidFill>
              <a:ea typeface="Verdana" panose="020B0604030504040204" pitchFamily="34" charset="0"/>
            </a:endParaRPr>
          </a:p>
          <a:p>
            <a:pPr marL="285750" indent="-285750">
              <a:buFont typeface="Arial" panose="020B0604020202020204" pitchFamily="34" charset="0"/>
              <a:buChar char="•"/>
            </a:pPr>
            <a:r>
              <a:rPr lang="es-ES" dirty="0">
                <a:solidFill>
                  <a:schemeClr val="accent1">
                    <a:lumMod val="50000"/>
                  </a:schemeClr>
                </a:solidFill>
                <a:ea typeface="Verdana" panose="020B0604030504040204" pitchFamily="34" charset="0"/>
              </a:rPr>
              <a:t>Remover a un profesor, cuando se trata de una escuela católica gestionada por la diócesis/eparquía o exigir que un profesor sea removido cuando ya no se cumplan las condiciones para su nombramiento explicitando las razones y las pruebas decisivas que justifican una posible remoción respetando siempre el derecho de defensa.</a:t>
            </a:r>
          </a:p>
        </p:txBody>
      </p:sp>
      <p:pic>
        <p:nvPicPr>
          <p:cNvPr id="11" name="Picture 2" descr="Obispos panameños redoblarán esfuerzos para erradicar los abusos a menores">
            <a:extLst>
              <a:ext uri="{FF2B5EF4-FFF2-40B4-BE49-F238E27FC236}">
                <a16:creationId xmlns:a16="http://schemas.microsoft.com/office/drawing/2014/main" id="{9AF41DB6-3890-7A09-C0BD-ADB9653D68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78" r="2154"/>
          <a:stretch/>
        </p:blipFill>
        <p:spPr bwMode="auto">
          <a:xfrm>
            <a:off x="6126042" y="0"/>
            <a:ext cx="60659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97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604582" y="847937"/>
            <a:ext cx="5163341" cy="4708981"/>
          </a:xfrm>
          <a:prstGeom prst="rect">
            <a:avLst/>
          </a:prstGeom>
          <a:noFill/>
        </p:spPr>
        <p:txBody>
          <a:bodyPr wrap="square" rtlCol="0">
            <a:spAutoFit/>
          </a:bodyPr>
          <a:lstStyle/>
          <a:p>
            <a:pPr marL="285750" indent="-285750">
              <a:buFont typeface="Arial" panose="020B0604020202020204" pitchFamily="34" charset="0"/>
              <a:buChar char="•"/>
            </a:pPr>
            <a:r>
              <a:rPr lang="es-ES" sz="2000" dirty="0">
                <a:solidFill>
                  <a:schemeClr val="accent1">
                    <a:lumMod val="50000"/>
                  </a:schemeClr>
                </a:solidFill>
                <a:ea typeface="Verdana" panose="020B0604030504040204" pitchFamily="34" charset="0"/>
              </a:rPr>
              <a:t>Establecer un diálogo cercano con los Superiores y Superioras de los Institutos de vida consagrada y de las Sociedades de vida apostólica a fin de compartir acerca de los procesos llevados a cabo en la Escuela Católica así como las iniciativas que se adelanta o se tienen proyectadas dentro de la diócesis; y así, establecer acuerdos operativos de colaboración y apoyo mutuos </a:t>
            </a:r>
            <a:r>
              <a:rPr lang="es-ES" sz="2000" dirty="0">
                <a:solidFill>
                  <a:schemeClr val="accent1">
                    <a:lumMod val="50000"/>
                  </a:schemeClr>
                </a:solidFill>
              </a:rPr>
              <a:t>(La identidad de la escuela católica para una cultura del diálogo No. 61).</a:t>
            </a:r>
          </a:p>
          <a:p>
            <a:pPr marL="285750" indent="-285750">
              <a:buFont typeface="Arial" panose="020B0604020202020204" pitchFamily="34" charset="0"/>
              <a:buChar char="•"/>
            </a:pPr>
            <a:endParaRPr lang="es-ES" sz="2000" dirty="0">
              <a:solidFill>
                <a:schemeClr val="accent1">
                  <a:lumMod val="50000"/>
                </a:schemeClr>
              </a:solidFill>
            </a:endParaRPr>
          </a:p>
          <a:p>
            <a:pPr marL="285750" indent="-285750">
              <a:buFont typeface="Arial" panose="020B0604020202020204" pitchFamily="34" charset="0"/>
              <a:buChar char="•"/>
            </a:pPr>
            <a:r>
              <a:rPr lang="es-ES" sz="2000" dirty="0">
                <a:solidFill>
                  <a:schemeClr val="accent1">
                    <a:lumMod val="50000"/>
                  </a:schemeClr>
                </a:solidFill>
                <a:ea typeface="Verdana" panose="020B0604030504040204" pitchFamily="34" charset="0"/>
              </a:rPr>
              <a:t>Mantener un diálogo constante con las escuelas, especialmente con los directores, los profesores y los alumnos. </a:t>
            </a:r>
          </a:p>
        </p:txBody>
      </p:sp>
      <p:pic>
        <p:nvPicPr>
          <p:cNvPr id="3080" name="Picture 8" descr="Nueva capilla en el colegio diocesano Ntra. Sra. de las Mercedes -  FUNDACIÓN DIOCESANA DE ENSEÑANZA 'VICTORIA DÍEZ' DE SEVILLA">
            <a:extLst>
              <a:ext uri="{FF2B5EF4-FFF2-40B4-BE49-F238E27FC236}">
                <a16:creationId xmlns:a16="http://schemas.microsoft.com/office/drawing/2014/main" id="{0C085F4B-A3B8-ED0D-C588-DB1E15BE72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51" r="31411"/>
          <a:stretch/>
        </p:blipFill>
        <p:spPr bwMode="auto">
          <a:xfrm>
            <a:off x="0" y="5698"/>
            <a:ext cx="6096000" cy="685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81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604582" y="847937"/>
            <a:ext cx="5163341" cy="5324535"/>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De otra parte, establece que a </a:t>
            </a:r>
            <a:r>
              <a:rPr lang="es-ES" sz="2000" b="1" i="1" dirty="0">
                <a:solidFill>
                  <a:schemeClr val="accent1">
                    <a:lumMod val="50000"/>
                  </a:schemeClr>
                </a:solidFill>
                <a:ea typeface="Verdana" panose="020B0604030504040204" pitchFamily="34" charset="0"/>
              </a:rPr>
              <a:t>la Conferencia Episcopal, el Sínodo de los Obispos o el Consejo de Jerarcas</a:t>
            </a:r>
            <a:r>
              <a:rPr lang="es-ES" sz="2000" dirty="0">
                <a:solidFill>
                  <a:schemeClr val="accent1">
                    <a:lumMod val="50000"/>
                  </a:schemeClr>
                </a:solidFill>
                <a:ea typeface="Verdana" panose="020B0604030504040204" pitchFamily="34" charset="0"/>
              </a:rPr>
              <a:t> les corresponde:</a:t>
            </a:r>
          </a:p>
          <a:p>
            <a:endParaRPr lang="es-ES" sz="2000" dirty="0">
              <a:solidFill>
                <a:schemeClr val="accent1">
                  <a:lumMod val="50000"/>
                </a:schemeClr>
              </a:solidFill>
              <a:ea typeface="Verdana" panose="020B0604030504040204" pitchFamily="34" charset="0"/>
            </a:endParaRPr>
          </a:p>
          <a:p>
            <a:pPr marL="342900" indent="-342900">
              <a:buFont typeface="Arial" panose="020B0604020202020204" pitchFamily="34" charset="0"/>
              <a:buChar char="•"/>
            </a:pPr>
            <a:r>
              <a:rPr lang="es-ES" sz="2000" dirty="0">
                <a:solidFill>
                  <a:schemeClr val="accent1">
                    <a:lumMod val="50000"/>
                  </a:schemeClr>
                </a:solidFill>
                <a:ea typeface="Verdana" panose="020B0604030504040204" pitchFamily="34" charset="0"/>
              </a:rPr>
              <a:t>Dictar normas generales en materia de educación y de manera especial en relación a la enseñanza religiosa. </a:t>
            </a:r>
          </a:p>
          <a:p>
            <a:pPr marL="342900" indent="-342900">
              <a:buFont typeface="Arial" panose="020B0604020202020204" pitchFamily="34" charset="0"/>
              <a:buChar char="•"/>
            </a:pPr>
            <a:endParaRPr lang="es-ES" sz="2000" dirty="0">
              <a:solidFill>
                <a:schemeClr val="accent1">
                  <a:lumMod val="50000"/>
                </a:schemeClr>
              </a:solidFill>
              <a:ea typeface="Verdana" panose="020B0604030504040204" pitchFamily="34" charset="0"/>
            </a:endParaRPr>
          </a:p>
          <a:p>
            <a:pPr marL="342900" indent="-342900">
              <a:buFont typeface="Arial" panose="020B0604020202020204" pitchFamily="34" charset="0"/>
              <a:buChar char="•"/>
            </a:pPr>
            <a:r>
              <a:rPr lang="es-ES" sz="2000" dirty="0">
                <a:solidFill>
                  <a:schemeClr val="accent1">
                    <a:lumMod val="50000"/>
                  </a:schemeClr>
                </a:solidFill>
                <a:ea typeface="Verdana" panose="020B0604030504040204" pitchFamily="34" charset="0"/>
              </a:rPr>
              <a:t>De manera particular asigna a la Conferencia Episcopal la misión de aplicar para el país </a:t>
            </a:r>
            <a:r>
              <a:rPr lang="es-ES" sz="2000" i="1" dirty="0">
                <a:solidFill>
                  <a:schemeClr val="accent1">
                    <a:lumMod val="50000"/>
                  </a:schemeClr>
                </a:solidFill>
                <a:ea typeface="Verdana" panose="020B0604030504040204" pitchFamily="34" charset="0"/>
              </a:rPr>
              <a:t>mediante decreto general los principios de promoción y verificación de la identidad de las escuelas católicas </a:t>
            </a:r>
            <a:r>
              <a:rPr lang="es-ES" sz="2000" dirty="0">
                <a:solidFill>
                  <a:schemeClr val="accent1">
                    <a:lumMod val="50000"/>
                  </a:schemeClr>
                </a:solidFill>
                <a:ea typeface="Verdana" panose="020B0604030504040204" pitchFamily="34" charset="0"/>
              </a:rPr>
              <a:t>expuestos en de manera general en este documento y en sintonía con el marco legal del país </a:t>
            </a:r>
            <a:r>
              <a:rPr lang="es-ES" sz="2000" dirty="0">
                <a:solidFill>
                  <a:schemeClr val="accent1">
                    <a:lumMod val="50000"/>
                  </a:schemeClr>
                </a:solidFill>
              </a:rPr>
              <a:t>(La identidad de la escuela católica para una cultura del diálogo No. 63).</a:t>
            </a:r>
            <a:endParaRPr lang="es-ES" sz="2000" dirty="0">
              <a:solidFill>
                <a:schemeClr val="accent1">
                  <a:lumMod val="50000"/>
                </a:schemeClr>
              </a:solidFill>
              <a:ea typeface="Verdana" panose="020B0604030504040204" pitchFamily="34" charset="0"/>
            </a:endParaRPr>
          </a:p>
        </p:txBody>
      </p:sp>
      <p:pic>
        <p:nvPicPr>
          <p:cNvPr id="5126" name="Picture 6" descr="La defensa de la Amazonía, en la agenda de los obispos colombianos">
            <a:extLst>
              <a:ext uri="{FF2B5EF4-FFF2-40B4-BE49-F238E27FC236}">
                <a16:creationId xmlns:a16="http://schemas.microsoft.com/office/drawing/2014/main" id="{833DDAC3-72E1-459F-851A-C5E13D0724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668"/>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99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514445" y="424805"/>
            <a:ext cx="4652316" cy="5632311"/>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Dichos actores, refiere el documento, se articulan de manera organizada y establecen un nivel de relación con la escuela a varios niveles: </a:t>
            </a:r>
            <a:r>
              <a:rPr lang="es-ES" b="1" i="1" dirty="0">
                <a:solidFill>
                  <a:schemeClr val="accent1">
                    <a:lumMod val="50000"/>
                  </a:schemeClr>
                </a:solidFill>
                <a:ea typeface="Verdana" panose="020B0604030504040204" pitchFamily="34" charset="0"/>
              </a:rPr>
              <a:t>“a nivel de la propia escuela, a nivel de las iniciativas carismáticas en el Pueblo de Dios, a nivel de la jerarquía eclesiástica” </a:t>
            </a:r>
            <a:r>
              <a:rPr lang="es-ES" dirty="0">
                <a:solidFill>
                  <a:schemeClr val="accent1">
                    <a:lumMod val="50000"/>
                  </a:schemeClr>
                </a:solidFill>
              </a:rPr>
              <a:t>(La identidad de la escuela católica para una cultura del diálogo No. 37). Señalaremos a continuación los elementos propios de cada uno de ellos:</a:t>
            </a:r>
          </a:p>
          <a:p>
            <a:endParaRPr lang="es-ES" dirty="0">
              <a:solidFill>
                <a:schemeClr val="accent1">
                  <a:lumMod val="50000"/>
                </a:schemeClr>
              </a:solidFill>
              <a:ea typeface="Verdana" panose="020B0604030504040204" pitchFamily="34" charset="0"/>
            </a:endParaRPr>
          </a:p>
          <a:p>
            <a:pPr marL="342900" indent="-342900">
              <a:buFont typeface="Arial" panose="020B0604020202020204" pitchFamily="34" charset="0"/>
              <a:buChar char="•"/>
            </a:pPr>
            <a:r>
              <a:rPr lang="es-ES" b="1" dirty="0">
                <a:solidFill>
                  <a:schemeClr val="accent1">
                    <a:lumMod val="50000"/>
                  </a:schemeClr>
                </a:solidFill>
                <a:ea typeface="Verdana" panose="020B0604030504040204" pitchFamily="34" charset="0"/>
              </a:rPr>
              <a:t>Nivel de la propia escuela:</a:t>
            </a:r>
          </a:p>
          <a:p>
            <a:endParaRPr lang="es-ES" b="1" dirty="0">
              <a:solidFill>
                <a:schemeClr val="accent1">
                  <a:lumMod val="50000"/>
                </a:schemeClr>
              </a:solidFill>
              <a:ea typeface="Verdana" panose="020B0604030504040204" pitchFamily="34" charset="0"/>
            </a:endParaRPr>
          </a:p>
          <a:p>
            <a:r>
              <a:rPr lang="es-ES" dirty="0">
                <a:solidFill>
                  <a:schemeClr val="accent1">
                    <a:lumMod val="50000"/>
                  </a:schemeClr>
                </a:solidFill>
                <a:ea typeface="Verdana" panose="020B0604030504040204" pitchFamily="34" charset="0"/>
              </a:rPr>
              <a:t>En primer lugar se indica que toda la </a:t>
            </a:r>
            <a:r>
              <a:rPr lang="es-ES" i="1" dirty="0">
                <a:solidFill>
                  <a:schemeClr val="accent1">
                    <a:lumMod val="50000"/>
                  </a:schemeClr>
                </a:solidFill>
                <a:ea typeface="Verdana" panose="020B0604030504040204" pitchFamily="34" charset="0"/>
              </a:rPr>
              <a:t>comunidad escolar</a:t>
            </a:r>
            <a:r>
              <a:rPr lang="es-ES" dirty="0">
                <a:solidFill>
                  <a:schemeClr val="accent1">
                    <a:lumMod val="50000"/>
                  </a:schemeClr>
                </a:solidFill>
                <a:ea typeface="Verdana" panose="020B0604030504040204" pitchFamily="34" charset="0"/>
              </a:rPr>
              <a:t> es responsable de ayudar, de una parte, a consolidar el proyecto educativo con identidad católica, pero de otra, de ayudar a gestionarlo “como expresión de su eclesialidad y de su inserción en la comunidad de la Iglesia” </a:t>
            </a:r>
            <a:r>
              <a:rPr lang="es-ES" dirty="0">
                <a:solidFill>
                  <a:schemeClr val="accent1">
                    <a:lumMod val="50000"/>
                  </a:schemeClr>
                </a:solidFill>
              </a:rPr>
              <a:t>(La identidad de la escuela católica para una cultura del diálogo No. 38). </a:t>
            </a:r>
            <a:endParaRPr lang="es-ES" dirty="0">
              <a:solidFill>
                <a:schemeClr val="accent1">
                  <a:lumMod val="50000"/>
                </a:schemeClr>
              </a:solidFill>
              <a:ea typeface="Verdana" panose="020B060403050404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Las redes sociales que combaten a Facebook - FreshCommerce">
            <a:extLst>
              <a:ext uri="{FF2B5EF4-FFF2-40B4-BE49-F238E27FC236}">
                <a16:creationId xmlns:a16="http://schemas.microsoft.com/office/drawing/2014/main" id="{5C11AFDD-0D88-3BD7-5357-11D1EE915B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779"/>
          <a:stretch/>
        </p:blipFill>
        <p:spPr bwMode="auto">
          <a:xfrm>
            <a:off x="6096001"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3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CuadroTexto 9">
            <a:extLst>
              <a:ext uri="{FF2B5EF4-FFF2-40B4-BE49-F238E27FC236}">
                <a16:creationId xmlns:a16="http://schemas.microsoft.com/office/drawing/2014/main" id="{43AC53B2-0852-B41F-0850-998BDD12FEF6}"/>
              </a:ext>
            </a:extLst>
          </p:cNvPr>
          <p:cNvSpPr txBox="1"/>
          <p:nvPr/>
        </p:nvSpPr>
        <p:spPr>
          <a:xfrm>
            <a:off x="514445" y="2406652"/>
            <a:ext cx="5163341" cy="2862322"/>
          </a:xfrm>
          <a:prstGeom prst="rect">
            <a:avLst/>
          </a:prstGeom>
          <a:noFill/>
        </p:spPr>
        <p:txBody>
          <a:bodyPr wrap="square" rtlCol="0">
            <a:spAutoFit/>
          </a:bodyPr>
          <a:lstStyle/>
          <a:p>
            <a:pPr marL="285750" indent="-285750">
              <a:buFont typeface="Arial" panose="020B0604020202020204" pitchFamily="34" charset="0"/>
              <a:buChar char="•"/>
            </a:pPr>
            <a:r>
              <a:rPr lang="es-ES" sz="2000" dirty="0">
                <a:solidFill>
                  <a:schemeClr val="accent1">
                    <a:lumMod val="50000"/>
                  </a:schemeClr>
                </a:solidFill>
                <a:ea typeface="Verdana" panose="020B0604030504040204" pitchFamily="34" charset="0"/>
              </a:rPr>
              <a:t>Velar por la planificación de las escuelas católicas para asegurar su conservación como y fortalecimiento.</a:t>
            </a:r>
          </a:p>
          <a:p>
            <a:pPr marL="285750" indent="-285750">
              <a:buFont typeface="Arial" panose="020B0604020202020204" pitchFamily="34" charset="0"/>
              <a:buChar char="•"/>
            </a:pPr>
            <a:endParaRPr lang="es-ES" sz="2000" dirty="0">
              <a:solidFill>
                <a:schemeClr val="accent1">
                  <a:lumMod val="50000"/>
                </a:schemeClr>
              </a:solidFill>
              <a:ea typeface="Verdana" panose="020B0604030504040204" pitchFamily="34" charset="0"/>
            </a:endParaRPr>
          </a:p>
          <a:p>
            <a:pPr marL="285750" indent="-285750">
              <a:buFont typeface="Arial" panose="020B0604020202020204" pitchFamily="34" charset="0"/>
              <a:buChar char="•"/>
            </a:pPr>
            <a:r>
              <a:rPr lang="es-ES" sz="2000" dirty="0">
                <a:solidFill>
                  <a:schemeClr val="accent1">
                    <a:lumMod val="50000"/>
                  </a:schemeClr>
                </a:solidFill>
                <a:ea typeface="Verdana" panose="020B0604030504040204" pitchFamily="34" charset="0"/>
              </a:rPr>
              <a:t>Animar con medios económicos (en cuanto sea posible) a las diócesis/eparquías para que ayuden a las escuelas más necesitadas. Para ello se podría crear un </a:t>
            </a:r>
            <a:r>
              <a:rPr lang="es-ES" sz="2000" i="1" dirty="0">
                <a:solidFill>
                  <a:schemeClr val="accent1">
                    <a:lumMod val="50000"/>
                  </a:schemeClr>
                </a:solidFill>
                <a:ea typeface="Verdana" panose="020B0604030504040204" pitchFamily="34" charset="0"/>
              </a:rPr>
              <a:t>fondo económico común</a:t>
            </a:r>
            <a:r>
              <a:rPr lang="es-ES" sz="2000" dirty="0">
                <a:solidFill>
                  <a:schemeClr val="accent1">
                    <a:lumMod val="50000"/>
                  </a:schemeClr>
                </a:solidFill>
                <a:ea typeface="Verdana" panose="020B0604030504040204" pitchFamily="34" charset="0"/>
              </a:rPr>
              <a:t> con este propósito.</a:t>
            </a:r>
            <a:endParaRPr lang="es-ES" sz="2000" i="1" dirty="0">
              <a:solidFill>
                <a:srgbClr val="FF0000"/>
              </a:solidFill>
              <a:ea typeface="Verdana" panose="020B0604030504040204" pitchFamily="34" charset="0"/>
            </a:endParaRPr>
          </a:p>
        </p:txBody>
      </p:sp>
      <p:pic>
        <p:nvPicPr>
          <p:cNvPr id="11" name="Picture 2" descr="Los obispos exhortan al pueblo dominicano a solucionar en conjunto lo que  afecta a todos">
            <a:extLst>
              <a:ext uri="{FF2B5EF4-FFF2-40B4-BE49-F238E27FC236}">
                <a16:creationId xmlns:a16="http://schemas.microsoft.com/office/drawing/2014/main" id="{5DDB26E4-2807-FCF3-8EF5-1E073E7EE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0" r="49997"/>
          <a:stretch/>
        </p:blipFill>
        <p:spPr bwMode="auto">
          <a:xfrm>
            <a:off x="6244306" y="0"/>
            <a:ext cx="59476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19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CuadroTexto 9">
            <a:extLst>
              <a:ext uri="{FF2B5EF4-FFF2-40B4-BE49-F238E27FC236}">
                <a16:creationId xmlns:a16="http://schemas.microsoft.com/office/drawing/2014/main" id="{43AC53B2-0852-B41F-0850-998BDD12FEF6}"/>
              </a:ext>
            </a:extLst>
          </p:cNvPr>
          <p:cNvSpPr txBox="1"/>
          <p:nvPr/>
        </p:nvSpPr>
        <p:spPr>
          <a:xfrm>
            <a:off x="514445" y="421443"/>
            <a:ext cx="5163341" cy="5632311"/>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Finalmente el documento se refiere a la Sede Apostólica, de quien señala, es también acompañante permanente y dinamizador de la escuela católica; oficio que desarrolla a través de la Sagrada Congregación para la Educación Católica cuya finalidad se centra en procurar que </a:t>
            </a:r>
            <a:r>
              <a:rPr lang="es-ES" i="1" dirty="0">
                <a:solidFill>
                  <a:schemeClr val="accent1">
                    <a:lumMod val="50000"/>
                  </a:schemeClr>
                </a:solidFill>
                <a:ea typeface="Verdana" panose="020B0604030504040204" pitchFamily="34" charset="0"/>
              </a:rPr>
              <a:t>“los principios fundamentales de la educación católica se profundicen cada vez más, se defiendan y los conozca el Pueblo de Dios”. </a:t>
            </a:r>
          </a:p>
          <a:p>
            <a:endParaRPr lang="es-ES" i="1" dirty="0">
              <a:solidFill>
                <a:schemeClr val="accent1">
                  <a:lumMod val="50000"/>
                </a:schemeClr>
              </a:solidFill>
              <a:ea typeface="Verdana" panose="020B0604030504040204" pitchFamily="34" charset="0"/>
            </a:endParaRPr>
          </a:p>
          <a:p>
            <a:r>
              <a:rPr lang="es-ES" dirty="0">
                <a:solidFill>
                  <a:schemeClr val="accent1">
                    <a:lumMod val="50000"/>
                  </a:schemeClr>
                </a:solidFill>
                <a:ea typeface="Verdana" panose="020B0604030504040204" pitchFamily="34" charset="0"/>
              </a:rPr>
              <a:t>Dentro de las tareas específicas de este estamento se encuentran:</a:t>
            </a:r>
          </a:p>
          <a:p>
            <a:endParaRPr lang="es-ES" dirty="0">
              <a:solidFill>
                <a:schemeClr val="accent1">
                  <a:lumMod val="50000"/>
                </a:schemeClr>
              </a:solidFill>
              <a:ea typeface="Verdana" panose="020B0604030504040204" pitchFamily="34" charset="0"/>
            </a:endParaRPr>
          </a:p>
          <a:p>
            <a:pPr marL="342900" indent="-342900">
              <a:buFont typeface="Arial" panose="020B0604020202020204" pitchFamily="34" charset="0"/>
              <a:buChar char="•"/>
            </a:pPr>
            <a:r>
              <a:rPr lang="es-ES" dirty="0">
                <a:solidFill>
                  <a:schemeClr val="accent1">
                    <a:lumMod val="50000"/>
                  </a:schemeClr>
                </a:solidFill>
                <a:ea typeface="Verdana" panose="020B0604030504040204" pitchFamily="34" charset="0"/>
              </a:rPr>
              <a:t>Establecer las normas según las cuales ha de regirse la escuela católica.</a:t>
            </a:r>
          </a:p>
          <a:p>
            <a:endParaRPr lang="es-ES" dirty="0">
              <a:solidFill>
                <a:schemeClr val="accent1">
                  <a:lumMod val="50000"/>
                </a:schemeClr>
              </a:solidFill>
              <a:ea typeface="Verdana" panose="020B0604030504040204" pitchFamily="34" charset="0"/>
            </a:endParaRPr>
          </a:p>
          <a:p>
            <a:pPr marL="342900" indent="-342900">
              <a:buFont typeface="Arial" panose="020B0604020202020204" pitchFamily="34" charset="0"/>
              <a:buChar char="•"/>
            </a:pPr>
            <a:r>
              <a:rPr lang="es-ES" dirty="0">
                <a:solidFill>
                  <a:schemeClr val="accent1">
                    <a:lumMod val="50000"/>
                  </a:schemeClr>
                </a:solidFill>
                <a:ea typeface="Verdana" panose="020B0604030504040204" pitchFamily="34" charset="0"/>
              </a:rPr>
              <a:t>Asistir a los obispos para establecer escuelas católicas en las que se ofrezcan la educación catequética y la atención pastoral a los alumnos cristianos de manera pertinente.</a:t>
            </a:r>
          </a:p>
        </p:txBody>
      </p:sp>
      <p:pic>
        <p:nvPicPr>
          <p:cNvPr id="6148" name="Picture 4" descr="Papa Francisco: ¿Cómo se mueve la economía del Vaticano? | ECONOMIA | EL  COMERCIO PERÚ">
            <a:extLst>
              <a:ext uri="{FF2B5EF4-FFF2-40B4-BE49-F238E27FC236}">
                <a16:creationId xmlns:a16="http://schemas.microsoft.com/office/drawing/2014/main" id="{D39ECC40-B0CC-1421-992F-7BE4D25F35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748"/>
          <a:stretch/>
        </p:blipFill>
        <p:spPr bwMode="auto">
          <a:xfrm>
            <a:off x="6193248" y="0"/>
            <a:ext cx="59987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7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652710" y="799815"/>
            <a:ext cx="5163341" cy="5078313"/>
          </a:xfrm>
          <a:prstGeom prst="rect">
            <a:avLst/>
          </a:prstGeom>
          <a:noFill/>
        </p:spPr>
        <p:txBody>
          <a:bodyPr wrap="square" rtlCol="0">
            <a:spAutoFit/>
          </a:bodyPr>
          <a:lstStyle/>
          <a:p>
            <a:r>
              <a:rPr lang="es-ES" dirty="0">
                <a:solidFill>
                  <a:schemeClr val="accent1">
                    <a:lumMod val="50000"/>
                  </a:schemeClr>
                </a:solidFill>
                <a:ea typeface="Verdana" panose="020B0604030504040204" pitchFamily="34" charset="0"/>
              </a:rPr>
              <a:t>En definitiva, ser escuela católica implica acoger los principios del magisterio de la Iglesia a partir de los cuales se direccionará el Proyecto Educativo. Así mismo significa construir un tejido de relaciones en el que bajo dichos principios y en concordancia con el PEI la comunidad se involucra en su dinamización. </a:t>
            </a:r>
          </a:p>
          <a:p>
            <a:endParaRPr lang="es-ES" dirty="0">
              <a:solidFill>
                <a:schemeClr val="accent1">
                  <a:lumMod val="50000"/>
                </a:schemeClr>
              </a:solidFill>
              <a:ea typeface="Verdana" panose="020B0604030504040204" pitchFamily="34" charset="0"/>
            </a:endParaRPr>
          </a:p>
          <a:p>
            <a:r>
              <a:rPr lang="es-ES" dirty="0">
                <a:solidFill>
                  <a:schemeClr val="accent1">
                    <a:lumMod val="50000"/>
                  </a:schemeClr>
                </a:solidFill>
                <a:ea typeface="Verdana" panose="020B0604030504040204" pitchFamily="34" charset="0"/>
              </a:rPr>
              <a:t>De igual manera conlleva el fortalecimiento de una estrecha relación con la jerarquía eclesial a través de su representante, el obispo, en la respectiva jurisdicción eclesiástica.</a:t>
            </a:r>
          </a:p>
          <a:p>
            <a:endParaRPr lang="es-ES" dirty="0">
              <a:solidFill>
                <a:schemeClr val="accent1">
                  <a:lumMod val="50000"/>
                </a:schemeClr>
              </a:solidFill>
              <a:ea typeface="Verdana" panose="020B0604030504040204" pitchFamily="34" charset="0"/>
            </a:endParaRPr>
          </a:p>
          <a:p>
            <a:r>
              <a:rPr lang="es-ES" dirty="0">
                <a:solidFill>
                  <a:schemeClr val="accent1">
                    <a:lumMod val="50000"/>
                  </a:schemeClr>
                </a:solidFill>
                <a:ea typeface="Verdana" panose="020B0604030504040204" pitchFamily="34" charset="0"/>
              </a:rPr>
              <a:t>Finalmente, exige de la conferencia episcopal orientaciones claras y normas precisas en materia de educación católica entre las cuales se encuentran además aquellos procesos y condiciones para que las escuelas puedan apropiar el adjetivo católico para ser reconocidas como tal.</a:t>
            </a:r>
          </a:p>
        </p:txBody>
      </p:sp>
      <p:pic>
        <p:nvPicPr>
          <p:cNvPr id="8194" name="Picture 2" descr="vuelta al cole - Actividades y Planes para niños, ocio infantil y  familiar…| Pequepolis">
            <a:extLst>
              <a:ext uri="{FF2B5EF4-FFF2-40B4-BE49-F238E27FC236}">
                <a16:creationId xmlns:a16="http://schemas.microsoft.com/office/drawing/2014/main" id="{2E3E8286-EEED-0E08-D9FC-B286D8F668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61" r="27838"/>
          <a:stretch/>
        </p:blipFill>
        <p:spPr bwMode="auto">
          <a:xfrm>
            <a:off x="0" y="-1"/>
            <a:ext cx="624439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773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6F89E8A-AC2E-448D-B0CE-4F2516B64B57}"/>
              </a:ext>
            </a:extLst>
          </p:cNvPr>
          <p:cNvSpPr txBox="1">
            <a:spLocks/>
          </p:cNvSpPr>
          <p:nvPr/>
        </p:nvSpPr>
        <p:spPr>
          <a:xfrm>
            <a:off x="1034015" y="1253713"/>
            <a:ext cx="10475679" cy="2175287"/>
          </a:xfrm>
          <a:prstGeom prst="rect">
            <a:avLst/>
          </a:prstGeom>
          <a:ln>
            <a:noFill/>
            <a:prstDash val="dash"/>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tx2"/>
                </a:solidFill>
                <a:latin typeface="Arial Rounded MT Bold" panose="020F0704030504030204" pitchFamily="34" charset="0"/>
              </a:rPr>
              <a:t>Referencias:</a:t>
            </a:r>
          </a:p>
          <a:p>
            <a:endParaRPr lang="es-ES" sz="2900" dirty="0">
              <a:solidFill>
                <a:schemeClr val="tx2"/>
              </a:solidFill>
              <a:latin typeface="Arial Rounded MT Bold" panose="020F0704030504030204" pitchFamily="34" charset="0"/>
            </a:endParaRPr>
          </a:p>
          <a:p>
            <a:r>
              <a:rPr lang="es-ES" sz="2100" dirty="0">
                <a:solidFill>
                  <a:schemeClr val="accent1">
                    <a:lumMod val="50000"/>
                  </a:schemeClr>
                </a:solidFill>
                <a:latin typeface="+mn-lt"/>
                <a:ea typeface="+mn-ea"/>
                <a:cs typeface="+mn-cs"/>
              </a:rPr>
              <a:t>La identidad de la escuela católica para una cultura del diálogo. Disponible en: </a:t>
            </a:r>
            <a:r>
              <a:rPr lang="es-ES" sz="2100" dirty="0">
                <a:solidFill>
                  <a:schemeClr val="accent1">
                    <a:lumMod val="50000"/>
                  </a:schemeClr>
                </a:solidFill>
                <a:latin typeface="+mn-lt"/>
                <a:ea typeface="+mn-ea"/>
                <a:cs typeface="+mn-cs"/>
                <a:hlinkClick r:id="rId2"/>
              </a:rPr>
              <a:t>https://www.vatican.va/roman_curia/congregations/ccatheduc/documents/rc_con_ccatheduc_doc_20220125_istruzione-identita-scuola-cattolica_sp.html#_ftnref54</a:t>
            </a:r>
            <a:r>
              <a:rPr lang="es-ES" sz="2100" dirty="0">
                <a:solidFill>
                  <a:schemeClr val="accent1">
                    <a:lumMod val="50000"/>
                  </a:schemeClr>
                </a:solidFill>
                <a:latin typeface="+mn-lt"/>
                <a:ea typeface="+mn-ea"/>
                <a:cs typeface="+mn-cs"/>
              </a:rPr>
              <a:t> </a:t>
            </a:r>
          </a:p>
          <a:p>
            <a:r>
              <a:rPr lang="es-ES" sz="2400" dirty="0">
                <a:solidFill>
                  <a:schemeClr val="tx2"/>
                </a:solidFill>
              </a:rPr>
              <a:t> </a:t>
            </a:r>
            <a:r>
              <a:rPr lang="es-CO" sz="2100" dirty="0">
                <a:solidFill>
                  <a:schemeClr val="tx2"/>
                </a:solidFill>
              </a:rPr>
              <a:t> </a:t>
            </a:r>
          </a:p>
          <a:p>
            <a:r>
              <a:rPr lang="es-ES" sz="2400" dirty="0">
                <a:solidFill>
                  <a:schemeClr val="tx2"/>
                </a:solidFill>
              </a:rPr>
              <a:t>  </a:t>
            </a:r>
          </a:p>
        </p:txBody>
      </p:sp>
      <p:grpSp>
        <p:nvGrpSpPr>
          <p:cNvPr id="10" name="Grupo 9">
            <a:extLst>
              <a:ext uri="{FF2B5EF4-FFF2-40B4-BE49-F238E27FC236}">
                <a16:creationId xmlns:a16="http://schemas.microsoft.com/office/drawing/2014/main" id="{19D9C1EF-A9B5-437B-936B-6485FFA8B253}"/>
              </a:ext>
            </a:extLst>
          </p:cNvPr>
          <p:cNvGrpSpPr/>
          <p:nvPr/>
        </p:nvGrpSpPr>
        <p:grpSpPr>
          <a:xfrm>
            <a:off x="364065" y="5620625"/>
            <a:ext cx="3405538" cy="1174458"/>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9137F3AF-5940-4404-967D-B4908E3FAF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0AF02A29-F301-4EB8-8900-B551C797C4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Tree>
    <p:extLst>
      <p:ext uri="{BB962C8B-B14F-4D97-AF65-F5344CB8AC3E}">
        <p14:creationId xmlns:p14="http://schemas.microsoft.com/office/powerpoint/2010/main" val="647925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6F89E8A-AC2E-448D-B0CE-4F2516B64B57}"/>
              </a:ext>
            </a:extLst>
          </p:cNvPr>
          <p:cNvSpPr txBox="1">
            <a:spLocks/>
          </p:cNvSpPr>
          <p:nvPr/>
        </p:nvSpPr>
        <p:spPr>
          <a:xfrm>
            <a:off x="1034015" y="1253713"/>
            <a:ext cx="10475679" cy="2175287"/>
          </a:xfrm>
          <a:prstGeom prst="rect">
            <a:avLst/>
          </a:prstGeom>
          <a:ln>
            <a:noFill/>
            <a:prstDash val="dash"/>
          </a:ln>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accent1">
                    <a:lumMod val="50000"/>
                  </a:schemeClr>
                </a:solidFill>
                <a:latin typeface="Arial Rounded MT Bold" panose="020F0704030504030204" pitchFamily="34" charset="0"/>
              </a:rPr>
              <a:t>Para profundizar:</a:t>
            </a:r>
          </a:p>
          <a:p>
            <a:endParaRPr lang="es-ES" sz="2900" dirty="0">
              <a:solidFill>
                <a:schemeClr val="accent1">
                  <a:lumMod val="50000"/>
                </a:schemeClr>
              </a:solidFill>
              <a:latin typeface="Arial Rounded MT Bold" panose="020F0704030504030204" pitchFamily="34" charset="0"/>
            </a:endParaRPr>
          </a:p>
          <a:p>
            <a:r>
              <a:rPr lang="es-ES" sz="2400" dirty="0">
                <a:solidFill>
                  <a:schemeClr val="accent1">
                    <a:lumMod val="50000"/>
                  </a:schemeClr>
                </a:solidFill>
                <a:hlinkClick r:id="rId2"/>
              </a:rPr>
              <a:t>https://viapastoral.blogspot.com/2022/06/identidad-de-la-escuela-catolica-para.html</a:t>
            </a:r>
            <a:endParaRPr lang="es-ES" sz="2400" dirty="0">
              <a:solidFill>
                <a:schemeClr val="accent1">
                  <a:lumMod val="50000"/>
                </a:schemeClr>
              </a:solidFill>
            </a:endParaRPr>
          </a:p>
          <a:p>
            <a:endParaRPr lang="es-ES" sz="2400" dirty="0">
              <a:solidFill>
                <a:schemeClr val="accent1">
                  <a:lumMod val="50000"/>
                </a:schemeClr>
              </a:solidFill>
            </a:endParaRPr>
          </a:p>
          <a:p>
            <a:r>
              <a:rPr lang="es-ES" sz="2400" dirty="0">
                <a:solidFill>
                  <a:schemeClr val="accent1">
                    <a:lumMod val="50000"/>
                  </a:schemeClr>
                </a:solidFill>
              </a:rPr>
              <a:t>Encuentra la primera parte aquí:</a:t>
            </a:r>
          </a:p>
          <a:p>
            <a:endParaRPr lang="es-ES" sz="2400" dirty="0">
              <a:solidFill>
                <a:schemeClr val="accent1">
                  <a:lumMod val="50000"/>
                </a:schemeClr>
              </a:solidFill>
            </a:endParaRPr>
          </a:p>
          <a:p>
            <a:r>
              <a:rPr lang="es-CO" sz="2400" dirty="0">
                <a:solidFill>
                  <a:schemeClr val="accent1">
                    <a:lumMod val="50000"/>
                  </a:schemeClr>
                </a:solidFill>
                <a:hlinkClick r:id="rId3"/>
              </a:rPr>
              <a:t>https://viapastoral.blogspot.com/2022/04/identidad-de-la-escuela-catolica-para.html</a:t>
            </a:r>
            <a:r>
              <a:rPr lang="es-CO" sz="2400" dirty="0">
                <a:solidFill>
                  <a:schemeClr val="accent1">
                    <a:lumMod val="50000"/>
                  </a:schemeClr>
                </a:solidFill>
              </a:rPr>
              <a:t>   </a:t>
            </a:r>
            <a:r>
              <a:rPr lang="es-ES" sz="2400" dirty="0">
                <a:solidFill>
                  <a:schemeClr val="accent1">
                    <a:lumMod val="50000"/>
                  </a:schemeClr>
                </a:solidFill>
              </a:rPr>
              <a:t>  </a:t>
            </a:r>
            <a:r>
              <a:rPr lang="es-CO" sz="2400" dirty="0">
                <a:solidFill>
                  <a:schemeClr val="accent1">
                    <a:lumMod val="50000"/>
                  </a:schemeClr>
                </a:solidFill>
              </a:rPr>
              <a:t> </a:t>
            </a:r>
          </a:p>
          <a:p>
            <a:r>
              <a:rPr lang="es-ES" sz="2400" dirty="0">
                <a:solidFill>
                  <a:schemeClr val="accent1">
                    <a:lumMod val="50000"/>
                  </a:schemeClr>
                </a:solidFill>
              </a:rPr>
              <a:t>  </a:t>
            </a:r>
          </a:p>
        </p:txBody>
      </p:sp>
      <p:sp>
        <p:nvSpPr>
          <p:cNvPr id="9" name="Título 1">
            <a:extLst>
              <a:ext uri="{FF2B5EF4-FFF2-40B4-BE49-F238E27FC236}">
                <a16:creationId xmlns:a16="http://schemas.microsoft.com/office/drawing/2014/main" id="{BCC93037-6F1C-4D0D-A652-F38AA529FBE4}"/>
              </a:ext>
            </a:extLst>
          </p:cNvPr>
          <p:cNvSpPr txBox="1">
            <a:spLocks/>
          </p:cNvSpPr>
          <p:nvPr/>
        </p:nvSpPr>
        <p:spPr>
          <a:xfrm>
            <a:off x="7281643" y="4339544"/>
            <a:ext cx="4228052" cy="1935420"/>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accent1">
                    <a:lumMod val="50000"/>
                  </a:schemeClr>
                </a:solidFill>
                <a:latin typeface="Arial Rounded MT Bold" panose="020F0704030504030204" pitchFamily="34" charset="0"/>
              </a:rPr>
              <a:t>Camilo E. Rodríguez F. </a:t>
            </a:r>
            <a:br>
              <a:rPr lang="es-ES" sz="6000" dirty="0">
                <a:solidFill>
                  <a:schemeClr val="accent1">
                    <a:lumMod val="50000"/>
                  </a:schemeClr>
                </a:solidFill>
                <a:latin typeface="Arial Rounded MT Bold" panose="020F0704030504030204" pitchFamily="34" charset="0"/>
              </a:rPr>
            </a:br>
            <a:r>
              <a:rPr lang="es-ES" sz="1800" dirty="0">
                <a:solidFill>
                  <a:schemeClr val="accent1">
                    <a:lumMod val="50000"/>
                  </a:schemeClr>
                </a:solidFill>
                <a:latin typeface="Arial Rounded MT Bold" panose="020F0704030504030204" pitchFamily="34" charset="0"/>
              </a:rPr>
              <a:t>Director de Pastoral – CONACED</a:t>
            </a:r>
          </a:p>
          <a:p>
            <a:r>
              <a:rPr lang="es-ES" sz="1800" dirty="0">
                <a:solidFill>
                  <a:schemeClr val="accent1">
                    <a:lumMod val="50000"/>
                  </a:schemeClr>
                </a:solidFill>
                <a:latin typeface="Arial Rounded MT Bold" panose="020F0704030504030204" pitchFamily="34" charset="0"/>
                <a:hlinkClick r:id="rId4"/>
              </a:rPr>
              <a:t>pastoralconaced@conaced.edu.co</a:t>
            </a:r>
            <a:endParaRPr lang="es-ES" sz="1800" dirty="0">
              <a:solidFill>
                <a:schemeClr val="accent1">
                  <a:lumMod val="50000"/>
                </a:schemeClr>
              </a:solidFill>
              <a:latin typeface="Arial Rounded MT Bold" panose="020F0704030504030204" pitchFamily="34" charset="0"/>
            </a:endParaRPr>
          </a:p>
          <a:p>
            <a:r>
              <a:rPr lang="es-ES" sz="1800" dirty="0">
                <a:solidFill>
                  <a:schemeClr val="accent1">
                    <a:lumMod val="50000"/>
                  </a:schemeClr>
                </a:solidFill>
                <a:latin typeface="Arial Rounded MT Bold" panose="020F0704030504030204" pitchFamily="34" charset="0"/>
              </a:rPr>
              <a:t>Tel.:3184320369</a:t>
            </a:r>
          </a:p>
          <a:p>
            <a:r>
              <a:rPr lang="es-ES" sz="1800" dirty="0">
                <a:solidFill>
                  <a:schemeClr val="accent1">
                    <a:lumMod val="50000"/>
                  </a:schemeClr>
                </a:solidFill>
                <a:latin typeface="Arial Rounded MT Bold" panose="020F0704030504030204" pitchFamily="34" charset="0"/>
              </a:rPr>
              <a:t>www.conaced.edu.co </a:t>
            </a:r>
            <a:endParaRPr lang="es-CO" sz="4500" dirty="0">
              <a:solidFill>
                <a:schemeClr val="accent1">
                  <a:lumMod val="50000"/>
                </a:schemeClr>
              </a:solidFill>
              <a:latin typeface="Arial Rounded MT Bold" panose="020F0704030504030204" pitchFamily="34" charset="0"/>
            </a:endParaRPr>
          </a:p>
        </p:txBody>
      </p:sp>
      <p:grpSp>
        <p:nvGrpSpPr>
          <p:cNvPr id="10" name="Grupo 9">
            <a:extLst>
              <a:ext uri="{FF2B5EF4-FFF2-40B4-BE49-F238E27FC236}">
                <a16:creationId xmlns:a16="http://schemas.microsoft.com/office/drawing/2014/main" id="{19D9C1EF-A9B5-437B-936B-6485FFA8B253}"/>
              </a:ext>
            </a:extLst>
          </p:cNvPr>
          <p:cNvGrpSpPr/>
          <p:nvPr/>
        </p:nvGrpSpPr>
        <p:grpSpPr>
          <a:xfrm>
            <a:off x="364065" y="5620625"/>
            <a:ext cx="3405538" cy="1174458"/>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9137F3AF-5940-4404-967D-B4908E3FAF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0AF02A29-F301-4EB8-8900-B551C797C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Tree>
    <p:extLst>
      <p:ext uri="{BB962C8B-B14F-4D97-AF65-F5344CB8AC3E}">
        <p14:creationId xmlns:p14="http://schemas.microsoft.com/office/powerpoint/2010/main" val="177688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755281" y="883656"/>
            <a:ext cx="5163341" cy="5324535"/>
          </a:xfrm>
          <a:prstGeom prst="rect">
            <a:avLst/>
          </a:prstGeom>
          <a:noFill/>
        </p:spPr>
        <p:txBody>
          <a:bodyPr wrap="square" rtlCol="0">
            <a:spAutoFit/>
          </a:bodyPr>
          <a:lstStyle/>
          <a:p>
            <a:r>
              <a:rPr lang="es-ES" sz="2000" dirty="0">
                <a:solidFill>
                  <a:schemeClr val="accent1">
                    <a:lumMod val="50000"/>
                  </a:schemeClr>
                </a:solidFill>
              </a:rPr>
              <a:t>Es decir, dicha comunidad se involucra en este cometido como expresión de su fe personal y comunitaria en la que se comparte una </a:t>
            </a:r>
            <a:r>
              <a:rPr lang="es-ES" sz="2000" i="1" dirty="0">
                <a:solidFill>
                  <a:schemeClr val="accent1">
                    <a:lumMod val="50000"/>
                  </a:schemeClr>
                </a:solidFill>
              </a:rPr>
              <a:t>visión cristiana</a:t>
            </a:r>
            <a:r>
              <a:rPr lang="es-ES" sz="2000" dirty="0">
                <a:solidFill>
                  <a:schemeClr val="accent1">
                    <a:lumMod val="50000"/>
                  </a:schemeClr>
                </a:solidFill>
              </a:rPr>
              <a:t> del mundo inspirada en el Evangelio; y no simplemente por el deseoso afán de contar con recursos económicos para su financiamiento. Es justamente ese encuentro personal con la figura de Jesús y el deseo comunitario de hacer vida su proyecto, lo que impulsa y dinamiza el propósito de hacer de la escuela un escenario para la evangelización a través del currículo.  Es esta visión compartida la que hace de la escuela, una escuela católica; </a:t>
            </a:r>
            <a:r>
              <a:rPr lang="es-ES" sz="2000" i="1" dirty="0">
                <a:solidFill>
                  <a:schemeClr val="accent1">
                    <a:lumMod val="50000"/>
                  </a:schemeClr>
                </a:solidFill>
              </a:rPr>
              <a:t>“porque los principios evangélicos se convierten para ella en normas educativas, motivaciones interiores y al mismo tiempo metas finales”</a:t>
            </a:r>
            <a:r>
              <a:rPr lang="es-ES" sz="2000" dirty="0">
                <a:solidFill>
                  <a:schemeClr val="accent1">
                    <a:lumMod val="50000"/>
                  </a:schemeClr>
                </a:solidFill>
              </a:rPr>
              <a:t> (La Escuela Católica. No. 34).   </a:t>
            </a:r>
          </a:p>
        </p:txBody>
      </p:sp>
      <p:pic>
        <p:nvPicPr>
          <p:cNvPr id="3074" name="Picture 2" descr="Disminuye número de sacerdotes católicos en el mundo">
            <a:extLst>
              <a:ext uri="{FF2B5EF4-FFF2-40B4-BE49-F238E27FC236}">
                <a16:creationId xmlns:a16="http://schemas.microsoft.com/office/drawing/2014/main" id="{873F082C-A446-B47B-5AC4-16749B60EA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25" r="25691"/>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3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586836" y="499765"/>
            <a:ext cx="5163341" cy="5632311"/>
          </a:xfrm>
          <a:prstGeom prst="rect">
            <a:avLst/>
          </a:prstGeom>
          <a:noFill/>
        </p:spPr>
        <p:txBody>
          <a:bodyPr wrap="square" rtlCol="0">
            <a:spAutoFit/>
          </a:bodyPr>
          <a:lstStyle/>
          <a:p>
            <a:r>
              <a:rPr lang="es-ES" sz="2000" dirty="0">
                <a:solidFill>
                  <a:schemeClr val="accent1">
                    <a:lumMod val="50000"/>
                  </a:schemeClr>
                </a:solidFill>
              </a:rPr>
              <a:t>Descomponiendo en sus partes la diversidad de sujetos que configuran la Escuela Católica, el documento refiere en primer lugar a </a:t>
            </a:r>
            <a:r>
              <a:rPr lang="es-ES" sz="2000" b="1" i="1" dirty="0">
                <a:solidFill>
                  <a:schemeClr val="accent1">
                    <a:lumMod val="50000"/>
                  </a:schemeClr>
                </a:solidFill>
              </a:rPr>
              <a:t>los estudiantes y los padres</a:t>
            </a:r>
            <a:r>
              <a:rPr lang="es-ES" sz="2000" b="1" dirty="0">
                <a:solidFill>
                  <a:schemeClr val="accent1">
                    <a:lumMod val="50000"/>
                  </a:schemeClr>
                </a:solidFill>
              </a:rPr>
              <a:t>.</a:t>
            </a:r>
            <a:r>
              <a:rPr lang="es-ES" sz="2000" dirty="0">
                <a:solidFill>
                  <a:schemeClr val="accent1">
                    <a:lumMod val="50000"/>
                  </a:schemeClr>
                </a:solidFill>
              </a:rPr>
              <a:t> Los primeros, a medida que van creciendo deben ser cada vez más protagonistas de su propio aprendizaje. Al mismo tiempo los exhorta a </a:t>
            </a:r>
            <a:r>
              <a:rPr lang="es-ES" sz="2000" i="1" dirty="0">
                <a:solidFill>
                  <a:schemeClr val="accent1">
                    <a:lumMod val="50000"/>
                  </a:schemeClr>
                </a:solidFill>
              </a:rPr>
              <a:t>dar testimonio</a:t>
            </a:r>
            <a:r>
              <a:rPr lang="es-ES" sz="2000" dirty="0">
                <a:solidFill>
                  <a:schemeClr val="accent1">
                    <a:lumMod val="50000"/>
                  </a:schemeClr>
                </a:solidFill>
              </a:rPr>
              <a:t> de la identidad católica en la que han sido formados en la escuela. </a:t>
            </a:r>
          </a:p>
          <a:p>
            <a:endParaRPr lang="es-ES" sz="2000" dirty="0">
              <a:solidFill>
                <a:schemeClr val="accent1">
                  <a:lumMod val="50000"/>
                </a:schemeClr>
              </a:solidFill>
            </a:endParaRPr>
          </a:p>
          <a:p>
            <a:r>
              <a:rPr lang="es-ES" sz="2000" dirty="0">
                <a:solidFill>
                  <a:schemeClr val="accent1">
                    <a:lumMod val="50000"/>
                  </a:schemeClr>
                </a:solidFill>
              </a:rPr>
              <a:t>De cara a los padres, el documento reitera su libertad para elegir el tipo de educación que desean para sus hijos, pero también les recomienda </a:t>
            </a:r>
            <a:r>
              <a:rPr lang="es-ES" sz="2000" i="1" dirty="0">
                <a:solidFill>
                  <a:schemeClr val="accent1">
                    <a:lumMod val="50000"/>
                  </a:schemeClr>
                </a:solidFill>
              </a:rPr>
              <a:t>“que fomenten las escuelas católicas y también cooperen ayudando en la medida de sus posibilidades a crearlas y sostenerlas” </a:t>
            </a:r>
            <a:r>
              <a:rPr lang="es-ES" sz="2000" dirty="0">
                <a:solidFill>
                  <a:schemeClr val="accent1">
                    <a:lumMod val="50000"/>
                  </a:schemeClr>
                </a:solidFill>
              </a:rPr>
              <a:t>(La identidad de la escuela católica para una cultura del diálogo No. 43). </a:t>
            </a:r>
          </a:p>
        </p:txBody>
      </p:sp>
      <p:pic>
        <p:nvPicPr>
          <p:cNvPr id="4098" name="Picture 2" descr="Cómo sentir la misma seguridad en el cole que en casa">
            <a:extLst>
              <a:ext uri="{FF2B5EF4-FFF2-40B4-BE49-F238E27FC236}">
                <a16:creationId xmlns:a16="http://schemas.microsoft.com/office/drawing/2014/main" id="{028EB984-E361-C780-2074-D0B54BE270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77" r="31034"/>
          <a:stretch/>
        </p:blipFill>
        <p:spPr bwMode="auto">
          <a:xfrm>
            <a:off x="0" y="0"/>
            <a:ext cx="61120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6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514445" y="424805"/>
            <a:ext cx="4652316" cy="5632311"/>
          </a:xfrm>
          <a:prstGeom prst="rect">
            <a:avLst/>
          </a:prstGeom>
          <a:noFill/>
        </p:spPr>
        <p:txBody>
          <a:bodyPr wrap="square" rtlCol="0">
            <a:spAutoFit/>
          </a:bodyPr>
          <a:lstStyle/>
          <a:p>
            <a:r>
              <a:rPr lang="es-ES" sz="2000" dirty="0">
                <a:solidFill>
                  <a:schemeClr val="accent1">
                    <a:lumMod val="50000"/>
                  </a:schemeClr>
                </a:solidFill>
              </a:rPr>
              <a:t>Lograr estos niveles de participación e involucramiento tanto de estudiantes como de padres exige de la escuela y sus estructuras la apertura y la creación de escenarios de participación para ello, sin lo cual este llamado a ser protagonistas terminaría siendo tan solo un slogan de marketing pero sin incidencia alguna en las dinámicas que se gestan. En ese sentido, la pandemia nos exigió y enseñó al mismo tiempo que dichos escenarios deben ser transgresores, en gran manera, en el sentido de que exigen la mayor creatividad e innovación posible para su establecimiento superando la simple formalidad, de la escuela de padres o el consejo de padres, el consejo estudiantil, entre otros, para el caso colombiano.</a:t>
            </a:r>
            <a:endParaRPr lang="es-ES" sz="2000" dirty="0">
              <a:solidFill>
                <a:schemeClr val="accent1">
                  <a:lumMod val="50000"/>
                </a:schemeClr>
              </a:solidFill>
              <a:ea typeface="Verdana" panose="020B0604030504040204" pitchFamily="34" charset="0"/>
            </a:endParaRP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2" name="Picture 2" descr="Claves para fomentar el diálogo con niños y adolescentes">
            <a:extLst>
              <a:ext uri="{FF2B5EF4-FFF2-40B4-BE49-F238E27FC236}">
                <a16:creationId xmlns:a16="http://schemas.microsoft.com/office/drawing/2014/main" id="{1A64896F-A5D0-0E9C-EDF2-480B6FA208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30" r="27849"/>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43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514444" y="689503"/>
            <a:ext cx="4876161" cy="5016758"/>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En segundo lugar, se refiere </a:t>
            </a:r>
            <a:r>
              <a:rPr lang="es-ES" sz="2000" b="1" i="1" dirty="0">
                <a:solidFill>
                  <a:schemeClr val="accent1">
                    <a:lumMod val="50000"/>
                  </a:schemeClr>
                </a:solidFill>
                <a:ea typeface="Verdana" panose="020B0604030504040204" pitchFamily="34" charset="0"/>
              </a:rPr>
              <a:t>a los educadores y al personal de apoyo.</a:t>
            </a:r>
            <a:r>
              <a:rPr lang="es-ES" sz="2000" dirty="0">
                <a:solidFill>
                  <a:schemeClr val="accent1">
                    <a:lumMod val="50000"/>
                  </a:schemeClr>
                </a:solidFill>
                <a:ea typeface="Verdana" panose="020B0604030504040204" pitchFamily="34" charset="0"/>
              </a:rPr>
              <a:t> Sabemos que los educadores, dada su relación cercana y permanente con los estudiantes y padres de familia, son el primer reflejo de la </a:t>
            </a:r>
            <a:r>
              <a:rPr lang="es-ES" sz="2000" i="1" dirty="0">
                <a:solidFill>
                  <a:schemeClr val="accent1">
                    <a:lumMod val="50000"/>
                  </a:schemeClr>
                </a:solidFill>
                <a:ea typeface="Verdana" panose="020B0604030504040204" pitchFamily="34" charset="0"/>
              </a:rPr>
              <a:t>catolicidad</a:t>
            </a:r>
            <a:r>
              <a:rPr lang="es-ES" sz="2000" dirty="0">
                <a:solidFill>
                  <a:schemeClr val="accent1">
                    <a:lumMod val="50000"/>
                  </a:schemeClr>
                </a:solidFill>
                <a:ea typeface="Verdana" panose="020B0604030504040204" pitchFamily="34" charset="0"/>
              </a:rPr>
              <a:t> o no de la escuela en la que están inmersos. Sus expresiones, el trato, el direccionamiento de sus proyectos, la dinamización de las clases evidencian o no los principios orientadores de los que beben y nutren su vocación educadora. En definitiva son ellos quienes “aseguran que la escuela católica cumpla su proyecto educativo” </a:t>
            </a:r>
            <a:r>
              <a:rPr lang="es-ES" sz="2000" dirty="0">
                <a:solidFill>
                  <a:schemeClr val="accent1">
                    <a:lumMod val="50000"/>
                  </a:schemeClr>
                </a:solidFill>
              </a:rPr>
              <a:t>(La identidad de la escuela católica para una cultura del diálogo No. 45).</a:t>
            </a:r>
            <a:r>
              <a:rPr lang="es-ES" sz="2000" dirty="0">
                <a:solidFill>
                  <a:schemeClr val="accent1">
                    <a:lumMod val="50000"/>
                  </a:schemeClr>
                </a:solidFill>
                <a:ea typeface="Verdana" panose="020B0604030504040204" pitchFamily="34" charset="0"/>
              </a:rPr>
              <a:t> De allí que los criterios y parámetros que se fijen para su</a:t>
            </a: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Feliz día maestros!, conoce las cualidades de los mejores profesores. -  Revista Lazos">
            <a:extLst>
              <a:ext uri="{FF2B5EF4-FFF2-40B4-BE49-F238E27FC236}">
                <a16:creationId xmlns:a16="http://schemas.microsoft.com/office/drawing/2014/main" id="{B81542ED-B47D-2530-8524-D32448CBA7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071" r="5215"/>
          <a:stretch/>
        </p:blipFill>
        <p:spPr bwMode="auto">
          <a:xfrm>
            <a:off x="6130835" y="0"/>
            <a:ext cx="606116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586836" y="499765"/>
            <a:ext cx="5163341" cy="5324535"/>
          </a:xfrm>
          <a:prstGeom prst="rect">
            <a:avLst/>
          </a:prstGeom>
          <a:noFill/>
        </p:spPr>
        <p:txBody>
          <a:bodyPr wrap="square" rtlCol="0">
            <a:spAutoFit/>
          </a:bodyPr>
          <a:lstStyle/>
          <a:p>
            <a:r>
              <a:rPr lang="es-ES" sz="2000" dirty="0">
                <a:solidFill>
                  <a:schemeClr val="accent1">
                    <a:lumMod val="50000"/>
                  </a:schemeClr>
                </a:solidFill>
              </a:rPr>
              <a:t>contratación deberán partir de las habilidades pedagógico-profesionales requeridas para el ejercicio docente de una parte, pero de otra de la propia identidad católica. Dichos criterios deberán dejar en claro al aspirante los elementos característicos de la identidad de la escuela y al mismo tiempo el compromiso que asume en su expresión y afianzamiento a partir del desempeño cualificado de sus funciones. Por ello, </a:t>
            </a:r>
            <a:r>
              <a:rPr lang="es-ES" sz="2000" i="1" dirty="0">
                <a:solidFill>
                  <a:schemeClr val="accent1">
                    <a:lumMod val="50000"/>
                  </a:schemeClr>
                </a:solidFill>
              </a:rPr>
              <a:t>“los profesores y el personal administrativo que pertenecen a otras Iglesias, comunidades eclesiales o religiones, así como los que no profesan ninguna creencia religiosa, una vez contratados, están obligados a reconocer y respetar el carácter católico de la escuela” </a:t>
            </a:r>
            <a:r>
              <a:rPr lang="es-ES" sz="2000" dirty="0">
                <a:solidFill>
                  <a:schemeClr val="accent1">
                    <a:lumMod val="50000"/>
                  </a:schemeClr>
                </a:solidFill>
              </a:rPr>
              <a:t>(La identidad de la escuela católica para una cultura del diálogo No. 45)</a:t>
            </a:r>
          </a:p>
        </p:txBody>
      </p:sp>
      <p:pic>
        <p:nvPicPr>
          <p:cNvPr id="2052" name="Picture 4" descr="Si el personal está feliz, los clientes estarán mejor | Tendencias |  Portafolio">
            <a:extLst>
              <a:ext uri="{FF2B5EF4-FFF2-40B4-BE49-F238E27FC236}">
                <a16:creationId xmlns:a16="http://schemas.microsoft.com/office/drawing/2014/main" id="{5A6519EF-4848-17FD-6669-BE5C6F0270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6" r="53492"/>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96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64</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586836" y="764465"/>
            <a:ext cx="5163341" cy="5016758"/>
          </a:xfrm>
          <a:prstGeom prst="rect">
            <a:avLst/>
          </a:prstGeom>
          <a:noFill/>
        </p:spPr>
        <p:txBody>
          <a:bodyPr wrap="square" rtlCol="0">
            <a:spAutoFit/>
          </a:bodyPr>
          <a:lstStyle/>
          <a:p>
            <a:r>
              <a:rPr lang="es-ES" sz="2000" dirty="0">
                <a:solidFill>
                  <a:schemeClr val="accent1">
                    <a:lumMod val="50000"/>
                  </a:schemeClr>
                </a:solidFill>
              </a:rPr>
              <a:t>Todo esto pone en juego la capacidad creativa del equipo de talento humano, el cual tendrá el enorme compromiso de ayudar a fijar los criterios de contratación en sus dimensiones personal, profesional-pedagógica y eclesiológica  acordes a cada perfil requerido; y al mismo tiempo fijar los planes de acompañamiento diferenciados, pero con igual solidez y  pertinencia para aquellos educadores y colaboradores que son católicos como para los que no lo son, desde el respeto por la propia postura y creencias de los segundos, pero también desde el reconocimiento y valoración de la propia identidad de la escuela católica, proyecto al que todos se comprometen a seguir fortaleciendo.</a:t>
            </a:r>
          </a:p>
        </p:txBody>
      </p:sp>
      <p:pic>
        <p:nvPicPr>
          <p:cNvPr id="3074" name="Picture 2" descr="Importancia del Departamento de Recursos Humanos en la empresa actual">
            <a:extLst>
              <a:ext uri="{FF2B5EF4-FFF2-40B4-BE49-F238E27FC236}">
                <a16:creationId xmlns:a16="http://schemas.microsoft.com/office/drawing/2014/main" id="{BB9F195E-7DB9-5446-70F9-70E8B2A58D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730"/>
          <a:stretch/>
        </p:blipFill>
        <p:spPr bwMode="auto">
          <a:xfrm>
            <a:off x="-1" y="-22150"/>
            <a:ext cx="6096001" cy="688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775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9048</TotalTime>
  <Words>4045</Words>
  <Application>Microsoft Office PowerPoint</Application>
  <PresentationFormat>Panorámica</PresentationFormat>
  <Paragraphs>135</Paragraphs>
  <Slides>34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Arial Rounded MT Bold</vt:lpstr>
      <vt:lpstr>Calibri</vt:lpstr>
      <vt:lpstr>Calibri Light</vt:lpstr>
      <vt:lpstr>Tema de Office</vt:lpstr>
      <vt:lpstr>Click Pastoral No. 64 Identidad de la Escuela Católica para una cultura del Diálogo</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Click Pastoral No. 64</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CONACED</dc:creator>
  <cp:lastModifiedBy>CONACED</cp:lastModifiedBy>
  <cp:revision>316</cp:revision>
  <dcterms:created xsi:type="dcterms:W3CDTF">2020-01-20T16:35:24Z</dcterms:created>
  <dcterms:modified xsi:type="dcterms:W3CDTF">2022-06-06T16:04:12Z</dcterms:modified>
</cp:coreProperties>
</file>