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2" r:id="rId2"/>
    <p:sldId id="293" r:id="rId3"/>
    <p:sldId id="300" r:id="rId4"/>
    <p:sldId id="304" r:id="rId5"/>
    <p:sldId id="306" r:id="rId6"/>
    <p:sldId id="313" r:id="rId7"/>
    <p:sldId id="305" r:id="rId8"/>
    <p:sldId id="310" r:id="rId9"/>
    <p:sldId id="312" r:id="rId10"/>
    <p:sldId id="281"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441D61"/>
    <a:srgbClr val="5A27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85" autoAdjust="0"/>
    <p:restoredTop sz="96730" autoAdjust="0"/>
  </p:normalViewPr>
  <p:slideViewPr>
    <p:cSldViewPr snapToGrid="0">
      <p:cViewPr>
        <p:scale>
          <a:sx n="70" d="100"/>
          <a:sy n="70" d="100"/>
        </p:scale>
        <p:origin x="1416" y="8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BC240-DFA0-4E31-9A24-1C22ECCA868E}" type="datetimeFigureOut">
              <a:rPr lang="es-CO" smtClean="0"/>
              <a:t>27/07/2022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0CA48-0ACF-489B-867F-D8EFDF80F42A}" type="slidenum">
              <a:rPr lang="es-CO" smtClean="0"/>
              <a:t>‹Nº›</a:t>
            </a:fld>
            <a:endParaRPr lang="es-CO"/>
          </a:p>
        </p:txBody>
      </p:sp>
    </p:spTree>
    <p:extLst>
      <p:ext uri="{BB962C8B-B14F-4D97-AF65-F5344CB8AC3E}">
        <p14:creationId xmlns:p14="http://schemas.microsoft.com/office/powerpoint/2010/main" val="3067283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290CA48-0ACF-489B-867F-D8EFDF80F42A}" type="slidenum">
              <a:rPr lang="es-CO" smtClean="0"/>
              <a:t>4</a:t>
            </a:fld>
            <a:endParaRPr lang="es-CO"/>
          </a:p>
        </p:txBody>
      </p:sp>
    </p:spTree>
    <p:extLst>
      <p:ext uri="{BB962C8B-B14F-4D97-AF65-F5344CB8AC3E}">
        <p14:creationId xmlns:p14="http://schemas.microsoft.com/office/powerpoint/2010/main" val="23716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290CA48-0ACF-489B-867F-D8EFDF80F42A}" type="slidenum">
              <a:rPr lang="es-CO" smtClean="0"/>
              <a:t>6</a:t>
            </a:fld>
            <a:endParaRPr lang="es-CO"/>
          </a:p>
        </p:txBody>
      </p:sp>
    </p:spTree>
    <p:extLst>
      <p:ext uri="{BB962C8B-B14F-4D97-AF65-F5344CB8AC3E}">
        <p14:creationId xmlns:p14="http://schemas.microsoft.com/office/powerpoint/2010/main" val="2772400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5EA41-409E-4635-B6D5-E4B8516D9D3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B6B6A15-540D-440E-BDE9-FDE8F3E59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F93F831-FD72-4563-967D-CA913E9BB80F}"/>
              </a:ext>
            </a:extLst>
          </p:cNvPr>
          <p:cNvSpPr>
            <a:spLocks noGrp="1"/>
          </p:cNvSpPr>
          <p:nvPr>
            <p:ph type="dt" sz="half" idx="10"/>
          </p:nvPr>
        </p:nvSpPr>
        <p:spPr/>
        <p:txBody>
          <a:bodyPr/>
          <a:lstStyle/>
          <a:p>
            <a:fld id="{5EFF80B0-D9BD-4C3D-A116-B6D97F36E06D}" type="datetimeFigureOut">
              <a:rPr lang="es-CO" smtClean="0"/>
              <a:t>27/07/2022</a:t>
            </a:fld>
            <a:endParaRPr lang="es-CO"/>
          </a:p>
        </p:txBody>
      </p:sp>
      <p:sp>
        <p:nvSpPr>
          <p:cNvPr id="5" name="Marcador de pie de página 4">
            <a:extLst>
              <a:ext uri="{FF2B5EF4-FFF2-40B4-BE49-F238E27FC236}">
                <a16:creationId xmlns:a16="http://schemas.microsoft.com/office/drawing/2014/main" id="{E4C81B9B-517B-4555-9D20-700C2207966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E1F5628-2ABF-42BA-B419-E6F771366DED}"/>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1548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1E0DD-CB21-498F-A352-89DAE7EE916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913A2E9-32A9-456C-A175-DEF38D405CA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88CDABA-2106-47F9-97F5-7067D5912906}"/>
              </a:ext>
            </a:extLst>
          </p:cNvPr>
          <p:cNvSpPr>
            <a:spLocks noGrp="1"/>
          </p:cNvSpPr>
          <p:nvPr>
            <p:ph type="dt" sz="half" idx="10"/>
          </p:nvPr>
        </p:nvSpPr>
        <p:spPr/>
        <p:txBody>
          <a:bodyPr/>
          <a:lstStyle/>
          <a:p>
            <a:fld id="{5EFF80B0-D9BD-4C3D-A116-B6D97F36E06D}" type="datetimeFigureOut">
              <a:rPr lang="es-CO" smtClean="0"/>
              <a:t>27/07/2022</a:t>
            </a:fld>
            <a:endParaRPr lang="es-CO"/>
          </a:p>
        </p:txBody>
      </p:sp>
      <p:sp>
        <p:nvSpPr>
          <p:cNvPr id="5" name="Marcador de pie de página 4">
            <a:extLst>
              <a:ext uri="{FF2B5EF4-FFF2-40B4-BE49-F238E27FC236}">
                <a16:creationId xmlns:a16="http://schemas.microsoft.com/office/drawing/2014/main" id="{E87C4684-DF67-4457-A9E2-B60D9FF912A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8E7648A-C57B-40FC-A385-8862ABA2D9E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365281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35D2B00-E6B2-4051-8A10-2595859FDDB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D5B5689-1B92-42D4-BC8A-598D30A4006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5249E94-E2A7-4EFE-BC04-CD91130AFD1C}"/>
              </a:ext>
            </a:extLst>
          </p:cNvPr>
          <p:cNvSpPr>
            <a:spLocks noGrp="1"/>
          </p:cNvSpPr>
          <p:nvPr>
            <p:ph type="dt" sz="half" idx="10"/>
          </p:nvPr>
        </p:nvSpPr>
        <p:spPr/>
        <p:txBody>
          <a:bodyPr/>
          <a:lstStyle/>
          <a:p>
            <a:fld id="{5EFF80B0-D9BD-4C3D-A116-B6D97F36E06D}" type="datetimeFigureOut">
              <a:rPr lang="es-CO" smtClean="0"/>
              <a:t>27/07/2022</a:t>
            </a:fld>
            <a:endParaRPr lang="es-CO"/>
          </a:p>
        </p:txBody>
      </p:sp>
      <p:sp>
        <p:nvSpPr>
          <p:cNvPr id="5" name="Marcador de pie de página 4">
            <a:extLst>
              <a:ext uri="{FF2B5EF4-FFF2-40B4-BE49-F238E27FC236}">
                <a16:creationId xmlns:a16="http://schemas.microsoft.com/office/drawing/2014/main" id="{922F3200-9666-48D2-9FD6-C046E8BD6DE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EF83C6B-53D9-4A5B-BAA1-7691E6AC2CA8}"/>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16356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F0C25-7473-4963-8E97-5E53234F6B6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D16FB22-AD26-4A4C-AC11-14012AA00FA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A7380C4-F974-4922-845D-9BF27F6C185A}"/>
              </a:ext>
            </a:extLst>
          </p:cNvPr>
          <p:cNvSpPr>
            <a:spLocks noGrp="1"/>
          </p:cNvSpPr>
          <p:nvPr>
            <p:ph type="dt" sz="half" idx="10"/>
          </p:nvPr>
        </p:nvSpPr>
        <p:spPr/>
        <p:txBody>
          <a:bodyPr/>
          <a:lstStyle/>
          <a:p>
            <a:fld id="{5EFF80B0-D9BD-4C3D-A116-B6D97F36E06D}" type="datetimeFigureOut">
              <a:rPr lang="es-CO" smtClean="0"/>
              <a:t>27/07/2022</a:t>
            </a:fld>
            <a:endParaRPr lang="es-CO"/>
          </a:p>
        </p:txBody>
      </p:sp>
      <p:sp>
        <p:nvSpPr>
          <p:cNvPr id="5" name="Marcador de pie de página 4">
            <a:extLst>
              <a:ext uri="{FF2B5EF4-FFF2-40B4-BE49-F238E27FC236}">
                <a16:creationId xmlns:a16="http://schemas.microsoft.com/office/drawing/2014/main" id="{9BB9B41E-DC34-4D2E-A778-E8B577CFF0E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7723DDE-EF90-4BD8-A3F1-A04D8E8F6AE1}"/>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16242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CE6C-54A6-43CA-8F17-5625779670D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8F3BC91-995E-4377-9A6E-AA64359CA7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A18E75D-C319-4088-B045-14EFE0A3E458}"/>
              </a:ext>
            </a:extLst>
          </p:cNvPr>
          <p:cNvSpPr>
            <a:spLocks noGrp="1"/>
          </p:cNvSpPr>
          <p:nvPr>
            <p:ph type="dt" sz="half" idx="10"/>
          </p:nvPr>
        </p:nvSpPr>
        <p:spPr/>
        <p:txBody>
          <a:bodyPr/>
          <a:lstStyle/>
          <a:p>
            <a:fld id="{5EFF80B0-D9BD-4C3D-A116-B6D97F36E06D}" type="datetimeFigureOut">
              <a:rPr lang="es-CO" smtClean="0"/>
              <a:t>27/07/2022</a:t>
            </a:fld>
            <a:endParaRPr lang="es-CO"/>
          </a:p>
        </p:txBody>
      </p:sp>
      <p:sp>
        <p:nvSpPr>
          <p:cNvPr id="5" name="Marcador de pie de página 4">
            <a:extLst>
              <a:ext uri="{FF2B5EF4-FFF2-40B4-BE49-F238E27FC236}">
                <a16:creationId xmlns:a16="http://schemas.microsoft.com/office/drawing/2014/main" id="{E2342617-246A-4A97-ABD6-3BBB5EE247A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A3F9672-93AE-4274-97B2-E20ABB51390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21233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E0D66-8088-4CC5-8E85-E80AD29866E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50BF6CE-6E44-452E-9DE7-B4E3EDE15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C25E2C3-2587-495A-9113-52BB908910D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AE06C6C-FC10-4A6C-AA19-A1F4608F58B1}"/>
              </a:ext>
            </a:extLst>
          </p:cNvPr>
          <p:cNvSpPr>
            <a:spLocks noGrp="1"/>
          </p:cNvSpPr>
          <p:nvPr>
            <p:ph type="dt" sz="half" idx="10"/>
          </p:nvPr>
        </p:nvSpPr>
        <p:spPr/>
        <p:txBody>
          <a:bodyPr/>
          <a:lstStyle/>
          <a:p>
            <a:fld id="{5EFF80B0-D9BD-4C3D-A116-B6D97F36E06D}" type="datetimeFigureOut">
              <a:rPr lang="es-CO" smtClean="0"/>
              <a:t>27/07/2022</a:t>
            </a:fld>
            <a:endParaRPr lang="es-CO"/>
          </a:p>
        </p:txBody>
      </p:sp>
      <p:sp>
        <p:nvSpPr>
          <p:cNvPr id="6" name="Marcador de pie de página 5">
            <a:extLst>
              <a:ext uri="{FF2B5EF4-FFF2-40B4-BE49-F238E27FC236}">
                <a16:creationId xmlns:a16="http://schemas.microsoft.com/office/drawing/2014/main" id="{4845E8CE-65D0-44CD-9C42-01806C3099B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64C4909-12F5-446B-99D6-8141C40795B0}"/>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26031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FD544-CA8B-4030-9D22-24BA4264B30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6485E51-8C9B-42A4-9DAD-8A812E455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1CD398-C6CC-4FF5-8297-FA872A4773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FD540CB7-0891-48EA-BFC9-3248778E58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E2FBF90-E3F5-4678-9351-64D71CD3FE1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A757210-8533-433E-92B0-FD7C2054E07A}"/>
              </a:ext>
            </a:extLst>
          </p:cNvPr>
          <p:cNvSpPr>
            <a:spLocks noGrp="1"/>
          </p:cNvSpPr>
          <p:nvPr>
            <p:ph type="dt" sz="half" idx="10"/>
          </p:nvPr>
        </p:nvSpPr>
        <p:spPr/>
        <p:txBody>
          <a:bodyPr/>
          <a:lstStyle/>
          <a:p>
            <a:fld id="{5EFF80B0-D9BD-4C3D-A116-B6D97F36E06D}" type="datetimeFigureOut">
              <a:rPr lang="es-CO" smtClean="0"/>
              <a:t>27/07/2022</a:t>
            </a:fld>
            <a:endParaRPr lang="es-CO"/>
          </a:p>
        </p:txBody>
      </p:sp>
      <p:sp>
        <p:nvSpPr>
          <p:cNvPr id="8" name="Marcador de pie de página 7">
            <a:extLst>
              <a:ext uri="{FF2B5EF4-FFF2-40B4-BE49-F238E27FC236}">
                <a16:creationId xmlns:a16="http://schemas.microsoft.com/office/drawing/2014/main" id="{2008528F-BD44-40D5-9FEC-13C038CBFAE7}"/>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48BA7468-E72B-476E-92A8-3979852B12FB}"/>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95719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A9EFF8-8086-4A1C-8D6E-D1A1BEBF8C5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BB23836-4CA0-4CE2-A960-D173655A8249}"/>
              </a:ext>
            </a:extLst>
          </p:cNvPr>
          <p:cNvSpPr>
            <a:spLocks noGrp="1"/>
          </p:cNvSpPr>
          <p:nvPr>
            <p:ph type="dt" sz="half" idx="10"/>
          </p:nvPr>
        </p:nvSpPr>
        <p:spPr/>
        <p:txBody>
          <a:bodyPr/>
          <a:lstStyle/>
          <a:p>
            <a:fld id="{5EFF80B0-D9BD-4C3D-A116-B6D97F36E06D}" type="datetimeFigureOut">
              <a:rPr lang="es-CO" smtClean="0"/>
              <a:t>27/07/2022</a:t>
            </a:fld>
            <a:endParaRPr lang="es-CO"/>
          </a:p>
        </p:txBody>
      </p:sp>
      <p:sp>
        <p:nvSpPr>
          <p:cNvPr id="4" name="Marcador de pie de página 3">
            <a:extLst>
              <a:ext uri="{FF2B5EF4-FFF2-40B4-BE49-F238E27FC236}">
                <a16:creationId xmlns:a16="http://schemas.microsoft.com/office/drawing/2014/main" id="{62CBE1D4-8AD8-44D6-8F4F-5E56A10BFBFE}"/>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BDA0D33-BE45-4944-91A6-624694610BB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301674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6809751-D5CF-4055-81A1-93323AA883E1}"/>
              </a:ext>
            </a:extLst>
          </p:cNvPr>
          <p:cNvSpPr>
            <a:spLocks noGrp="1"/>
          </p:cNvSpPr>
          <p:nvPr>
            <p:ph type="dt" sz="half" idx="10"/>
          </p:nvPr>
        </p:nvSpPr>
        <p:spPr/>
        <p:txBody>
          <a:bodyPr/>
          <a:lstStyle/>
          <a:p>
            <a:fld id="{5EFF80B0-D9BD-4C3D-A116-B6D97F36E06D}" type="datetimeFigureOut">
              <a:rPr lang="es-CO" smtClean="0"/>
              <a:t>27/07/2022</a:t>
            </a:fld>
            <a:endParaRPr lang="es-CO"/>
          </a:p>
        </p:txBody>
      </p:sp>
      <p:sp>
        <p:nvSpPr>
          <p:cNvPr id="3" name="Marcador de pie de página 2">
            <a:extLst>
              <a:ext uri="{FF2B5EF4-FFF2-40B4-BE49-F238E27FC236}">
                <a16:creationId xmlns:a16="http://schemas.microsoft.com/office/drawing/2014/main" id="{514E67F4-ED07-4EBE-B69B-5F1A4BEB124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ED51C8F-93D8-47EB-B47A-BC7B5E42FB09}"/>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095251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F65AB-F31A-4454-94A0-93F8FC1DFA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2FDE0E1-7DBE-441C-B535-19C9CD5E02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23009355-986F-4E20-B5FC-DDE05E8DE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79FC3C8-E051-473A-8D46-24A1C6EADBAE}"/>
              </a:ext>
            </a:extLst>
          </p:cNvPr>
          <p:cNvSpPr>
            <a:spLocks noGrp="1"/>
          </p:cNvSpPr>
          <p:nvPr>
            <p:ph type="dt" sz="half" idx="10"/>
          </p:nvPr>
        </p:nvSpPr>
        <p:spPr/>
        <p:txBody>
          <a:bodyPr/>
          <a:lstStyle/>
          <a:p>
            <a:fld id="{5EFF80B0-D9BD-4C3D-A116-B6D97F36E06D}" type="datetimeFigureOut">
              <a:rPr lang="es-CO" smtClean="0"/>
              <a:t>27/07/2022</a:t>
            </a:fld>
            <a:endParaRPr lang="es-CO"/>
          </a:p>
        </p:txBody>
      </p:sp>
      <p:sp>
        <p:nvSpPr>
          <p:cNvPr id="6" name="Marcador de pie de página 5">
            <a:extLst>
              <a:ext uri="{FF2B5EF4-FFF2-40B4-BE49-F238E27FC236}">
                <a16:creationId xmlns:a16="http://schemas.microsoft.com/office/drawing/2014/main" id="{EDF83DA9-D3C7-4138-AC6B-BC75BFE91FE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84628C5-8044-4883-915B-B7DE078FD53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7899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7647AB-A42D-4544-BB03-0A3AC54083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6EDE2EE-0207-4FB8-930E-6C36C09B77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6E355E2-20DA-4148-9496-170E016D7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984AA6-5FC4-491F-AE9D-25F846C0CBA3}"/>
              </a:ext>
            </a:extLst>
          </p:cNvPr>
          <p:cNvSpPr>
            <a:spLocks noGrp="1"/>
          </p:cNvSpPr>
          <p:nvPr>
            <p:ph type="dt" sz="half" idx="10"/>
          </p:nvPr>
        </p:nvSpPr>
        <p:spPr/>
        <p:txBody>
          <a:bodyPr/>
          <a:lstStyle/>
          <a:p>
            <a:fld id="{5EFF80B0-D9BD-4C3D-A116-B6D97F36E06D}" type="datetimeFigureOut">
              <a:rPr lang="es-CO" smtClean="0"/>
              <a:t>27/07/2022</a:t>
            </a:fld>
            <a:endParaRPr lang="es-CO"/>
          </a:p>
        </p:txBody>
      </p:sp>
      <p:sp>
        <p:nvSpPr>
          <p:cNvPr id="6" name="Marcador de pie de página 5">
            <a:extLst>
              <a:ext uri="{FF2B5EF4-FFF2-40B4-BE49-F238E27FC236}">
                <a16:creationId xmlns:a16="http://schemas.microsoft.com/office/drawing/2014/main" id="{CE932D58-92E7-4BEA-812B-F61373E805F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5D3BE27-AF38-444E-BB34-5CA35F05347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84582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3B9772-B56D-4B71-AAD2-97B42D1F1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3A4BFE6-3694-4CC6-ADC8-4B747B810D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62CD624-BE44-43D8-AC6C-DE11E9F68D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F80B0-D9BD-4C3D-A116-B6D97F36E06D}" type="datetimeFigureOut">
              <a:rPr lang="es-CO" smtClean="0"/>
              <a:t>27/07/2022</a:t>
            </a:fld>
            <a:endParaRPr lang="es-CO"/>
          </a:p>
        </p:txBody>
      </p:sp>
      <p:sp>
        <p:nvSpPr>
          <p:cNvPr id="5" name="Marcador de pie de página 4">
            <a:extLst>
              <a:ext uri="{FF2B5EF4-FFF2-40B4-BE49-F238E27FC236}">
                <a16:creationId xmlns:a16="http://schemas.microsoft.com/office/drawing/2014/main" id="{658F13C9-5342-405D-8262-9AD35DBEE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4A5D6744-8D91-41DA-8AFD-F36E5D3B3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0F92F-2CE2-41FA-96CC-3298E22C8B3C}" type="slidenum">
              <a:rPr lang="es-CO" smtClean="0"/>
              <a:t>‹Nº›</a:t>
            </a:fld>
            <a:endParaRPr lang="es-CO"/>
          </a:p>
        </p:txBody>
      </p:sp>
    </p:spTree>
    <p:extLst>
      <p:ext uri="{BB962C8B-B14F-4D97-AF65-F5344CB8AC3E}">
        <p14:creationId xmlns:p14="http://schemas.microsoft.com/office/powerpoint/2010/main" val="3229976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pastoralconaced@conaced.edu.co" TargetMode="External"/><Relationship Id="rId2" Type="http://schemas.openxmlformats.org/officeDocument/2006/relationships/hyperlink" Target="https://viapastoral.blogspot.com/2022/07/entre-tu-y-yo-recurso-de-oracion-para.html"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s://www.vatican.va/content/francesco/es/messages/pont-messages/2019/documents/papa-francesco_20190912_messaggio-patto-educativo.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iEn8Ag5AH2M" TargetMode="External"/><Relationship Id="rId7" Type="http://schemas.openxmlformats.org/officeDocument/2006/relationships/image" Target="../media/image13.jpeg"/><Relationship Id="rId2" Type="http://schemas.openxmlformats.org/officeDocument/2006/relationships/hyperlink" Target="https://www.youtube.com/watch?v=55GrZ8A18MI"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s://www.youtube.com/watch?v=y-XvXyrp4u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F4E86BE3-540E-4E54-83D2-40CF1959E44F}"/>
              </a:ext>
            </a:extLst>
          </p:cNvPr>
          <p:cNvGrpSpPr/>
          <p:nvPr/>
        </p:nvGrpSpPr>
        <p:grpSpPr>
          <a:xfrm>
            <a:off x="294007" y="815974"/>
            <a:ext cx="8938384" cy="3363986"/>
            <a:chOff x="461787" y="1057552"/>
            <a:chExt cx="8938384" cy="3363986"/>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736" b="35063"/>
            <a:stretch/>
          </p:blipFill>
          <p:spPr bwMode="auto">
            <a:xfrm>
              <a:off x="461787" y="1057552"/>
              <a:ext cx="8938384" cy="33639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757" y="1906281"/>
              <a:ext cx="1650386" cy="1396480"/>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5259896" y="4230140"/>
            <a:ext cx="6830504" cy="1325563"/>
          </a:xfrm>
          <a:ln>
            <a:noFill/>
            <a:prstDash val="dash"/>
          </a:ln>
        </p:spPr>
        <p:txBody>
          <a:bodyPr>
            <a:normAutofit fontScale="90000"/>
          </a:bodyPr>
          <a:lstStyle/>
          <a:p>
            <a:r>
              <a:rPr lang="es-ES" sz="5300" dirty="0">
                <a:solidFill>
                  <a:schemeClr val="accent1">
                    <a:lumMod val="50000"/>
                  </a:schemeClr>
                </a:solidFill>
                <a:latin typeface="Arial Rounded MT Bold" panose="020F0704030504030204" pitchFamily="34" charset="0"/>
              </a:rPr>
              <a:t>Click Pastoral No. 70</a:t>
            </a:r>
            <a:br>
              <a:rPr lang="es-ES" sz="6000" dirty="0">
                <a:solidFill>
                  <a:schemeClr val="accent1">
                    <a:lumMod val="50000"/>
                  </a:schemeClr>
                </a:solidFill>
                <a:latin typeface="Arial Rounded MT Bold" panose="020F0704030504030204" pitchFamily="34" charset="0"/>
              </a:rPr>
            </a:br>
            <a:r>
              <a:rPr lang="es-ES" sz="2000" dirty="0">
                <a:solidFill>
                  <a:schemeClr val="accent1">
                    <a:lumMod val="50000"/>
                  </a:schemeClr>
                </a:solidFill>
                <a:latin typeface="Arial Rounded MT Bold" panose="020F0704030504030204" pitchFamily="34" charset="0"/>
              </a:rPr>
              <a:t>Entre Tu y Yo. Recurso de Oración para Jóvenes. </a:t>
            </a:r>
            <a:br>
              <a:rPr lang="es-ES" sz="2000" dirty="0">
                <a:solidFill>
                  <a:schemeClr val="accent1">
                    <a:lumMod val="50000"/>
                  </a:schemeClr>
                </a:solidFill>
                <a:latin typeface="Arial Rounded MT Bold" panose="020F0704030504030204" pitchFamily="34" charset="0"/>
              </a:rPr>
            </a:br>
            <a:r>
              <a:rPr lang="es-ES" sz="2000" dirty="0">
                <a:solidFill>
                  <a:schemeClr val="accent1">
                    <a:lumMod val="50000"/>
                  </a:schemeClr>
                </a:solidFill>
                <a:latin typeface="Arial Rounded MT Bold" panose="020F0704030504030204" pitchFamily="34" charset="0"/>
              </a:rPr>
              <a:t>Tema Diez: “Llamados a ser solidarios y fraternos”  </a:t>
            </a:r>
            <a:endParaRPr lang="es-CO" sz="2700" dirty="0">
              <a:solidFill>
                <a:schemeClr val="accent1">
                  <a:lumMod val="50000"/>
                </a:schemeClr>
              </a:solidFill>
              <a:latin typeface="Arial Rounded MT Bold" panose="020F0704030504030204" pitchFamily="34" charset="0"/>
            </a:endParaRPr>
          </a:p>
        </p:txBody>
      </p:sp>
      <p:pic>
        <p:nvPicPr>
          <p:cNvPr id="1034" name="Picture 10" descr="Mouse PNG, Mouse Cursor, Computer Mouse Clipart Download - Free Transparent  PNG Logos">
            <a:extLst>
              <a:ext uri="{FF2B5EF4-FFF2-40B4-BE49-F238E27FC236}">
                <a16:creationId xmlns:a16="http://schemas.microsoft.com/office/drawing/2014/main" id="{0CE8A518-3145-4FBB-AB13-EA38EAF4CF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4278" y="3641092"/>
            <a:ext cx="3496009" cy="191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385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16F89E8A-AC2E-448D-B0CE-4F2516B64B57}"/>
              </a:ext>
            </a:extLst>
          </p:cNvPr>
          <p:cNvSpPr txBox="1">
            <a:spLocks/>
          </p:cNvSpPr>
          <p:nvPr/>
        </p:nvSpPr>
        <p:spPr>
          <a:xfrm>
            <a:off x="1034016" y="1253713"/>
            <a:ext cx="9622590" cy="2175287"/>
          </a:xfrm>
          <a:prstGeom prst="rect">
            <a:avLst/>
          </a:prstGeom>
          <a:ln>
            <a:noFill/>
            <a:prstDash val="dash"/>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900" dirty="0">
                <a:solidFill>
                  <a:schemeClr val="accent5">
                    <a:lumMod val="50000"/>
                  </a:schemeClr>
                </a:solidFill>
                <a:latin typeface="Arial Rounded MT Bold" panose="020F0704030504030204" pitchFamily="34" charset="0"/>
              </a:rPr>
              <a:t>Para profundizar:</a:t>
            </a:r>
          </a:p>
          <a:p>
            <a:r>
              <a:rPr lang="es-CO" sz="1800" b="0" i="0" dirty="0">
                <a:effectLst/>
                <a:latin typeface="Roboto" panose="02000000000000000000" pitchFamily="2" charset="0"/>
                <a:hlinkClick r:id="rId2"/>
              </a:rPr>
              <a:t>https://viapastoral.blogspot.com/2022/07/entre-tu-y-yo-recurso-de-oracion-para.html</a:t>
            </a:r>
            <a:r>
              <a:rPr lang="es-CO" sz="1050" b="0" i="0" dirty="0">
                <a:effectLst/>
                <a:latin typeface="Roboto" panose="02000000000000000000" pitchFamily="2" charset="0"/>
              </a:rPr>
              <a:t> </a:t>
            </a:r>
            <a:endParaRPr lang="es-CO" sz="2100" dirty="0">
              <a:solidFill>
                <a:schemeClr val="accent5">
                  <a:lumMod val="50000"/>
                </a:schemeClr>
              </a:solidFill>
            </a:endParaRPr>
          </a:p>
        </p:txBody>
      </p:sp>
      <p:sp>
        <p:nvSpPr>
          <p:cNvPr id="9" name="Título 1">
            <a:extLst>
              <a:ext uri="{FF2B5EF4-FFF2-40B4-BE49-F238E27FC236}">
                <a16:creationId xmlns:a16="http://schemas.microsoft.com/office/drawing/2014/main" id="{BCC93037-6F1C-4D0D-A652-F38AA529FBE4}"/>
              </a:ext>
            </a:extLst>
          </p:cNvPr>
          <p:cNvSpPr txBox="1">
            <a:spLocks/>
          </p:cNvSpPr>
          <p:nvPr/>
        </p:nvSpPr>
        <p:spPr>
          <a:xfrm>
            <a:off x="7281643" y="4339544"/>
            <a:ext cx="4228052" cy="1935420"/>
          </a:xfrm>
          <a:prstGeom prst="rect">
            <a:avLst/>
          </a:prstGeom>
          <a:ln>
            <a:noFill/>
            <a:prstDash val="dash"/>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900" dirty="0">
                <a:solidFill>
                  <a:schemeClr val="accent1">
                    <a:lumMod val="50000"/>
                  </a:schemeClr>
                </a:solidFill>
                <a:latin typeface="Arial Rounded MT Bold" panose="020F0704030504030204" pitchFamily="34" charset="0"/>
              </a:rPr>
              <a:t>Camilo E. Rodríguez F. </a:t>
            </a:r>
            <a:br>
              <a:rPr lang="es-ES" sz="6000" dirty="0">
                <a:solidFill>
                  <a:schemeClr val="accent1">
                    <a:lumMod val="50000"/>
                  </a:schemeClr>
                </a:solidFill>
                <a:latin typeface="Arial Rounded MT Bold" panose="020F0704030504030204" pitchFamily="34" charset="0"/>
              </a:rPr>
            </a:br>
            <a:r>
              <a:rPr lang="es-ES" sz="1800" dirty="0">
                <a:solidFill>
                  <a:schemeClr val="accent1">
                    <a:lumMod val="50000"/>
                  </a:schemeClr>
                </a:solidFill>
                <a:latin typeface="Arial Rounded MT Bold" panose="020F0704030504030204" pitchFamily="34" charset="0"/>
              </a:rPr>
              <a:t>Director de Pastoral – CONACED</a:t>
            </a:r>
          </a:p>
          <a:p>
            <a:r>
              <a:rPr lang="es-ES" sz="1800" dirty="0">
                <a:solidFill>
                  <a:schemeClr val="accent1">
                    <a:lumMod val="50000"/>
                  </a:schemeClr>
                </a:solidFill>
                <a:latin typeface="Arial Rounded MT Bold" panose="020F0704030504030204" pitchFamily="34" charset="0"/>
                <a:hlinkClick r:id="rId3"/>
              </a:rPr>
              <a:t>pastoralconaced@conaced.edu.co</a:t>
            </a:r>
            <a:endParaRPr lang="es-ES" sz="1800" dirty="0">
              <a:solidFill>
                <a:schemeClr val="accent1">
                  <a:lumMod val="50000"/>
                </a:schemeClr>
              </a:solidFill>
              <a:latin typeface="Arial Rounded MT Bold" panose="020F0704030504030204" pitchFamily="34" charset="0"/>
            </a:endParaRPr>
          </a:p>
          <a:p>
            <a:r>
              <a:rPr lang="es-ES" sz="1800" dirty="0">
                <a:solidFill>
                  <a:schemeClr val="accent1">
                    <a:lumMod val="50000"/>
                  </a:schemeClr>
                </a:solidFill>
                <a:latin typeface="Arial Rounded MT Bold" panose="020F0704030504030204" pitchFamily="34" charset="0"/>
              </a:rPr>
              <a:t>Tel.:3184320369</a:t>
            </a:r>
          </a:p>
          <a:p>
            <a:r>
              <a:rPr lang="es-ES" sz="1800" dirty="0">
                <a:solidFill>
                  <a:schemeClr val="accent1">
                    <a:lumMod val="50000"/>
                  </a:schemeClr>
                </a:solidFill>
                <a:latin typeface="Arial Rounded MT Bold" panose="020F0704030504030204" pitchFamily="34" charset="0"/>
              </a:rPr>
              <a:t>www.conaced.edu.co </a:t>
            </a:r>
            <a:endParaRPr lang="es-CO" sz="4500" dirty="0">
              <a:solidFill>
                <a:schemeClr val="accent1">
                  <a:lumMod val="50000"/>
                </a:schemeClr>
              </a:solidFill>
              <a:latin typeface="Arial Rounded MT Bold" panose="020F0704030504030204" pitchFamily="34" charset="0"/>
            </a:endParaRPr>
          </a:p>
        </p:txBody>
      </p:sp>
      <p:grpSp>
        <p:nvGrpSpPr>
          <p:cNvPr id="10" name="Grupo 9">
            <a:extLst>
              <a:ext uri="{FF2B5EF4-FFF2-40B4-BE49-F238E27FC236}">
                <a16:creationId xmlns:a16="http://schemas.microsoft.com/office/drawing/2014/main" id="{19D9C1EF-A9B5-437B-936B-6485FFA8B253}"/>
              </a:ext>
            </a:extLst>
          </p:cNvPr>
          <p:cNvGrpSpPr/>
          <p:nvPr/>
        </p:nvGrpSpPr>
        <p:grpSpPr>
          <a:xfrm>
            <a:off x="364065" y="5620625"/>
            <a:ext cx="3405538" cy="1174458"/>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9137F3AF-5940-4404-967D-B4908E3FAF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0AF02A29-F301-4EB8-8900-B551C797C4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Tree>
    <p:extLst>
      <p:ext uri="{BB962C8B-B14F-4D97-AF65-F5344CB8AC3E}">
        <p14:creationId xmlns:p14="http://schemas.microsoft.com/office/powerpoint/2010/main" val="647925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364065" y="6132351"/>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70</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364065" y="2753664"/>
            <a:ext cx="4652316" cy="3108543"/>
          </a:xfrm>
          <a:prstGeom prst="rect">
            <a:avLst/>
          </a:prstGeom>
          <a:noFill/>
        </p:spPr>
        <p:txBody>
          <a:bodyPr wrap="square" rtlCol="0">
            <a:spAutoFit/>
          </a:bodyPr>
          <a:lstStyle/>
          <a:p>
            <a:r>
              <a:rPr lang="es-ES" sz="2800" b="1" dirty="0">
                <a:solidFill>
                  <a:schemeClr val="accent1">
                    <a:lumMod val="50000"/>
                  </a:schemeClr>
                </a:solidFill>
                <a:ea typeface="Verdana" panose="020B0604030504040204" pitchFamily="34" charset="0"/>
              </a:rPr>
              <a:t>Contextualizando</a:t>
            </a:r>
          </a:p>
          <a:p>
            <a:endParaRPr lang="es-ES" sz="2800" b="1" dirty="0">
              <a:solidFill>
                <a:schemeClr val="accent1">
                  <a:lumMod val="50000"/>
                </a:schemeClr>
              </a:solidFill>
              <a:ea typeface="Verdana" panose="020B0604030504040204" pitchFamily="34" charset="0"/>
            </a:endParaRPr>
          </a:p>
          <a:p>
            <a:endParaRPr lang="es-ES" sz="2000" dirty="0">
              <a:solidFill>
                <a:schemeClr val="accent1">
                  <a:lumMod val="50000"/>
                </a:schemeClr>
              </a:solidFill>
              <a:ea typeface="Verdana" panose="020B0604030504040204" pitchFamily="34" charset="0"/>
            </a:endParaRPr>
          </a:p>
          <a:p>
            <a:endParaRPr lang="es-ES" sz="2000" dirty="0">
              <a:solidFill>
                <a:schemeClr val="accent1">
                  <a:lumMod val="50000"/>
                </a:schemeClr>
              </a:solidFill>
              <a:ea typeface="Verdana" panose="020B0604030504040204" pitchFamily="34" charset="0"/>
            </a:endParaRPr>
          </a:p>
          <a:p>
            <a:r>
              <a:rPr lang="es-ES" sz="2000" dirty="0">
                <a:solidFill>
                  <a:schemeClr val="accent1">
                    <a:lumMod val="50000"/>
                  </a:schemeClr>
                </a:solidFill>
                <a:ea typeface="Verdana" panose="020B0604030504040204" pitchFamily="34" charset="0"/>
              </a:rPr>
              <a:t>Ofrecemos este recurso para que a su vez pueda ser compartido con los estudiantes en espacios como convivencias, retiros o incluso como subsidio de oración de los jóvenes y sus familias. </a:t>
            </a:r>
          </a:p>
        </p:txBody>
      </p:sp>
      <p:sp>
        <p:nvSpPr>
          <p:cNvPr id="5" name="AutoShape 2" descr="https://www.erescristiano.com/wp-content/uploads/2019/07/oraci%C3%B3n-por-los-j%C3%B3ven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 name="Picture 2" descr="Joven orando por amorsanto (@amorsanto) | Cathopic">
            <a:extLst>
              <a:ext uri="{FF2B5EF4-FFF2-40B4-BE49-F238E27FC236}">
                <a16:creationId xmlns:a16="http://schemas.microsoft.com/office/drawing/2014/main" id="{BBA29E8E-5A82-B257-1B8B-0FB3EE9982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5" r="40936"/>
          <a:stretch/>
        </p:blipFill>
        <p:spPr bwMode="auto">
          <a:xfrm>
            <a:off x="5892800" y="0"/>
            <a:ext cx="6299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9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9891825" y="6038437"/>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70</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6755281" y="1210871"/>
            <a:ext cx="5163341" cy="4724370"/>
          </a:xfrm>
          <a:prstGeom prst="rect">
            <a:avLst/>
          </a:prstGeom>
          <a:noFill/>
        </p:spPr>
        <p:txBody>
          <a:bodyPr wrap="square" rtlCol="0">
            <a:spAutoFit/>
          </a:bodyPr>
          <a:lstStyle/>
          <a:p>
            <a:r>
              <a:rPr lang="es-ES" b="1" dirty="0">
                <a:solidFill>
                  <a:schemeClr val="accent1">
                    <a:lumMod val="50000"/>
                  </a:schemeClr>
                </a:solidFill>
              </a:rPr>
              <a:t>a. Reconocer la Presencia de Dios</a:t>
            </a:r>
            <a:endParaRPr lang="es-ES" dirty="0">
              <a:solidFill>
                <a:schemeClr val="accent1">
                  <a:lumMod val="50000"/>
                </a:schemeClr>
              </a:solidFill>
            </a:endParaRPr>
          </a:p>
          <a:p>
            <a:r>
              <a:rPr lang="es-ES" sz="1100" dirty="0">
                <a:solidFill>
                  <a:schemeClr val="accent1">
                    <a:lumMod val="50000"/>
                  </a:schemeClr>
                </a:solidFill>
              </a:rPr>
              <a:t>"Si me buscan de todo corazón, yo me dejaré hallar por ustedes..." Jr. 29, 13.</a:t>
            </a:r>
          </a:p>
          <a:p>
            <a:endParaRPr lang="es-ES" sz="1600" dirty="0">
              <a:solidFill>
                <a:schemeClr val="accent1">
                  <a:lumMod val="50000"/>
                </a:schemeClr>
              </a:solidFill>
            </a:endParaRPr>
          </a:p>
          <a:p>
            <a:endParaRPr lang="es-ES" sz="1600" dirty="0">
              <a:solidFill>
                <a:schemeClr val="accent1">
                  <a:lumMod val="50000"/>
                </a:schemeClr>
              </a:solidFill>
              <a:ea typeface="Verdana" panose="020B0604030504040204" pitchFamily="34" charset="0"/>
            </a:endParaRPr>
          </a:p>
          <a:p>
            <a:endParaRPr lang="es-ES" sz="1600" dirty="0">
              <a:solidFill>
                <a:schemeClr val="accent1">
                  <a:lumMod val="50000"/>
                </a:schemeClr>
              </a:solidFill>
              <a:ea typeface="Verdana" panose="020B0604030504040204" pitchFamily="34" charset="0"/>
            </a:endParaRPr>
          </a:p>
          <a:p>
            <a:endParaRPr lang="es-ES" sz="1600" dirty="0">
              <a:solidFill>
                <a:schemeClr val="accent1">
                  <a:lumMod val="50000"/>
                </a:schemeClr>
              </a:solidFill>
              <a:ea typeface="Verdana" panose="020B0604030504040204" pitchFamily="34" charset="0"/>
            </a:endParaRPr>
          </a:p>
          <a:p>
            <a:endParaRPr lang="es-ES" sz="1600" dirty="0">
              <a:solidFill>
                <a:schemeClr val="accent1">
                  <a:lumMod val="50000"/>
                </a:schemeClr>
              </a:solidFill>
              <a:ea typeface="Verdana" panose="020B0604030504040204" pitchFamily="34" charset="0"/>
            </a:endParaRPr>
          </a:p>
          <a:p>
            <a:endParaRPr lang="es-ES" sz="1600" dirty="0">
              <a:solidFill>
                <a:schemeClr val="accent1">
                  <a:lumMod val="50000"/>
                </a:schemeClr>
              </a:solidFill>
              <a:ea typeface="Verdana" panose="020B0604030504040204" pitchFamily="34" charset="0"/>
            </a:endParaRPr>
          </a:p>
          <a:p>
            <a:r>
              <a:rPr lang="es-CO" sz="1600" dirty="0">
                <a:solidFill>
                  <a:schemeClr val="accent1">
                    <a:lumMod val="50000"/>
                  </a:schemeClr>
                </a:solidFill>
                <a:ea typeface="Verdana" panose="020B0604030504040204" pitchFamily="34" charset="0"/>
              </a:rPr>
              <a:t>Hoy es un nuevo día para darte gracias. Es la palabra que resume mis pensamientos y emociones en esta mañana. No quiero pedirte nada, solamente agradecerte por la vida que me concedes una vez más. Gracias por el latido de mi corazón, que articulado a los órganos de mi cuerpo me mantienen vivo. Pero principalmente gracias a ti, Dios de la vida, porque es tu divina voluntad la que hace que siga palpitando, la que permite que todo en mi ser continue su marcha para que pueda seguir </a:t>
            </a:r>
            <a:r>
              <a:rPr lang="es-CO" sz="1600" dirty="0" err="1">
                <a:solidFill>
                  <a:schemeClr val="accent1">
                    <a:lumMod val="50000"/>
                  </a:schemeClr>
                </a:solidFill>
                <a:ea typeface="Verdana" panose="020B0604030504040204" pitchFamily="34" charset="0"/>
              </a:rPr>
              <a:t>vivendo</a:t>
            </a:r>
            <a:r>
              <a:rPr lang="es-CO" sz="1600" dirty="0">
                <a:solidFill>
                  <a:schemeClr val="accent1">
                    <a:lumMod val="50000"/>
                  </a:schemeClr>
                </a:solidFill>
                <a:ea typeface="Verdana" panose="020B0604030504040204" pitchFamily="34" charset="0"/>
              </a:rPr>
              <a:t>. Gracias Señor.</a:t>
            </a:r>
          </a:p>
          <a:p>
            <a:endParaRPr lang="es-ES" sz="1600" dirty="0">
              <a:solidFill>
                <a:schemeClr val="accent1">
                  <a:lumMod val="50000"/>
                </a:schemeClr>
              </a:solidFill>
              <a:ea typeface="Verdana" panose="020B0604030504040204" pitchFamily="34" charset="0"/>
            </a:endParaRPr>
          </a:p>
          <a:p>
            <a:pPr algn="r"/>
            <a:r>
              <a:rPr lang="es-ES" sz="1600" dirty="0">
                <a:solidFill>
                  <a:schemeClr val="accent1">
                    <a:lumMod val="50000"/>
                  </a:schemeClr>
                </a:solidFill>
                <a:ea typeface="Verdana" panose="020B0604030504040204" pitchFamily="34" charset="0"/>
              </a:rPr>
              <a:t>Camilo R.</a:t>
            </a:r>
          </a:p>
        </p:txBody>
      </p:sp>
      <p:pic>
        <p:nvPicPr>
          <p:cNvPr id="2052" name="Picture 4" descr="silueta de mujer orando con dios 5450669 Foto de stock en Vecteezy">
            <a:extLst>
              <a:ext uri="{FF2B5EF4-FFF2-40B4-BE49-F238E27FC236}">
                <a16:creationId xmlns:a16="http://schemas.microsoft.com/office/drawing/2014/main" id="{EBD916C4-ED0E-1649-A3F0-0C7EB1B473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876" r="12777"/>
          <a:stretch/>
        </p:blipFill>
        <p:spPr bwMode="auto">
          <a:xfrm flipH="1">
            <a:off x="0" y="0"/>
            <a:ext cx="58929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531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3C01A0C-5D04-463F-9C85-3401AC0989A9}"/>
              </a:ext>
            </a:extLst>
          </p:cNvPr>
          <p:cNvSpPr txBox="1"/>
          <p:nvPr/>
        </p:nvSpPr>
        <p:spPr>
          <a:xfrm>
            <a:off x="514445" y="901333"/>
            <a:ext cx="4623376" cy="5036059"/>
          </a:xfrm>
          <a:prstGeom prst="rect">
            <a:avLst/>
          </a:prstGeom>
          <a:noFill/>
        </p:spPr>
        <p:txBody>
          <a:bodyPr wrap="square" rtlCol="0">
            <a:spAutoFit/>
          </a:bodyPr>
          <a:lstStyle/>
          <a:p>
            <a:pPr lvl="0" eaLnBrk="0" fontAlgn="base" hangingPunct="0">
              <a:spcBef>
                <a:spcPct val="0"/>
              </a:spcBef>
              <a:spcAft>
                <a:spcPct val="0"/>
              </a:spcAft>
            </a:pPr>
            <a:r>
              <a:rPr lang="es-CO" altLang="es-CO" b="1" dirty="0">
                <a:solidFill>
                  <a:srgbClr val="073763"/>
                </a:solidFill>
                <a:latin typeface="Verdana" panose="020B0604030504040204" pitchFamily="34" charset="0"/>
                <a:cs typeface="Times New Roman" panose="02020603050405020304" pitchFamily="18" charset="0"/>
              </a:rPr>
              <a:t>b. Iluminar nuestra vida</a:t>
            </a:r>
            <a:endParaRPr lang="es-CO" altLang="es-CO" dirty="0"/>
          </a:p>
          <a:p>
            <a:pPr lvl="0" eaLnBrk="0" fontAlgn="base" hangingPunct="0">
              <a:spcBef>
                <a:spcPct val="0"/>
              </a:spcBef>
              <a:spcAft>
                <a:spcPct val="0"/>
              </a:spcAft>
            </a:pPr>
            <a:r>
              <a:rPr lang="es-CO" altLang="es-CO" sz="1050" dirty="0">
                <a:solidFill>
                  <a:srgbClr val="073763"/>
                </a:solidFill>
                <a:latin typeface="Verdana" panose="020B0604030504040204" pitchFamily="34" charset="0"/>
                <a:cs typeface="Times New Roman" panose="02020603050405020304" pitchFamily="18" charset="0"/>
              </a:rPr>
              <a:t>“…te mostraré grandes cosas" Jr. 33,3.</a:t>
            </a:r>
            <a:endParaRPr lang="es-CO" altLang="es-CO" sz="1050" dirty="0"/>
          </a:p>
          <a:p>
            <a:endParaRPr lang="es-ES" sz="2000" dirty="0">
              <a:solidFill>
                <a:schemeClr val="accent1">
                  <a:lumMod val="50000"/>
                </a:schemeClr>
              </a:solidFill>
              <a:ea typeface="Verdana" panose="020B0604030504040204" pitchFamily="34" charset="0"/>
            </a:endParaRPr>
          </a:p>
          <a:p>
            <a:endParaRPr lang="es-CO" sz="1600" dirty="0">
              <a:solidFill>
                <a:srgbClr val="073763"/>
              </a:solidFill>
              <a:cs typeface="Times New Roman" panose="02020603050405020304" pitchFamily="18" charset="0"/>
            </a:endParaRPr>
          </a:p>
          <a:p>
            <a:endParaRPr lang="es-CO" sz="1600" dirty="0">
              <a:solidFill>
                <a:srgbClr val="073763"/>
              </a:solidFill>
              <a:cs typeface="Times New Roman" panose="02020603050405020304" pitchFamily="18" charset="0"/>
            </a:endParaRPr>
          </a:p>
          <a:p>
            <a:endParaRPr lang="es-CO" sz="1600" dirty="0">
              <a:solidFill>
                <a:srgbClr val="073763"/>
              </a:solidFill>
              <a:cs typeface="Times New Roman" panose="02020603050405020304" pitchFamily="18" charset="0"/>
            </a:endParaRPr>
          </a:p>
          <a:p>
            <a:endParaRPr lang="es-ES" sz="1600" dirty="0">
              <a:solidFill>
                <a:srgbClr val="073763"/>
              </a:solidFill>
              <a:cs typeface="Times New Roman" panose="02020603050405020304" pitchFamily="18" charset="0"/>
            </a:endParaRPr>
          </a:p>
          <a:p>
            <a:pPr>
              <a:lnSpc>
                <a:spcPct val="107000"/>
              </a:lnSpc>
              <a:spcAft>
                <a:spcPts val="800"/>
              </a:spcAft>
            </a:pPr>
            <a:r>
              <a:rPr lang="es-CO" sz="1600" dirty="0">
                <a:solidFill>
                  <a:srgbClr val="073763"/>
                </a:solidFill>
                <a:cs typeface="Times New Roman" panose="02020603050405020304" pitchFamily="18" charset="0"/>
              </a:rPr>
              <a:t>“Quizá hayáis oído hablar de la iniciativa denominada </a:t>
            </a:r>
            <a:r>
              <a:rPr lang="es-CO" sz="1600" dirty="0">
                <a:solidFill>
                  <a:srgbClr val="073763"/>
                </a:solidFill>
                <a:cs typeface="Times New Roman" panose="02020603050405020304" pitchFamily="18" charset="0"/>
                <a:hlinkClick r:id="rId3">
                  <a:extLst>
                    <a:ext uri="{A12FA001-AC4F-418D-AE19-62706E023703}">
                      <ahyp:hlinkClr xmlns:ahyp="http://schemas.microsoft.com/office/drawing/2018/hyperlinkcolor" val="tx"/>
                    </a:ext>
                  </a:extLst>
                </a:hlinkClick>
              </a:rPr>
              <a:t>Pacto Educativo Global, lanzada en septiembre de 2019</a:t>
            </a:r>
            <a:r>
              <a:rPr lang="es-CO" sz="1600" dirty="0">
                <a:solidFill>
                  <a:srgbClr val="073763"/>
                </a:solidFill>
                <a:cs typeface="Times New Roman" panose="02020603050405020304" pitchFamily="18" charset="0"/>
              </a:rPr>
              <a:t>. Se trata de una alianza entre educadores de todo el mundo para educar a las jóvenes generaciones en la fraternidad. Sin embargo, viendo cómo va este mundo dirigido por los adultos y los mayores, parece que tal vez deberíais ser vosotros los que educarais a los adultos en la fraternidad y la convivencia pacífica.</a:t>
            </a:r>
          </a:p>
          <a:p>
            <a:r>
              <a:rPr lang="es-CO" sz="1600" dirty="0">
                <a:solidFill>
                  <a:srgbClr val="073763"/>
                </a:solidFill>
                <a:cs typeface="Times New Roman" panose="02020603050405020304" pitchFamily="18" charset="0"/>
              </a:rPr>
              <a:t>Entre las diversas propuestas del Pacto Educativo Global, me gustaría recordar dos que vi también presentes en vuestra Conferencia.</a:t>
            </a:r>
          </a:p>
        </p:txBody>
      </p:sp>
      <p:grpSp>
        <p:nvGrpSpPr>
          <p:cNvPr id="9" name="Grupo 8">
            <a:extLst>
              <a:ext uri="{FF2B5EF4-FFF2-40B4-BE49-F238E27FC236}">
                <a16:creationId xmlns:a16="http://schemas.microsoft.com/office/drawing/2014/main" id="{646E0C79-BDD0-4001-AC51-849EFC95E71A}"/>
              </a:ext>
            </a:extLst>
          </p:cNvPr>
          <p:cNvGrpSpPr/>
          <p:nvPr/>
        </p:nvGrpSpPr>
        <p:grpSpPr>
          <a:xfrm>
            <a:off x="364065" y="6132351"/>
            <a:ext cx="2026797" cy="662731"/>
            <a:chOff x="364065" y="5620625"/>
            <a:chExt cx="3405538" cy="1174458"/>
          </a:xfrm>
        </p:grpSpPr>
        <p:pic>
          <p:nvPicPr>
            <p:cNvPr id="10" name="Picture 12" descr="Vector resumen de antecedentes rayas líneas. | Vector Gratis">
              <a:extLst>
                <a:ext uri="{FF2B5EF4-FFF2-40B4-BE49-F238E27FC236}">
                  <a16:creationId xmlns:a16="http://schemas.microsoft.com/office/drawing/2014/main" id="{DC928CE3-F922-4669-BA89-1F2C5B0641E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6BDB8648-E760-4E89-B691-FA94DEEE34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2" name="Título 1">
            <a:extLst>
              <a:ext uri="{FF2B5EF4-FFF2-40B4-BE49-F238E27FC236}">
                <a16:creationId xmlns:a16="http://schemas.microsoft.com/office/drawing/2014/main" id="{6433B8BC-08DB-443C-B765-AD7EEDCCB823}"/>
              </a:ext>
            </a:extLst>
          </p:cNvPr>
          <p:cNvSpPr txBox="1">
            <a:spLocks/>
          </p:cNvSpPr>
          <p:nvPr/>
        </p:nvSpPr>
        <p:spPr>
          <a:xfrm>
            <a:off x="984656" y="6575212"/>
            <a:ext cx="1221649" cy="282788"/>
          </a:xfrm>
          <a:prstGeom prst="rect">
            <a:avLst/>
          </a:prstGeom>
          <a:ln>
            <a:noFill/>
            <a:prstDash val="dash"/>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800" dirty="0" err="1">
                <a:solidFill>
                  <a:schemeClr val="accent1">
                    <a:lumMod val="50000"/>
                  </a:schemeClr>
                </a:solidFill>
                <a:latin typeface="Arial Rounded MT Bold" panose="020F0704030504030204" pitchFamily="34" charset="0"/>
              </a:rPr>
              <a:t>Click</a:t>
            </a:r>
            <a:r>
              <a:rPr lang="es-ES" sz="800" dirty="0">
                <a:solidFill>
                  <a:schemeClr val="accent1">
                    <a:lumMod val="50000"/>
                  </a:schemeClr>
                </a:solidFill>
                <a:latin typeface="Arial Rounded MT Bold" panose="020F0704030504030204" pitchFamily="34" charset="0"/>
              </a:rPr>
              <a:t> Pastoral No. 70</a:t>
            </a:r>
            <a:endParaRPr lang="es-CO" sz="800" dirty="0">
              <a:solidFill>
                <a:schemeClr val="accent1">
                  <a:lumMod val="50000"/>
                </a:schemeClr>
              </a:solidFill>
              <a:latin typeface="Arial Rounded MT Bold" panose="020F0704030504030204" pitchFamily="34" charset="0"/>
            </a:endParaRPr>
          </a:p>
        </p:txBody>
      </p:sp>
      <p:pic>
        <p:nvPicPr>
          <p:cNvPr id="3076" name="Picture 4" descr="El nuevo programa de educación financiera de BBVA en Argentina será 100%  digital">
            <a:extLst>
              <a:ext uri="{FF2B5EF4-FFF2-40B4-BE49-F238E27FC236}">
                <a16:creationId xmlns:a16="http://schemas.microsoft.com/office/drawing/2014/main" id="{0F255D19-84FB-F42C-7CBE-7A300A02CD2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376" r="596"/>
          <a:stretch/>
        </p:blipFill>
        <p:spPr bwMode="auto">
          <a:xfrm>
            <a:off x="5825088" y="0"/>
            <a:ext cx="63669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97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3C01A0C-5D04-463F-9C85-3401AC0989A9}"/>
              </a:ext>
            </a:extLst>
          </p:cNvPr>
          <p:cNvSpPr txBox="1"/>
          <p:nvPr/>
        </p:nvSpPr>
        <p:spPr>
          <a:xfrm>
            <a:off x="511843" y="1526297"/>
            <a:ext cx="4799555" cy="4278094"/>
          </a:xfrm>
          <a:prstGeom prst="rect">
            <a:avLst/>
          </a:prstGeom>
          <a:noFill/>
        </p:spPr>
        <p:txBody>
          <a:bodyPr wrap="square" rtlCol="0">
            <a:spAutoFit/>
          </a:bodyPr>
          <a:lstStyle/>
          <a:p>
            <a:pPr eaLnBrk="0" fontAlgn="base" hangingPunct="0">
              <a:spcBef>
                <a:spcPct val="0"/>
              </a:spcBef>
              <a:spcAft>
                <a:spcPct val="0"/>
              </a:spcAft>
            </a:pPr>
            <a:r>
              <a:rPr lang="es-CO" sz="1600" dirty="0">
                <a:solidFill>
                  <a:srgbClr val="073763"/>
                </a:solidFill>
                <a:cs typeface="Times New Roman" panose="02020603050405020304" pitchFamily="18" charset="0"/>
              </a:rPr>
              <a:t>La primera es “Abrirse a la acogida”, y de ahí el valor de la inclusión; no dejarse arrastrar por ideologías miopes que quieren mostraros al otro, al que es diferente, como un enemigo. El otro es una riqueza. La experiencia de millones de estudiantes europeos que han participado en el Proyecto Erasmus atestigua que los encuentros entre personas de diferentes pueblos ayudan a abrir los ojos, la mente y el corazón. Es bueno tener “ojos grandes” para abrirse a los demás. No se discrimina a nadie, por ningún motivo. Ser solidario con todos, no sólo con los que se parecen a mí, o muestran una imagen de éxito, sino con aquellos que sufren, sin importar su nacionalidad o condición social. No olvidemos que en el pasado millones de europeos tuvieron que emigrar a otros continentes en busca de un futuro. Yo también soy hijo de italianos que emigraron a Argentina.</a:t>
            </a:r>
          </a:p>
        </p:txBody>
      </p:sp>
      <p:grpSp>
        <p:nvGrpSpPr>
          <p:cNvPr id="9" name="Grupo 8">
            <a:extLst>
              <a:ext uri="{FF2B5EF4-FFF2-40B4-BE49-F238E27FC236}">
                <a16:creationId xmlns:a16="http://schemas.microsoft.com/office/drawing/2014/main" id="{65C06715-F24C-4A0F-B179-5E6FF8AE7EE9}"/>
              </a:ext>
            </a:extLst>
          </p:cNvPr>
          <p:cNvGrpSpPr/>
          <p:nvPr/>
        </p:nvGrpSpPr>
        <p:grpSpPr>
          <a:xfrm>
            <a:off x="364065" y="6132351"/>
            <a:ext cx="2026797" cy="662731"/>
            <a:chOff x="364065" y="5620625"/>
            <a:chExt cx="3405538" cy="1174458"/>
          </a:xfrm>
        </p:grpSpPr>
        <p:pic>
          <p:nvPicPr>
            <p:cNvPr id="10" name="Picture 12" descr="Vector resumen de antecedentes rayas líneas. | Vector Gratis">
              <a:extLst>
                <a:ext uri="{FF2B5EF4-FFF2-40B4-BE49-F238E27FC236}">
                  <a16:creationId xmlns:a16="http://schemas.microsoft.com/office/drawing/2014/main" id="{BEDF8FEF-D07B-4F3D-B219-FE1E5CF7561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0DF322C4-010B-4099-BD82-E1FB160429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2" name="Título 1">
            <a:extLst>
              <a:ext uri="{FF2B5EF4-FFF2-40B4-BE49-F238E27FC236}">
                <a16:creationId xmlns:a16="http://schemas.microsoft.com/office/drawing/2014/main" id="{974672AB-DEB5-45D1-AA8C-5DB5BA7C619D}"/>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70</a:t>
            </a:r>
            <a:endParaRPr lang="es-CO" sz="800" dirty="0">
              <a:solidFill>
                <a:schemeClr val="accent1">
                  <a:lumMod val="50000"/>
                </a:schemeClr>
              </a:solidFill>
              <a:latin typeface="Arial Rounded MT Bold" panose="020F0704030504030204" pitchFamily="34" charset="0"/>
            </a:endParaRPr>
          </a:p>
        </p:txBody>
      </p:sp>
      <p:pic>
        <p:nvPicPr>
          <p:cNvPr id="4100" name="Picture 4" descr="Día Internacional de la Fraternidad Humana - Suma">
            <a:extLst>
              <a:ext uri="{FF2B5EF4-FFF2-40B4-BE49-F238E27FC236}">
                <a16:creationId xmlns:a16="http://schemas.microsoft.com/office/drawing/2014/main" id="{F58AFCAD-41FE-C65B-A6FB-7E0865FF54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8005"/>
          <a:stretch/>
        </p:blipFill>
        <p:spPr bwMode="auto">
          <a:xfrm>
            <a:off x="5809681" y="0"/>
            <a:ext cx="63823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910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3C01A0C-5D04-463F-9C85-3401AC0989A9}"/>
              </a:ext>
            </a:extLst>
          </p:cNvPr>
          <p:cNvSpPr txBox="1"/>
          <p:nvPr/>
        </p:nvSpPr>
        <p:spPr>
          <a:xfrm>
            <a:off x="484133" y="586573"/>
            <a:ext cx="4799555" cy="6117059"/>
          </a:xfrm>
          <a:prstGeom prst="rect">
            <a:avLst/>
          </a:prstGeom>
          <a:noFill/>
        </p:spPr>
        <p:txBody>
          <a:bodyPr wrap="square" rtlCol="0">
            <a:spAutoFit/>
          </a:bodyPr>
          <a:lstStyle/>
          <a:p>
            <a:pPr eaLnBrk="0" fontAlgn="base" hangingPunct="0">
              <a:spcBef>
                <a:spcPct val="0"/>
              </a:spcBef>
              <a:spcAft>
                <a:spcPct val="0"/>
              </a:spcAft>
            </a:pPr>
            <a:r>
              <a:rPr lang="es-CO" dirty="0">
                <a:solidFill>
                  <a:srgbClr val="073763"/>
                </a:solidFill>
                <a:cs typeface="Times New Roman" panose="02020603050405020304" pitchFamily="18" charset="0"/>
              </a:rPr>
              <a:t>El objetivo principal del Pacto Educativo es educar a todos en una vida más fraterna, basada no en la competitividad sino en la solidaridad. Que vuestra mayor aspiración, queridos jóvenes, no sea entrar en entornos educativos de élite, donde sólo pueden acceder los que tienen mucho dinero. Estas instituciones suelen tener interés en mantener el status quo, en formar a las personas para que el sistema funcione tal y como está. Más bien hay que valorar aquellas realidades que combinan la calidad educativa con el servicio a los demás, sabiendo que la finalidad de la educación es el crecimiento de la persona orientado al bien común. Son estas experiencias de solidaridad las que cambiarán el mundo, no las experiencias “exclusivas” (y excluyentes) de las escuelas de élite. Excelencia sí, pero para todos, no sólo para algunos”.</a:t>
            </a:r>
          </a:p>
          <a:p>
            <a:pPr eaLnBrk="0" fontAlgn="base" hangingPunct="0">
              <a:spcBef>
                <a:spcPct val="0"/>
              </a:spcBef>
              <a:spcAft>
                <a:spcPct val="0"/>
              </a:spcAft>
            </a:pPr>
            <a:endParaRPr lang="es-CO" dirty="0">
              <a:solidFill>
                <a:srgbClr val="073763"/>
              </a:solidFill>
              <a:cs typeface="Times New Roman" panose="02020603050405020304" pitchFamily="18" charset="0"/>
            </a:endParaRPr>
          </a:p>
          <a:p>
            <a:pPr algn="r"/>
            <a:r>
              <a:rPr lang="es-CO" sz="1050" b="1" dirty="0">
                <a:solidFill>
                  <a:srgbClr val="073763"/>
                </a:solidFill>
                <a:cs typeface="Times New Roman" panose="02020603050405020304" pitchFamily="18" charset="0"/>
              </a:rPr>
              <a:t>(Fragmento del mensaje del Santo Padre Francisco a los participantes en la “EU </a:t>
            </a:r>
            <a:r>
              <a:rPr lang="es-CO" sz="1050" b="1" dirty="0" err="1">
                <a:solidFill>
                  <a:srgbClr val="073763"/>
                </a:solidFill>
                <a:cs typeface="Times New Roman" panose="02020603050405020304" pitchFamily="18" charset="0"/>
              </a:rPr>
              <a:t>Youth</a:t>
            </a:r>
            <a:r>
              <a:rPr lang="es-CO" sz="1050" b="1" dirty="0">
                <a:solidFill>
                  <a:srgbClr val="073763"/>
                </a:solidFill>
                <a:cs typeface="Times New Roman" panose="02020603050405020304" pitchFamily="18" charset="0"/>
              </a:rPr>
              <a:t> </a:t>
            </a:r>
            <a:r>
              <a:rPr lang="es-CO" sz="1050" b="1" dirty="0" err="1">
                <a:solidFill>
                  <a:srgbClr val="073763"/>
                </a:solidFill>
                <a:cs typeface="Times New Roman" panose="02020603050405020304" pitchFamily="18" charset="0"/>
              </a:rPr>
              <a:t>conference</a:t>
            </a:r>
            <a:r>
              <a:rPr lang="es-CO" sz="1050" b="1" dirty="0">
                <a:solidFill>
                  <a:srgbClr val="073763"/>
                </a:solidFill>
                <a:cs typeface="Times New Roman" panose="02020603050405020304" pitchFamily="18" charset="0"/>
              </a:rPr>
              <a:t>. Praga 11 – 13 de julio de 2022. Roma, San Juan de Letrán, 6 de julio de 2022)</a:t>
            </a:r>
          </a:p>
          <a:p>
            <a:pPr eaLnBrk="0" fontAlgn="base" hangingPunct="0">
              <a:spcBef>
                <a:spcPct val="0"/>
              </a:spcBef>
              <a:spcAft>
                <a:spcPct val="0"/>
              </a:spcAft>
            </a:pPr>
            <a:endParaRPr lang="es-ES" b="1" dirty="0">
              <a:solidFill>
                <a:srgbClr val="073763"/>
              </a:solidFill>
              <a:cs typeface="Times New Roman" panose="02020603050405020304" pitchFamily="18" charset="0"/>
            </a:endParaRPr>
          </a:p>
        </p:txBody>
      </p:sp>
      <p:grpSp>
        <p:nvGrpSpPr>
          <p:cNvPr id="9" name="Grupo 8">
            <a:extLst>
              <a:ext uri="{FF2B5EF4-FFF2-40B4-BE49-F238E27FC236}">
                <a16:creationId xmlns:a16="http://schemas.microsoft.com/office/drawing/2014/main" id="{1A0609B6-B432-4587-BDF0-B8EDF51EDA69}"/>
              </a:ext>
            </a:extLst>
          </p:cNvPr>
          <p:cNvGrpSpPr/>
          <p:nvPr/>
        </p:nvGrpSpPr>
        <p:grpSpPr>
          <a:xfrm>
            <a:off x="364065" y="6132351"/>
            <a:ext cx="2026797" cy="662731"/>
            <a:chOff x="364065" y="5620625"/>
            <a:chExt cx="3405538" cy="1174458"/>
          </a:xfrm>
        </p:grpSpPr>
        <p:pic>
          <p:nvPicPr>
            <p:cNvPr id="10" name="Picture 12" descr="Vector resumen de antecedentes rayas líneas. | Vector Gratis">
              <a:extLst>
                <a:ext uri="{FF2B5EF4-FFF2-40B4-BE49-F238E27FC236}">
                  <a16:creationId xmlns:a16="http://schemas.microsoft.com/office/drawing/2014/main" id="{D9D80E0A-1AD5-4204-BB97-ADEF77A5180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1E066118-23D3-4E20-AB17-A8A9EABC88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2" name="Título 1">
            <a:extLst>
              <a:ext uri="{FF2B5EF4-FFF2-40B4-BE49-F238E27FC236}">
                <a16:creationId xmlns:a16="http://schemas.microsoft.com/office/drawing/2014/main" id="{4F54DD3E-6399-4171-A3BB-B51D66BC9C6D}"/>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70</a:t>
            </a:r>
            <a:endParaRPr lang="es-CO" sz="800" dirty="0">
              <a:solidFill>
                <a:schemeClr val="accent1">
                  <a:lumMod val="50000"/>
                </a:schemeClr>
              </a:solidFill>
              <a:latin typeface="Arial Rounded MT Bold" panose="020F0704030504030204" pitchFamily="34" charset="0"/>
            </a:endParaRPr>
          </a:p>
        </p:txBody>
      </p:sp>
      <p:pic>
        <p:nvPicPr>
          <p:cNvPr id="5122" name="Picture 2" descr="Es posible la fraternidad humana universal y con todas las criaturas? - La  Gente | Radio La Primerísima">
            <a:extLst>
              <a:ext uri="{FF2B5EF4-FFF2-40B4-BE49-F238E27FC236}">
                <a16:creationId xmlns:a16="http://schemas.microsoft.com/office/drawing/2014/main" id="{6EB2B997-1E06-33F2-0772-BBD63335D0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094" r="24350"/>
          <a:stretch/>
        </p:blipFill>
        <p:spPr bwMode="auto">
          <a:xfrm>
            <a:off x="5784208" y="3175"/>
            <a:ext cx="6407792" cy="685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48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E1A0E79-8398-4AB8-9341-CC8FACFE7906}"/>
              </a:ext>
            </a:extLst>
          </p:cNvPr>
          <p:cNvSpPr/>
          <p:nvPr/>
        </p:nvSpPr>
        <p:spPr>
          <a:xfrm>
            <a:off x="6492044" y="1416910"/>
            <a:ext cx="5426578" cy="4675832"/>
          </a:xfrm>
          <a:prstGeom prst="rect">
            <a:avLst/>
          </a:prstGeom>
        </p:spPr>
        <p:txBody>
          <a:bodyPr wrap="square">
            <a:spAutoFit/>
          </a:bodyPr>
          <a:lstStyle/>
          <a:p>
            <a:r>
              <a:rPr lang="es-ES" b="1" dirty="0">
                <a:solidFill>
                  <a:schemeClr val="accent1">
                    <a:lumMod val="50000"/>
                  </a:schemeClr>
                </a:solidFill>
                <a:latin typeface="verdana" panose="020B0604030504040204" pitchFamily="34" charset="0"/>
              </a:rPr>
              <a:t>c. Interiorizar el mensaje</a:t>
            </a:r>
            <a:endParaRPr lang="es-ES" dirty="0">
              <a:solidFill>
                <a:schemeClr val="accent1">
                  <a:lumMod val="50000"/>
                </a:schemeClr>
              </a:solidFill>
              <a:latin typeface="Times New Roman" panose="02020603050405020304" pitchFamily="18" charset="0"/>
            </a:endParaRPr>
          </a:p>
          <a:p>
            <a:r>
              <a:rPr lang="es-ES" sz="1050" dirty="0">
                <a:solidFill>
                  <a:schemeClr val="accent1">
                    <a:lumMod val="50000"/>
                  </a:schemeClr>
                </a:solidFill>
                <a:latin typeface="verdana" panose="020B0604030504040204" pitchFamily="34" charset="0"/>
              </a:rPr>
              <a:t>“Quiero meditar tus decretos y tener en cuenta tus caminos" </a:t>
            </a:r>
            <a:r>
              <a:rPr lang="es-ES" sz="1050" dirty="0" err="1">
                <a:solidFill>
                  <a:schemeClr val="accent1">
                    <a:lumMod val="50000"/>
                  </a:schemeClr>
                </a:solidFill>
                <a:latin typeface="verdana" panose="020B0604030504040204" pitchFamily="34" charset="0"/>
              </a:rPr>
              <a:t>Sl</a:t>
            </a:r>
            <a:r>
              <a:rPr lang="es-ES" sz="1050" dirty="0">
                <a:solidFill>
                  <a:schemeClr val="accent1">
                    <a:lumMod val="50000"/>
                  </a:schemeClr>
                </a:solidFill>
                <a:latin typeface="verdana" panose="020B0604030504040204" pitchFamily="34" charset="0"/>
              </a:rPr>
              <a:t>. 119, 15.</a:t>
            </a:r>
            <a:endParaRPr lang="es-ES" sz="1050" dirty="0">
              <a:solidFill>
                <a:schemeClr val="accent1">
                  <a:lumMod val="50000"/>
                </a:schemeClr>
              </a:solidFill>
              <a:latin typeface="Times New Roman" panose="02020603050405020304" pitchFamily="18" charset="0"/>
            </a:endParaRPr>
          </a:p>
          <a:p>
            <a:pPr marL="285750" indent="-285750">
              <a:buFont typeface="Arial" panose="020B0604020202020204" pitchFamily="34" charset="0"/>
              <a:buChar char="•"/>
            </a:pPr>
            <a:endParaRPr lang="es-ES" sz="1700" i="1" dirty="0">
              <a:solidFill>
                <a:schemeClr val="accent1">
                  <a:lumMod val="50000"/>
                </a:schemeClr>
              </a:solidFill>
              <a:latin typeface="verdana" panose="020B0604030504040204" pitchFamily="34" charset="0"/>
            </a:endParaRPr>
          </a:p>
          <a:p>
            <a:endParaRPr lang="es-CO" sz="1400" i="1" dirty="0">
              <a:solidFill>
                <a:schemeClr val="accent1">
                  <a:lumMod val="50000"/>
                </a:schemeClr>
              </a:solidFill>
              <a:latin typeface="verdana" panose="020B0604030504040204" pitchFamily="34" charset="0"/>
            </a:endParaRPr>
          </a:p>
          <a:p>
            <a:pPr marL="285750" lvl="0" indent="-285750">
              <a:lnSpc>
                <a:spcPct val="107000"/>
              </a:lnSpc>
              <a:buClr>
                <a:srgbClr val="444956"/>
              </a:buClr>
              <a:buSzPts val="1100"/>
              <a:buFont typeface="Arial" panose="020B0604020202020204" pitchFamily="34" charset="0"/>
              <a:buChar char="•"/>
            </a:pPr>
            <a:r>
              <a:rPr lang="es-CO" sz="1400" dirty="0">
                <a:solidFill>
                  <a:schemeClr val="accent1">
                    <a:lumMod val="50000"/>
                  </a:schemeClr>
                </a:solidFill>
                <a:latin typeface="verdana" panose="020B0604030504040204" pitchFamily="34" charset="0"/>
              </a:rPr>
              <a:t>¿Cuáles son aquellas </a:t>
            </a:r>
            <a:r>
              <a:rPr lang="es-CO" sz="1400" i="1" dirty="0">
                <a:solidFill>
                  <a:schemeClr val="accent1">
                    <a:lumMod val="50000"/>
                  </a:schemeClr>
                </a:solidFill>
                <a:latin typeface="verdana" panose="020B0604030504040204" pitchFamily="34" charset="0"/>
              </a:rPr>
              <a:t>ideologías miopes </a:t>
            </a:r>
            <a:r>
              <a:rPr lang="es-CO" sz="1400" dirty="0">
                <a:solidFill>
                  <a:schemeClr val="accent1">
                    <a:lumMod val="50000"/>
                  </a:schemeClr>
                </a:solidFill>
                <a:latin typeface="verdana" panose="020B0604030504040204" pitchFamily="34" charset="0"/>
              </a:rPr>
              <a:t>que nos llevan a considerar al que es diferente como enemigo? ¿Cómo pueden los jóvenes de hoy enfrentarlas?</a:t>
            </a:r>
          </a:p>
          <a:p>
            <a:pPr marL="285750" lvl="0" indent="-285750">
              <a:lnSpc>
                <a:spcPct val="107000"/>
              </a:lnSpc>
              <a:buClr>
                <a:srgbClr val="444956"/>
              </a:buClr>
              <a:buSzPts val="1100"/>
              <a:buFont typeface="Arial" panose="020B0604020202020204" pitchFamily="34" charset="0"/>
              <a:buChar char="•"/>
            </a:pPr>
            <a:endParaRPr lang="es-CO" sz="1400" dirty="0">
              <a:solidFill>
                <a:schemeClr val="accent1">
                  <a:lumMod val="50000"/>
                </a:schemeClr>
              </a:solidFill>
              <a:latin typeface="verdana" panose="020B0604030504040204" pitchFamily="34" charset="0"/>
            </a:endParaRPr>
          </a:p>
          <a:p>
            <a:pPr marL="285750" lvl="0" indent="-285750">
              <a:lnSpc>
                <a:spcPct val="107000"/>
              </a:lnSpc>
              <a:buClr>
                <a:srgbClr val="444956"/>
              </a:buClr>
              <a:buSzPts val="1100"/>
              <a:buFont typeface="Arial" panose="020B0604020202020204" pitchFamily="34" charset="0"/>
              <a:buChar char="•"/>
            </a:pPr>
            <a:r>
              <a:rPr lang="es-CO" sz="1400" dirty="0">
                <a:solidFill>
                  <a:schemeClr val="accent1">
                    <a:lumMod val="50000"/>
                  </a:schemeClr>
                </a:solidFill>
                <a:latin typeface="verdana" panose="020B0604030504040204" pitchFamily="34" charset="0"/>
              </a:rPr>
              <a:t>¿Has pensado en contribuir en la construcción de un ambiente fraterno y de convivencia pacífica en los espacios que habitas? ¿Cómo lograr hacerlo? (Piensa en tu familia, en tu grupo de amigos, en el colegio, etc.)</a:t>
            </a:r>
          </a:p>
          <a:p>
            <a:pPr marL="285750" lvl="0" indent="-285750">
              <a:lnSpc>
                <a:spcPct val="107000"/>
              </a:lnSpc>
              <a:buClr>
                <a:srgbClr val="444956"/>
              </a:buClr>
              <a:buSzPts val="1100"/>
              <a:buFont typeface="Arial" panose="020B0604020202020204" pitchFamily="34" charset="0"/>
              <a:buChar char="•"/>
            </a:pPr>
            <a:endParaRPr lang="es-CO" sz="1400" dirty="0">
              <a:solidFill>
                <a:schemeClr val="accent1">
                  <a:lumMod val="50000"/>
                </a:schemeClr>
              </a:solidFill>
              <a:latin typeface="verdana" panose="020B0604030504040204" pitchFamily="34" charset="0"/>
            </a:endParaRPr>
          </a:p>
          <a:p>
            <a:pPr marL="285750" lvl="0" indent="-285750">
              <a:lnSpc>
                <a:spcPct val="107000"/>
              </a:lnSpc>
              <a:spcAft>
                <a:spcPts val="800"/>
              </a:spcAft>
              <a:buClr>
                <a:srgbClr val="444956"/>
              </a:buClr>
              <a:buSzPts val="1100"/>
              <a:buFont typeface="Arial" panose="020B0604020202020204" pitchFamily="34" charset="0"/>
              <a:buChar char="•"/>
            </a:pPr>
            <a:r>
              <a:rPr lang="es-CO" sz="1400" dirty="0">
                <a:solidFill>
                  <a:schemeClr val="accent1">
                    <a:lumMod val="50000"/>
                  </a:schemeClr>
                </a:solidFill>
                <a:latin typeface="verdana" panose="020B0604030504040204" pitchFamily="34" charset="0"/>
              </a:rPr>
              <a:t>¿En qué medida crees que la sociedad en que vivimos </a:t>
            </a:r>
            <a:r>
              <a:rPr lang="es-CO" sz="1400" i="1" dirty="0">
                <a:solidFill>
                  <a:schemeClr val="accent1">
                    <a:lumMod val="50000"/>
                  </a:schemeClr>
                </a:solidFill>
                <a:latin typeface="verdana" panose="020B0604030504040204" pitchFamily="34" charset="0"/>
              </a:rPr>
              <a:t>procura educar a todos en una vida más fraterna, basada no en la competitividad sino en la solidaridad</a:t>
            </a:r>
            <a:r>
              <a:rPr lang="es-CO" sz="1400" dirty="0">
                <a:solidFill>
                  <a:schemeClr val="accent1">
                    <a:lumMod val="50000"/>
                  </a:schemeClr>
                </a:solidFill>
                <a:latin typeface="verdana" panose="020B0604030504040204" pitchFamily="34" charset="0"/>
              </a:rPr>
              <a:t>? De no ser así ¿Cómo lograr que este aspecto se convierta en un elemento orientador de tus acciones como joven?</a:t>
            </a:r>
            <a:endParaRPr lang="es-ES" sz="1400" dirty="0">
              <a:solidFill>
                <a:schemeClr val="accent1">
                  <a:lumMod val="50000"/>
                </a:schemeClr>
              </a:solidFill>
              <a:latin typeface="verdana" panose="020B0604030504040204" pitchFamily="34" charset="0"/>
            </a:endParaRPr>
          </a:p>
        </p:txBody>
      </p:sp>
      <p:grpSp>
        <p:nvGrpSpPr>
          <p:cNvPr id="8" name="Grupo 7">
            <a:extLst>
              <a:ext uri="{FF2B5EF4-FFF2-40B4-BE49-F238E27FC236}">
                <a16:creationId xmlns:a16="http://schemas.microsoft.com/office/drawing/2014/main" id="{10D0F97A-636B-40DD-AB7A-CFBD89720B3D}"/>
              </a:ext>
            </a:extLst>
          </p:cNvPr>
          <p:cNvGrpSpPr/>
          <p:nvPr/>
        </p:nvGrpSpPr>
        <p:grpSpPr>
          <a:xfrm>
            <a:off x="9891825" y="6038437"/>
            <a:ext cx="2026797" cy="662731"/>
            <a:chOff x="364065" y="5620625"/>
            <a:chExt cx="3405538" cy="1174458"/>
          </a:xfrm>
        </p:grpSpPr>
        <p:pic>
          <p:nvPicPr>
            <p:cNvPr id="9" name="Picture 12" descr="Vector resumen de antecedentes rayas líneas. | Vector Gratis">
              <a:extLst>
                <a:ext uri="{FF2B5EF4-FFF2-40B4-BE49-F238E27FC236}">
                  <a16:creationId xmlns:a16="http://schemas.microsoft.com/office/drawing/2014/main" id="{00EFCFF4-0AA9-4380-9A40-234F3D3AF24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B2A75CA7-3688-4EF7-8540-EA0D259825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1" name="Título 1">
            <a:extLst>
              <a:ext uri="{FF2B5EF4-FFF2-40B4-BE49-F238E27FC236}">
                <a16:creationId xmlns:a16="http://schemas.microsoft.com/office/drawing/2014/main" id="{E0EC4BAB-C950-4D69-9937-C02376EE643D}"/>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70</a:t>
            </a:r>
            <a:endParaRPr lang="es-CO" sz="800" dirty="0">
              <a:solidFill>
                <a:schemeClr val="accent1">
                  <a:lumMod val="50000"/>
                </a:schemeClr>
              </a:solidFill>
              <a:latin typeface="Arial Rounded MT Bold" panose="020F0704030504030204" pitchFamily="34" charset="0"/>
            </a:endParaRPr>
          </a:p>
        </p:txBody>
      </p:sp>
      <p:pic>
        <p:nvPicPr>
          <p:cNvPr id="6146" name="Picture 2" descr="Frases para reflexionar y filosofar: propuestas para toda la semana">
            <a:extLst>
              <a:ext uri="{FF2B5EF4-FFF2-40B4-BE49-F238E27FC236}">
                <a16:creationId xmlns:a16="http://schemas.microsoft.com/office/drawing/2014/main" id="{21467E7B-F547-C3D2-2DF0-577D9B8164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012"/>
          <a:stretch/>
        </p:blipFill>
        <p:spPr bwMode="auto">
          <a:xfrm>
            <a:off x="-1" y="0"/>
            <a:ext cx="59652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855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C45C7471-DEA1-4E8F-9B65-1B4978F296DB}"/>
              </a:ext>
            </a:extLst>
          </p:cNvPr>
          <p:cNvSpPr/>
          <p:nvPr/>
        </p:nvSpPr>
        <p:spPr>
          <a:xfrm>
            <a:off x="514445" y="2601341"/>
            <a:ext cx="4863671" cy="3285515"/>
          </a:xfrm>
          <a:prstGeom prst="rect">
            <a:avLst/>
          </a:prstGeom>
        </p:spPr>
        <p:txBody>
          <a:bodyPr wrap="square">
            <a:spAutoFit/>
          </a:bodyPr>
          <a:lstStyle/>
          <a:p>
            <a:r>
              <a:rPr lang="es-ES" b="1" dirty="0">
                <a:solidFill>
                  <a:schemeClr val="accent1">
                    <a:lumMod val="50000"/>
                  </a:schemeClr>
                </a:solidFill>
                <a:latin typeface="verdana" panose="020B0604030504040204" pitchFamily="34" charset="0"/>
              </a:rPr>
              <a:t>d. Orar</a:t>
            </a:r>
          </a:p>
          <a:p>
            <a:pPr lvl="0" eaLnBrk="0" fontAlgn="base" hangingPunct="0">
              <a:spcBef>
                <a:spcPct val="0"/>
              </a:spcBef>
              <a:spcAft>
                <a:spcPct val="0"/>
              </a:spcAft>
            </a:pPr>
            <a:r>
              <a:rPr lang="es-CO" altLang="es-CO" sz="1050" dirty="0">
                <a:solidFill>
                  <a:srgbClr val="073763"/>
                </a:solidFill>
                <a:latin typeface="Verdana" panose="020B0604030504040204" pitchFamily="34" charset="0"/>
              </a:rPr>
              <a:t>“Estén siempre alegres. Oren en todo momento. Den gracias a Dios por todo..." 1 Te. 16-18.</a:t>
            </a:r>
            <a:endParaRPr lang="es-CO" altLang="es-CO" sz="1050" dirty="0"/>
          </a:p>
          <a:p>
            <a:endParaRPr lang="es-ES" sz="1050" dirty="0">
              <a:solidFill>
                <a:schemeClr val="accent1">
                  <a:lumMod val="50000"/>
                </a:schemeClr>
              </a:solidFill>
              <a:latin typeface="Times New Roman" panose="02020603050405020304" pitchFamily="18" charset="0"/>
            </a:endParaRPr>
          </a:p>
          <a:p>
            <a:pPr eaLnBrk="0" fontAlgn="base" hangingPunct="0">
              <a:spcBef>
                <a:spcPct val="0"/>
              </a:spcBef>
              <a:spcAft>
                <a:spcPct val="0"/>
              </a:spcAft>
            </a:pPr>
            <a:endParaRPr lang="es-CO" sz="1400" i="1" dirty="0">
              <a:solidFill>
                <a:srgbClr val="073763"/>
              </a:solidFill>
              <a:latin typeface="Verdana" panose="020B0604030504040204" pitchFamily="34" charset="0"/>
              <a:ea typeface="Verdana" panose="020B0604030504040204" pitchFamily="34" charset="0"/>
            </a:endParaRPr>
          </a:p>
          <a:p>
            <a:pPr eaLnBrk="0" fontAlgn="base" hangingPunct="0">
              <a:spcBef>
                <a:spcPct val="0"/>
              </a:spcBef>
              <a:spcAft>
                <a:spcPct val="0"/>
              </a:spcAft>
            </a:pPr>
            <a:r>
              <a:rPr lang="es-CO" sz="1200" dirty="0">
                <a:solidFill>
                  <a:srgbClr val="073763"/>
                </a:solidFill>
                <a:latin typeface="Verdana" panose="020B0604030504040204" pitchFamily="34" charset="0"/>
                <a:ea typeface="Verdana" panose="020B0604030504040204" pitchFamily="34" charset="0"/>
              </a:rPr>
              <a:t>Señor: Confieso que a veces me dejo llevar por posturas e ideas que me llevan a sentirme más y mejor que los demás. Me dejo arrastrar por falsas premisas que me llevan a sentir que estoy por encima de cualquier otra persona. En esos momentos es cuando más siento que requiero de tu presencia en mi vida, para que sintiendo tu fuerza pueda vencer esos pensamientos y actitudes. Que la fuerza de tu espíritu me acompañe siempre para ser un joven luchador incansable que promueve el respeto, la solidaridad y la fraternidad donde quiera que vaya.</a:t>
            </a:r>
          </a:p>
          <a:p>
            <a:pPr eaLnBrk="0" fontAlgn="base" hangingPunct="0">
              <a:spcBef>
                <a:spcPct val="0"/>
              </a:spcBef>
              <a:spcAft>
                <a:spcPct val="0"/>
              </a:spcAft>
            </a:pPr>
            <a:endParaRPr lang="es-ES" sz="1200" i="1" dirty="0">
              <a:solidFill>
                <a:srgbClr val="073763"/>
              </a:solidFill>
              <a:latin typeface="Verdana" panose="020B0604030504040204" pitchFamily="34" charset="0"/>
              <a:ea typeface="Verdana" panose="020B0604030504040204" pitchFamily="34" charset="0"/>
            </a:endParaRPr>
          </a:p>
          <a:p>
            <a:pPr algn="r" eaLnBrk="0" fontAlgn="base" hangingPunct="0">
              <a:spcBef>
                <a:spcPct val="0"/>
              </a:spcBef>
              <a:spcAft>
                <a:spcPct val="0"/>
              </a:spcAft>
            </a:pPr>
            <a:r>
              <a:rPr lang="es-ES" sz="1200" dirty="0">
                <a:solidFill>
                  <a:srgbClr val="073763"/>
                </a:solidFill>
                <a:latin typeface="Verdana" panose="020B0604030504040204" pitchFamily="34" charset="0"/>
                <a:ea typeface="Verdana" panose="020B0604030504040204" pitchFamily="34" charset="0"/>
              </a:rPr>
              <a:t>Camilo R.</a:t>
            </a:r>
          </a:p>
        </p:txBody>
      </p:sp>
      <p:grpSp>
        <p:nvGrpSpPr>
          <p:cNvPr id="9" name="Grupo 8">
            <a:extLst>
              <a:ext uri="{FF2B5EF4-FFF2-40B4-BE49-F238E27FC236}">
                <a16:creationId xmlns:a16="http://schemas.microsoft.com/office/drawing/2014/main" id="{E884B565-BFBF-4EE7-B682-0B4FC7E51D84}"/>
              </a:ext>
            </a:extLst>
          </p:cNvPr>
          <p:cNvGrpSpPr/>
          <p:nvPr/>
        </p:nvGrpSpPr>
        <p:grpSpPr>
          <a:xfrm>
            <a:off x="364065" y="6132351"/>
            <a:ext cx="2026797" cy="662731"/>
            <a:chOff x="364065" y="5620625"/>
            <a:chExt cx="3405538" cy="1174458"/>
          </a:xfrm>
        </p:grpSpPr>
        <p:pic>
          <p:nvPicPr>
            <p:cNvPr id="10" name="Picture 12" descr="Vector resumen de antecedentes rayas líneas. | Vector Gratis">
              <a:extLst>
                <a:ext uri="{FF2B5EF4-FFF2-40B4-BE49-F238E27FC236}">
                  <a16:creationId xmlns:a16="http://schemas.microsoft.com/office/drawing/2014/main" id="{2B04296C-CF98-4A0D-8AAD-8B1C59B1B12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5211D95E-8884-49DD-A71C-660AE3BF6B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164813E1-7584-47C3-8A35-6474A06467D9}"/>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70</a:t>
            </a:r>
            <a:endParaRPr lang="es-CO" sz="800" dirty="0">
              <a:solidFill>
                <a:schemeClr val="accent1">
                  <a:lumMod val="50000"/>
                </a:schemeClr>
              </a:solidFill>
              <a:latin typeface="Arial Rounded MT Bold" panose="020F0704030504030204" pitchFamily="34" charset="0"/>
            </a:endParaRPr>
          </a:p>
        </p:txBody>
      </p:sp>
      <p:pic>
        <p:nvPicPr>
          <p:cNvPr id="7170" name="Picture 2" descr="4 Breves reflexiones que me hacen reflexionar… | Hacia Rutas de Cambio  Positivo [Magazine]">
            <a:extLst>
              <a:ext uri="{FF2B5EF4-FFF2-40B4-BE49-F238E27FC236}">
                <a16:creationId xmlns:a16="http://schemas.microsoft.com/office/drawing/2014/main" id="{A9080ADE-E842-C134-2FB5-3B2917CF27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19" r="15157"/>
          <a:stretch/>
        </p:blipFill>
        <p:spPr bwMode="auto">
          <a:xfrm flipH="1">
            <a:off x="5947616" y="0"/>
            <a:ext cx="62443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350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E1A0E79-8398-4AB8-9341-CC8FACFE7906}"/>
              </a:ext>
            </a:extLst>
          </p:cNvPr>
          <p:cNvSpPr/>
          <p:nvPr/>
        </p:nvSpPr>
        <p:spPr>
          <a:xfrm>
            <a:off x="7329531" y="3353326"/>
            <a:ext cx="4523485" cy="2400657"/>
          </a:xfrm>
          <a:prstGeom prst="rect">
            <a:avLst/>
          </a:prstGeom>
        </p:spPr>
        <p:txBody>
          <a:bodyPr wrap="square">
            <a:spAutoFit/>
          </a:bodyPr>
          <a:lstStyle/>
          <a:p>
            <a:r>
              <a:rPr lang="es-ES" b="1" dirty="0">
                <a:solidFill>
                  <a:schemeClr val="accent1">
                    <a:lumMod val="50000"/>
                  </a:schemeClr>
                </a:solidFill>
                <a:latin typeface="verdana" panose="020B0604030504040204" pitchFamily="34" charset="0"/>
              </a:rPr>
              <a:t>e. Cantar y celebrar</a:t>
            </a:r>
          </a:p>
          <a:p>
            <a:endParaRPr lang="es-ES" b="1" dirty="0">
              <a:solidFill>
                <a:schemeClr val="accent1">
                  <a:lumMod val="50000"/>
                </a:schemeClr>
              </a:solidFill>
              <a:latin typeface="verdana" panose="020B0604030504040204" pitchFamily="34" charset="0"/>
            </a:endParaRPr>
          </a:p>
          <a:p>
            <a:r>
              <a:rPr lang="es-ES" dirty="0">
                <a:solidFill>
                  <a:schemeClr val="accent1">
                    <a:lumMod val="50000"/>
                  </a:schemeClr>
                </a:solidFill>
                <a:latin typeface="verdana" panose="020B0604030504040204" pitchFamily="34" charset="0"/>
              </a:rPr>
              <a:t>Escucha la canción: </a:t>
            </a:r>
            <a:r>
              <a:rPr lang="es-CO" dirty="0">
                <a:solidFill>
                  <a:schemeClr val="accent1">
                    <a:lumMod val="50000"/>
                  </a:schemeClr>
                </a:solidFill>
                <a:latin typeface="verdana" panose="020B0604030504040204" pitchFamily="34" charset="0"/>
              </a:rPr>
              <a:t>Bandera de manos</a:t>
            </a:r>
          </a:p>
          <a:p>
            <a:r>
              <a:rPr lang="es-CO" dirty="0">
                <a:solidFill>
                  <a:schemeClr val="accent1">
                    <a:lumMod val="50000"/>
                  </a:schemeClr>
                </a:solidFill>
                <a:latin typeface="verdana" panose="020B0604030504040204" pitchFamily="34" charset="0"/>
              </a:rPr>
              <a:t> </a:t>
            </a:r>
            <a:r>
              <a:rPr lang="es-CO" sz="1200" dirty="0">
                <a:solidFill>
                  <a:schemeClr val="accent1">
                    <a:lumMod val="50000"/>
                  </a:schemeClr>
                </a:solidFill>
                <a:latin typeface="verdana" panose="020B0604030504040204" pitchFamily="34" charset="0"/>
                <a:hlinkClick r:id="rId2"/>
              </a:rPr>
              <a:t>https://www.youtube.com/watch?v=55GrZ8A18MI</a:t>
            </a:r>
            <a:r>
              <a:rPr lang="es-CO" sz="1000" dirty="0">
                <a:solidFill>
                  <a:schemeClr val="accent1">
                    <a:lumMod val="50000"/>
                  </a:schemeClr>
                </a:solidFill>
                <a:latin typeface="verdana" panose="020B0604030504040204" pitchFamily="34" charset="0"/>
              </a:rPr>
              <a:t> </a:t>
            </a:r>
          </a:p>
          <a:p>
            <a:endParaRPr lang="es-CO" sz="1200" dirty="0">
              <a:solidFill>
                <a:schemeClr val="accent1">
                  <a:lumMod val="50000"/>
                </a:schemeClr>
              </a:solidFill>
              <a:latin typeface="verdana" panose="020B0604030504040204" pitchFamily="34" charset="0"/>
            </a:endParaRPr>
          </a:p>
          <a:p>
            <a:r>
              <a:rPr lang="es-ES" dirty="0">
                <a:solidFill>
                  <a:schemeClr val="accent1">
                    <a:lumMod val="50000"/>
                  </a:schemeClr>
                </a:solidFill>
                <a:latin typeface="verdana" panose="020B0604030504040204" pitchFamily="34" charset="0"/>
              </a:rPr>
              <a:t>O: Es tiempo de cambiar</a:t>
            </a:r>
          </a:p>
          <a:p>
            <a:endParaRPr lang="es-CO" dirty="0">
              <a:solidFill>
                <a:schemeClr val="accent1">
                  <a:lumMod val="50000"/>
                </a:schemeClr>
              </a:solidFill>
              <a:latin typeface="verdana" panose="020B0604030504040204" pitchFamily="34" charset="0"/>
              <a:hlinkClick r:id="rId3"/>
            </a:endParaRPr>
          </a:p>
          <a:p>
            <a:r>
              <a:rPr lang="es-CO" sz="1200" dirty="0">
                <a:solidFill>
                  <a:schemeClr val="accent1">
                    <a:lumMod val="50000"/>
                  </a:schemeClr>
                </a:solidFill>
                <a:latin typeface="verdana" panose="020B0604030504040204" pitchFamily="34" charset="0"/>
                <a:hlinkClick r:id="rId4"/>
              </a:rPr>
              <a:t>https://www.youtube.com/watch?v=y-XvXyrp4uU</a:t>
            </a:r>
            <a:r>
              <a:rPr lang="es-CO" sz="1200" dirty="0">
                <a:solidFill>
                  <a:schemeClr val="accent1">
                    <a:lumMod val="50000"/>
                  </a:schemeClr>
                </a:solidFill>
                <a:latin typeface="verdana" panose="020B0604030504040204" pitchFamily="34" charset="0"/>
              </a:rPr>
              <a:t>  </a:t>
            </a:r>
          </a:p>
        </p:txBody>
      </p:sp>
      <p:grpSp>
        <p:nvGrpSpPr>
          <p:cNvPr id="8" name="Grupo 7">
            <a:extLst>
              <a:ext uri="{FF2B5EF4-FFF2-40B4-BE49-F238E27FC236}">
                <a16:creationId xmlns:a16="http://schemas.microsoft.com/office/drawing/2014/main" id="{1798C6ED-A431-43F9-9DD7-09EEAB3C327B}"/>
              </a:ext>
            </a:extLst>
          </p:cNvPr>
          <p:cNvGrpSpPr/>
          <p:nvPr/>
        </p:nvGrpSpPr>
        <p:grpSpPr>
          <a:xfrm>
            <a:off x="9891825" y="6038437"/>
            <a:ext cx="2026797" cy="662731"/>
            <a:chOff x="364065" y="5620625"/>
            <a:chExt cx="3405538" cy="1174458"/>
          </a:xfrm>
        </p:grpSpPr>
        <p:pic>
          <p:nvPicPr>
            <p:cNvPr id="9" name="Picture 12" descr="Vector resumen de antecedentes rayas líneas. | Vector Gratis">
              <a:extLst>
                <a:ext uri="{FF2B5EF4-FFF2-40B4-BE49-F238E27FC236}">
                  <a16:creationId xmlns:a16="http://schemas.microsoft.com/office/drawing/2014/main" id="{B12BE6FF-5007-457A-9D9A-B5C28BD70DF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395F3D42-5022-4FD1-96F1-3668E8ED9A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1" name="Título 1">
            <a:extLst>
              <a:ext uri="{FF2B5EF4-FFF2-40B4-BE49-F238E27FC236}">
                <a16:creationId xmlns:a16="http://schemas.microsoft.com/office/drawing/2014/main" id="{31927DE6-65CC-4848-AFB2-7DE7FA841829}"/>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70</a:t>
            </a:r>
            <a:endParaRPr lang="es-CO" sz="800" dirty="0">
              <a:solidFill>
                <a:schemeClr val="accent1">
                  <a:lumMod val="50000"/>
                </a:schemeClr>
              </a:solidFill>
              <a:latin typeface="Arial Rounded MT Bold" panose="020F0704030504030204" pitchFamily="34" charset="0"/>
            </a:endParaRPr>
          </a:p>
        </p:txBody>
      </p:sp>
      <p:pic>
        <p:nvPicPr>
          <p:cNvPr id="8196" name="Picture 4" descr="Cómo Aprender a Cantar en Casa? | Superprof">
            <a:extLst>
              <a:ext uri="{FF2B5EF4-FFF2-40B4-BE49-F238E27FC236}">
                <a16:creationId xmlns:a16="http://schemas.microsoft.com/office/drawing/2014/main" id="{76EB49B8-B37A-6B21-A723-B1A8E9A5AA8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7341" r="4927"/>
          <a:stretch/>
        </p:blipFill>
        <p:spPr bwMode="auto">
          <a:xfrm flipH="1">
            <a:off x="0" y="0"/>
            <a:ext cx="5950429" cy="687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4341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4390</TotalTime>
  <Words>1086</Words>
  <Application>Microsoft Office PowerPoint</Application>
  <PresentationFormat>Panorámica</PresentationFormat>
  <Paragraphs>70</Paragraphs>
  <Slides>10</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10</vt:i4>
      </vt:variant>
    </vt:vector>
  </HeadingPairs>
  <TitlesOfParts>
    <vt:vector size="19" baseType="lpstr">
      <vt:lpstr>Arial</vt:lpstr>
      <vt:lpstr>Arial Rounded MT Bold</vt:lpstr>
      <vt:lpstr>Calibri</vt:lpstr>
      <vt:lpstr>Calibri Light</vt:lpstr>
      <vt:lpstr>Roboto</vt:lpstr>
      <vt:lpstr>Times New Roman</vt:lpstr>
      <vt:lpstr>Verdana</vt:lpstr>
      <vt:lpstr>Verdana</vt:lpstr>
      <vt:lpstr>Tema de Office</vt:lpstr>
      <vt:lpstr>Click Pastoral No. 70 Entre Tu y Yo. Recurso de Oración para Jóvenes.  Tema Diez: “Llamados a ser solidarios y fraternos”  </vt:lpstr>
      <vt:lpstr>Click Pastoral No. 70</vt:lpstr>
      <vt:lpstr>Click Pastoral No. 70</vt:lpstr>
      <vt:lpstr>Presentación de PowerPoint</vt:lpstr>
      <vt:lpstr>Click Pastoral No. 70</vt:lpstr>
      <vt:lpstr>Click Pastoral No. 70</vt:lpstr>
      <vt:lpstr>Click Pastoral No. 70</vt:lpstr>
      <vt:lpstr>Click Pastoral No. 70</vt:lpstr>
      <vt:lpstr>Click Pastoral No. 70</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CONACED</dc:creator>
  <cp:lastModifiedBy>CONACED</cp:lastModifiedBy>
  <cp:revision>253</cp:revision>
  <dcterms:created xsi:type="dcterms:W3CDTF">2020-01-20T16:35:24Z</dcterms:created>
  <dcterms:modified xsi:type="dcterms:W3CDTF">2022-07-27T13:10:19Z</dcterms:modified>
</cp:coreProperties>
</file>