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28" r:id="rId3"/>
    <p:sldId id="330" r:id="rId4"/>
    <p:sldId id="331" r:id="rId5"/>
    <p:sldId id="332" r:id="rId6"/>
    <p:sldId id="333" r:id="rId7"/>
    <p:sldId id="334" r:id="rId8"/>
    <p:sldId id="335" r:id="rId9"/>
    <p:sldId id="336" r:id="rId10"/>
    <p:sldId id="337" r:id="rId11"/>
    <p:sldId id="338" r:id="rId12"/>
    <p:sldId id="309"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7C44C10-D00B-4707-9A40-0D8F66159029}">
          <p14:sldIdLst>
            <p14:sldId id="292"/>
            <p14:sldId id="328"/>
            <p14:sldId id="330"/>
            <p14:sldId id="331"/>
            <p14:sldId id="332"/>
            <p14:sldId id="333"/>
            <p14:sldId id="334"/>
            <p14:sldId id="335"/>
            <p14:sldId id="336"/>
            <p14:sldId id="337"/>
            <p14:sldId id="338"/>
          </p14:sldIdLst>
        </p14:section>
        <p14:section name="Sección sin título" id="{C0354D2B-D53D-4E7B-AB2E-5C25C5289C37}">
          <p14:sldIdLst>
            <p14:sldId id="3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1" autoAdjust="0"/>
    <p:restoredTop sz="96730" autoAdjust="0"/>
  </p:normalViewPr>
  <p:slideViewPr>
    <p:cSldViewPr snapToGrid="0">
      <p:cViewPr varScale="1">
        <p:scale>
          <a:sx n="113" d="100"/>
          <a:sy n="113" d="100"/>
        </p:scale>
        <p:origin x="14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27/03/2023</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27/03/2023</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mailto:pastoralconaced@conaced.edu.co" TargetMode="External"/><Relationship Id="rId2" Type="http://schemas.openxmlformats.org/officeDocument/2006/relationships/hyperlink" Target="https://viapastoral.blogspot.com/2023/03/especial-papa-francisco-no-2-diez.html"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4E86BE3-540E-4E54-83D2-40CF1959E44F}"/>
              </a:ext>
            </a:extLst>
          </p:cNvPr>
          <p:cNvGrpSpPr/>
          <p:nvPr/>
        </p:nvGrpSpPr>
        <p:grpSpPr>
          <a:xfrm>
            <a:off x="294007" y="815974"/>
            <a:ext cx="8938384" cy="3363986"/>
            <a:chOff x="461787" y="1057552"/>
            <a:chExt cx="8938384" cy="3363986"/>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36" b="35063"/>
            <a:stretch/>
          </p:blipFill>
          <p:spPr bwMode="auto">
            <a:xfrm>
              <a:off x="461787" y="1057552"/>
              <a:ext cx="8938384" cy="3363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57" y="1906281"/>
              <a:ext cx="1650386" cy="1396480"/>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5259896" y="4230140"/>
            <a:ext cx="6744750" cy="1325563"/>
          </a:xfrm>
          <a:ln>
            <a:noFill/>
            <a:prstDash val="dash"/>
          </a:ln>
        </p:spPr>
        <p:txBody>
          <a:bodyPr>
            <a:normAutofit/>
          </a:bodyPr>
          <a:lstStyle/>
          <a:p>
            <a:r>
              <a:rPr lang="es-ES" dirty="0">
                <a:solidFill>
                  <a:schemeClr val="accent1">
                    <a:lumMod val="50000"/>
                  </a:schemeClr>
                </a:solidFill>
                <a:latin typeface="Arial Rounded MT Bold" panose="020F0704030504030204" pitchFamily="34" charset="0"/>
              </a:rPr>
              <a:t>Click Pastoral No. 76</a:t>
            </a:r>
            <a:br>
              <a:rPr lang="es-ES" sz="4800" dirty="0">
                <a:solidFill>
                  <a:schemeClr val="accent1">
                    <a:lumMod val="50000"/>
                  </a:schemeClr>
                </a:solidFill>
                <a:latin typeface="Arial Rounded MT Bold" panose="020F0704030504030204" pitchFamily="34" charset="0"/>
              </a:rPr>
            </a:br>
            <a:r>
              <a:rPr lang="es-ES" sz="1600" dirty="0">
                <a:solidFill>
                  <a:schemeClr val="accent1">
                    <a:lumMod val="50000"/>
                  </a:schemeClr>
                </a:solidFill>
                <a:latin typeface="Arial Rounded MT Bold" panose="020F0704030504030204" pitchFamily="34" charset="0"/>
              </a:rPr>
              <a:t>Especial Papa Francisco: 10 Frases para jóvenes</a:t>
            </a:r>
            <a:endParaRPr lang="es-CO" sz="2000" dirty="0">
              <a:solidFill>
                <a:schemeClr val="accent1">
                  <a:lumMod val="50000"/>
                </a:schemeClr>
              </a:solidFill>
              <a:latin typeface="Arial Rounded MT Bold" panose="020F0704030504030204" pitchFamily="34" charset="0"/>
            </a:endParaRPr>
          </a:p>
        </p:txBody>
      </p:sp>
      <p:pic>
        <p:nvPicPr>
          <p:cNvPr id="1034" name="Picture 10" descr="Mouse PNG, Mouse Cursor, Computer Mouse Clipart Download - Free Transparent  PNG Logos">
            <a:extLst>
              <a:ext uri="{FF2B5EF4-FFF2-40B4-BE49-F238E27FC236}">
                <a16:creationId xmlns:a16="http://schemas.microsoft.com/office/drawing/2014/main" id="{0CE8A518-3145-4FBB-AB13-EA38EAF4C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278" y="3641092"/>
            <a:ext cx="3496009" cy="19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955915"/>
            <a:ext cx="5027776" cy="4401205"/>
          </a:xfrm>
          <a:prstGeom prst="rect">
            <a:avLst/>
          </a:prstGeom>
          <a:noFill/>
        </p:spPr>
        <p:txBody>
          <a:bodyPr wrap="square" rtlCol="0">
            <a:spAutoFit/>
          </a:bodyPr>
          <a:lstStyle/>
          <a:p>
            <a:r>
              <a:rPr lang="es-CO" altLang="es-CO" sz="6000" dirty="0">
                <a:solidFill>
                  <a:srgbClr val="073763"/>
                </a:solidFill>
                <a:cs typeface="Times New Roman" panose="02020603050405020304" pitchFamily="18" charset="0"/>
              </a:rPr>
              <a:t>“</a:t>
            </a:r>
            <a:r>
              <a:rPr lang="es-CO" sz="6000" dirty="0">
                <a:solidFill>
                  <a:srgbClr val="073763"/>
                </a:solidFill>
                <a:cs typeface="Times New Roman" panose="02020603050405020304" pitchFamily="18" charset="0"/>
              </a:rPr>
              <a:t>Hay que perseverar en el camino de los sueños”</a:t>
            </a:r>
          </a:p>
          <a:p>
            <a:endParaRPr lang="es-CO" sz="2800" dirty="0">
              <a:solidFill>
                <a:srgbClr val="073763"/>
              </a:solidFill>
              <a:ea typeface="Verdana" panose="020B0604030504040204" pitchFamily="34" charset="0"/>
              <a:cs typeface="Times New Roman" panose="02020603050405020304" pitchFamily="18" charset="0"/>
            </a:endParaRPr>
          </a:p>
          <a:p>
            <a:pPr eaLnBrk="0" fontAlgn="base" hangingPunct="0">
              <a:spcBef>
                <a:spcPct val="0"/>
              </a:spcBef>
              <a:spcAft>
                <a:spcPct val="0"/>
              </a:spcAft>
            </a:pPr>
            <a:r>
              <a:rPr lang="es-CO" sz="1200" i="1" dirty="0">
                <a:solidFill>
                  <a:srgbClr val="073763"/>
                </a:solidFill>
                <a:cs typeface="Times New Roman" panose="02020603050405020304" pitchFamily="18" charset="0"/>
              </a:rPr>
              <a:t>(EXHORTACIÓN APOSTÓLICA CHRISTUS VIVIT. No. 134 -143)</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5122" name="Picture 2" descr="Blog Planeta Joven | FAD">
            <a:extLst>
              <a:ext uri="{FF2B5EF4-FFF2-40B4-BE49-F238E27FC236}">
                <a16:creationId xmlns:a16="http://schemas.microsoft.com/office/drawing/2014/main" id="{33DEE09B-4ABB-CA0B-096C-096F9E08AB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57" r="16783"/>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2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1197620"/>
            <a:ext cx="5027776" cy="4462760"/>
          </a:xfrm>
          <a:prstGeom prst="rect">
            <a:avLst/>
          </a:prstGeom>
          <a:noFill/>
        </p:spPr>
        <p:txBody>
          <a:bodyPr wrap="square" rtlCol="0">
            <a:spAutoFit/>
          </a:bodyPr>
          <a:lstStyle/>
          <a:p>
            <a:r>
              <a:rPr lang="es-CO" sz="3600" dirty="0">
                <a:solidFill>
                  <a:srgbClr val="073763"/>
                </a:solidFill>
                <a:cs typeface="Times New Roman" panose="02020603050405020304" pitchFamily="18" charset="0"/>
              </a:rPr>
              <a:t>“Sí, también vosotros jóvenes podéis acercaros a las realidades de dolor y de muerte que encontráis, podéis tocarlas y generar vida como Jesús”</a:t>
            </a:r>
          </a:p>
          <a:p>
            <a:endParaRPr lang="es-CO" sz="2000" dirty="0">
              <a:solidFill>
                <a:srgbClr val="073763"/>
              </a:solidFill>
              <a:ea typeface="Verdana" panose="020B0604030504040204" pitchFamily="34" charset="0"/>
              <a:cs typeface="Times New Roman" panose="02020603050405020304" pitchFamily="18" charset="0"/>
            </a:endParaRPr>
          </a:p>
          <a:p>
            <a:r>
              <a:rPr lang="es-ES" sz="1200" i="1" dirty="0">
                <a:solidFill>
                  <a:srgbClr val="073763"/>
                </a:solidFill>
                <a:cs typeface="Times New Roman" panose="02020603050405020304" pitchFamily="18" charset="0"/>
              </a:rPr>
              <a:t>(</a:t>
            </a:r>
            <a:r>
              <a:rPr lang="es-CO" sz="1200" i="1" dirty="0">
                <a:solidFill>
                  <a:srgbClr val="073763"/>
                </a:solidFill>
                <a:cs typeface="Times New Roman" panose="02020603050405020304" pitchFamily="18" charset="0"/>
              </a:rPr>
              <a:t>Fragmento del Mensaje del Papa Francisco para la JMJ 2020)</a:t>
            </a:r>
            <a:endParaRPr lang="es-ES" sz="1200" i="1" dirty="0">
              <a:solidFill>
                <a:srgbClr val="073763"/>
              </a:solidFill>
              <a:cs typeface="Times New Roman" panose="02020603050405020304" pitchFamily="18"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6146" name="Picture 2" descr="Muchos adolescentes y adultos jóvenes están ayudando a cuidar a sus seres  queridos mayores - Consumer Health News | HealthDay">
            <a:extLst>
              <a:ext uri="{FF2B5EF4-FFF2-40B4-BE49-F238E27FC236}">
                <a16:creationId xmlns:a16="http://schemas.microsoft.com/office/drawing/2014/main" id="{7DDD6121-109D-8E5D-C280-B9D33825A0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20" r="27374"/>
          <a:stretch/>
        </p:blipFill>
        <p:spPr bwMode="auto">
          <a:xfrm>
            <a:off x="6079958" y="0"/>
            <a:ext cx="6112042" cy="68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89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858160" y="91216"/>
            <a:ext cx="10475679" cy="3786549"/>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solidFill>
                  <a:schemeClr val="tx2"/>
                </a:solidFill>
                <a:latin typeface="Arial Rounded MT Bold" panose="020F0704030504030204" pitchFamily="34" charset="0"/>
              </a:rPr>
              <a:t>Para profundizar:</a:t>
            </a:r>
          </a:p>
          <a:p>
            <a:r>
              <a:rPr lang="es-ES" sz="2100" dirty="0">
                <a:solidFill>
                  <a:schemeClr val="tx2"/>
                </a:solidFill>
                <a:latin typeface="Arial Rounded MT Bold" panose="020F0704030504030204" pitchFamily="34" charset="0"/>
                <a:hlinkClick r:id="rId2"/>
              </a:rPr>
              <a:t>https://viapastoral.blogspot.com/2023/03/especial-papa-francisco-no-2-diez.html</a:t>
            </a:r>
            <a:r>
              <a:rPr lang="es-ES" sz="2100" dirty="0">
                <a:solidFill>
                  <a:schemeClr val="tx2"/>
                </a:solidFill>
                <a:latin typeface="Arial Rounded MT Bold" panose="020F0704030504030204" pitchFamily="34" charset="0"/>
              </a:rPr>
              <a:t> </a:t>
            </a:r>
          </a:p>
        </p:txBody>
      </p:sp>
      <p:sp>
        <p:nvSpPr>
          <p:cNvPr id="9" name="Título 1">
            <a:extLst>
              <a:ext uri="{FF2B5EF4-FFF2-40B4-BE49-F238E27FC236}">
                <a16:creationId xmlns:a16="http://schemas.microsoft.com/office/drawing/2014/main" id="{BCC93037-6F1C-4D0D-A652-F38AA529FBE4}"/>
              </a:ext>
            </a:extLst>
          </p:cNvPr>
          <p:cNvSpPr txBox="1">
            <a:spLocks/>
          </p:cNvSpPr>
          <p:nvPr/>
        </p:nvSpPr>
        <p:spPr>
          <a:xfrm>
            <a:off x="7281643" y="4339544"/>
            <a:ext cx="4228052" cy="1935420"/>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Camilo E. Rodríguez F. </a:t>
            </a:r>
            <a:br>
              <a:rPr lang="es-ES" sz="6000" dirty="0">
                <a:solidFill>
                  <a:schemeClr val="accent1">
                    <a:lumMod val="50000"/>
                  </a:schemeClr>
                </a:solidFill>
                <a:latin typeface="Arial Rounded MT Bold" panose="020F0704030504030204" pitchFamily="34" charset="0"/>
              </a:rPr>
            </a:br>
            <a:r>
              <a:rPr lang="es-ES" sz="1800" dirty="0">
                <a:solidFill>
                  <a:schemeClr val="accent1">
                    <a:lumMod val="50000"/>
                  </a:schemeClr>
                </a:solidFill>
                <a:latin typeface="Arial Rounded MT Bold" panose="020F0704030504030204" pitchFamily="34" charset="0"/>
              </a:rPr>
              <a:t>Director de Pastoral – CONACED</a:t>
            </a:r>
          </a:p>
          <a:p>
            <a:r>
              <a:rPr lang="es-ES" sz="1800" dirty="0">
                <a:solidFill>
                  <a:schemeClr val="accent1">
                    <a:lumMod val="50000"/>
                  </a:schemeClr>
                </a:solidFill>
                <a:latin typeface="Arial Rounded MT Bold" panose="020F0704030504030204" pitchFamily="34" charset="0"/>
                <a:hlinkClick r:id="rId3"/>
              </a:rPr>
              <a:t>pastoralconaced@conaced.edu.co</a:t>
            </a:r>
            <a:endParaRPr lang="es-ES" sz="1800" dirty="0">
              <a:solidFill>
                <a:schemeClr val="accent1">
                  <a:lumMod val="50000"/>
                </a:schemeClr>
              </a:solidFill>
              <a:latin typeface="Arial Rounded MT Bold" panose="020F0704030504030204" pitchFamily="34" charset="0"/>
            </a:endParaRPr>
          </a:p>
          <a:p>
            <a:r>
              <a:rPr lang="es-ES" sz="1800" dirty="0">
                <a:solidFill>
                  <a:schemeClr val="accent1">
                    <a:lumMod val="50000"/>
                  </a:schemeClr>
                </a:solidFill>
                <a:latin typeface="Arial Rounded MT Bold" panose="020F0704030504030204" pitchFamily="34" charset="0"/>
              </a:rPr>
              <a:t>Tel.:3184320369</a:t>
            </a:r>
          </a:p>
          <a:p>
            <a:r>
              <a:rPr lang="es-ES" sz="1800" dirty="0">
                <a:solidFill>
                  <a:schemeClr val="accent1">
                    <a:lumMod val="50000"/>
                  </a:schemeClr>
                </a:solidFill>
                <a:latin typeface="Arial Rounded MT Bold" panose="020F0704030504030204" pitchFamily="34" charset="0"/>
              </a:rPr>
              <a:t>www.conaced.edu.co </a:t>
            </a:r>
            <a:endParaRPr lang="es-CO" sz="4500" dirty="0">
              <a:solidFill>
                <a:schemeClr val="accent1">
                  <a:lumMod val="50000"/>
                </a:schemeClr>
              </a:solidFill>
              <a:latin typeface="Arial Rounded MT Bold" panose="020F0704030504030204" pitchFamily="34" charset="0"/>
            </a:endParaRP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Tree>
    <p:extLst>
      <p:ext uri="{BB962C8B-B14F-4D97-AF65-F5344CB8AC3E}">
        <p14:creationId xmlns:p14="http://schemas.microsoft.com/office/powerpoint/2010/main" val="177688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1539857"/>
            <a:ext cx="5027776" cy="4278094"/>
          </a:xfrm>
          <a:prstGeom prst="rect">
            <a:avLst/>
          </a:prstGeom>
          <a:noFill/>
        </p:spPr>
        <p:txBody>
          <a:bodyPr wrap="square" rtlCol="0">
            <a:spAutoFit/>
          </a:bodyPr>
          <a:lstStyle/>
          <a:p>
            <a:r>
              <a:rPr lang="es-CO" altLang="es-CO" sz="4000" dirty="0">
                <a:solidFill>
                  <a:srgbClr val="073763"/>
                </a:solidFill>
                <a:cs typeface="Times New Roman" panose="02020603050405020304" pitchFamily="18" charset="0"/>
              </a:rPr>
              <a:t>“Yo, en cambio, les pido que sean revolucionarios, les pido que vayan contracorriente…”</a:t>
            </a:r>
          </a:p>
          <a:p>
            <a:endParaRPr lang="es-CO" sz="4000" dirty="0">
              <a:solidFill>
                <a:srgbClr val="073763"/>
              </a:solidFill>
              <a:ea typeface="Verdana" panose="020B0604030504040204" pitchFamily="34" charset="0"/>
              <a:cs typeface="Times New Roman" panose="02020603050405020304" pitchFamily="18" charset="0"/>
            </a:endParaRPr>
          </a:p>
          <a:p>
            <a:r>
              <a:rPr lang="es-CO" altLang="es-CO" sz="1200" i="1" dirty="0">
                <a:solidFill>
                  <a:srgbClr val="073763"/>
                </a:solidFill>
                <a:cs typeface="Times New Roman" panose="02020603050405020304" pitchFamily="18" charset="0"/>
              </a:rPr>
              <a:t>(DISCURSO DEL SANTO PADRE FRANCISCO. Río Centro, Río de Janeiro. Domingo 28 de julio de 2013).</a:t>
            </a:r>
            <a:endParaRPr lang="es-CO" altLang="es-CO" sz="1200" i="1" dirty="0"/>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1030" name="Picture 6" descr="Seis emociones básicas para trabajar con adolescentes">
            <a:extLst>
              <a:ext uri="{FF2B5EF4-FFF2-40B4-BE49-F238E27FC236}">
                <a16:creationId xmlns:a16="http://schemas.microsoft.com/office/drawing/2014/main" id="{8DD2436F-0B5D-6B7A-2315-5A314B76AE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81" r="46962"/>
          <a:stretch/>
        </p:blipFill>
        <p:spPr bwMode="auto">
          <a:xfrm>
            <a:off x="6153263" y="0"/>
            <a:ext cx="6038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9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554529"/>
            <a:ext cx="5027776" cy="5324535"/>
          </a:xfrm>
          <a:prstGeom prst="rect">
            <a:avLst/>
          </a:prstGeom>
          <a:noFill/>
        </p:spPr>
        <p:txBody>
          <a:bodyPr wrap="square" rtlCol="0">
            <a:spAutoFit/>
          </a:bodyPr>
          <a:lstStyle/>
          <a:p>
            <a:r>
              <a:rPr lang="es-CO" sz="3600" dirty="0">
                <a:solidFill>
                  <a:srgbClr val="073763"/>
                </a:solidFill>
                <a:cs typeface="Times New Roman" panose="02020603050405020304" pitchFamily="18" charset="0"/>
              </a:rPr>
              <a:t>“Hablar de jóvenes significa hablar de promesas, y significa hablar de alegría. Los jóvenes tienen tanta fuerza, son capaces de mirar con tanta esperanza”</a:t>
            </a:r>
          </a:p>
          <a:p>
            <a:endParaRPr lang="es-CO" sz="2000" dirty="0">
              <a:solidFill>
                <a:srgbClr val="073763"/>
              </a:solidFill>
              <a:ea typeface="Verdana" panose="020B0604030504040204" pitchFamily="34" charset="0"/>
              <a:cs typeface="Times New Roman" panose="02020603050405020304" pitchFamily="18" charset="0"/>
            </a:endParaRPr>
          </a:p>
          <a:p>
            <a:pPr eaLnBrk="0" fontAlgn="base" hangingPunct="0">
              <a:spcBef>
                <a:spcPct val="0"/>
              </a:spcBef>
              <a:spcAft>
                <a:spcPct val="0"/>
              </a:spcAft>
            </a:pPr>
            <a:r>
              <a:rPr lang="es-CO" sz="1200" i="1" dirty="0">
                <a:solidFill>
                  <a:srgbClr val="073763"/>
                </a:solidFill>
                <a:cs typeface="Times New Roman" panose="02020603050405020304" pitchFamily="18" charset="0"/>
              </a:rPr>
              <a:t>(EXHORTACIÓN APOSTÓLICA CHRISTUS VIVIT. No. 134 -143)</a:t>
            </a:r>
          </a:p>
          <a:p>
            <a:endParaRPr lang="es-ES" sz="2000"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3" name="Picture 2" descr="Por qué no me gusta que llamen a la adolescencia &quot;la edad del pavo&quot;">
            <a:extLst>
              <a:ext uri="{FF2B5EF4-FFF2-40B4-BE49-F238E27FC236}">
                <a16:creationId xmlns:a16="http://schemas.microsoft.com/office/drawing/2014/main" id="{3D397543-566E-37EA-1731-E2393B63C0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08" r="19065"/>
          <a:stretch/>
        </p:blipFill>
        <p:spPr bwMode="auto">
          <a:xfrm>
            <a:off x="6202263" y="0"/>
            <a:ext cx="5989737" cy="68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1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15169" y="1298547"/>
            <a:ext cx="5027776" cy="4031873"/>
          </a:xfrm>
          <a:prstGeom prst="rect">
            <a:avLst/>
          </a:prstGeom>
          <a:noFill/>
        </p:spPr>
        <p:txBody>
          <a:bodyPr wrap="square" rtlCol="0">
            <a:spAutoFit/>
          </a:bodyPr>
          <a:lstStyle/>
          <a:p>
            <a:r>
              <a:rPr lang="es-CO" sz="3200" dirty="0">
                <a:solidFill>
                  <a:srgbClr val="073763"/>
                </a:solidFill>
                <a:cs typeface="Times New Roman" panose="02020603050405020304" pitchFamily="18" charset="0"/>
              </a:rPr>
              <a:t>“Queridos jóvenes: No os dejéis robar esa sensibilidad. Que siempre podáis escuchar el gemido de quien sufre; dejaos conmover por aquellos que lloran y mueren en el mundo actual”</a:t>
            </a:r>
          </a:p>
          <a:p>
            <a:endParaRPr lang="es-CO" dirty="0">
              <a:solidFill>
                <a:srgbClr val="073763"/>
              </a:solidFill>
              <a:ea typeface="Verdana" panose="020B0604030504040204" pitchFamily="34" charset="0"/>
              <a:cs typeface="Times New Roman" panose="02020603050405020304" pitchFamily="18" charset="0"/>
            </a:endParaRPr>
          </a:p>
          <a:p>
            <a:r>
              <a:rPr lang="es-CO" sz="1100" i="1" dirty="0">
                <a:solidFill>
                  <a:srgbClr val="073763"/>
                </a:solidFill>
                <a:cs typeface="Times New Roman" panose="02020603050405020304" pitchFamily="18" charset="0"/>
              </a:rPr>
              <a:t>(Fragmento del Mensaje del Papa Francisco para la JMJ 2020)</a:t>
            </a:r>
            <a:endParaRPr lang="es-ES" sz="1100"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2" name="Picture 4" descr="Noticias | Diez años de Francisco: cuál es el legado del Papa argentino">
            <a:extLst>
              <a:ext uri="{FF2B5EF4-FFF2-40B4-BE49-F238E27FC236}">
                <a16:creationId xmlns:a16="http://schemas.microsoft.com/office/drawing/2014/main" id="{F22E4DF1-0C8E-90AA-2660-8C67644CAD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674"/>
          <a:stretch/>
        </p:blipFill>
        <p:spPr bwMode="auto">
          <a:xfrm>
            <a:off x="0" y="0"/>
            <a:ext cx="58918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1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04537" y="1197620"/>
            <a:ext cx="5027776" cy="4462760"/>
          </a:xfrm>
          <a:prstGeom prst="rect">
            <a:avLst/>
          </a:prstGeom>
          <a:noFill/>
        </p:spPr>
        <p:txBody>
          <a:bodyPr wrap="square" rtlCol="0">
            <a:spAutoFit/>
          </a:bodyPr>
          <a:lstStyle/>
          <a:p>
            <a:r>
              <a:rPr lang="es-CO" sz="4000" dirty="0">
                <a:solidFill>
                  <a:srgbClr val="073763"/>
                </a:solidFill>
                <a:cs typeface="Times New Roman" panose="02020603050405020304" pitchFamily="18" charset="0"/>
              </a:rPr>
              <a:t>“Jóvenes, sueñen, muévanse, arriesguen, miren la vida con una sonrisa nueva, vayan adelante, no tengan miedo”</a:t>
            </a:r>
          </a:p>
          <a:p>
            <a:endParaRPr lang="es-CO" sz="2000" dirty="0">
              <a:solidFill>
                <a:srgbClr val="073763"/>
              </a:solidFill>
              <a:ea typeface="Verdana" panose="020B0604030504040204" pitchFamily="34" charset="0"/>
              <a:cs typeface="Times New Roman" panose="02020603050405020304" pitchFamily="18" charset="0"/>
            </a:endParaRPr>
          </a:p>
          <a:p>
            <a:r>
              <a:rPr lang="es-CO" sz="1200" i="1" dirty="0">
                <a:solidFill>
                  <a:srgbClr val="073763"/>
                </a:solidFill>
                <a:cs typeface="Times New Roman" panose="02020603050405020304" pitchFamily="18" charset="0"/>
              </a:rPr>
              <a:t>(Fragmento del Mensaje del Papa Francisco a los jóvenes durante su visita a Colombia en el año 2017)</a:t>
            </a:r>
            <a:endParaRPr lang="es-ES" sz="1200"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3" name="Picture 2" descr="Entrevista AP: El papa habla de salud, críticas y su futuro - San Diego  Union-Tribune en Español">
            <a:extLst>
              <a:ext uri="{FF2B5EF4-FFF2-40B4-BE49-F238E27FC236}">
                <a16:creationId xmlns:a16="http://schemas.microsoft.com/office/drawing/2014/main" id="{3C66FEFF-A21A-AF40-5659-3D5CA53CA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57" r="15725"/>
          <a:stretch/>
        </p:blipFill>
        <p:spPr bwMode="auto">
          <a:xfrm>
            <a:off x="0" y="1299"/>
            <a:ext cx="6096000" cy="684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7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955915"/>
            <a:ext cx="5027776" cy="5078313"/>
          </a:xfrm>
          <a:prstGeom prst="rect">
            <a:avLst/>
          </a:prstGeom>
          <a:noFill/>
        </p:spPr>
        <p:txBody>
          <a:bodyPr wrap="square" rtlCol="0">
            <a:spAutoFit/>
          </a:bodyPr>
          <a:lstStyle/>
          <a:p>
            <a:r>
              <a:rPr lang="es-CO" altLang="es-CO" sz="3600" dirty="0">
                <a:solidFill>
                  <a:srgbClr val="073763"/>
                </a:solidFill>
                <a:cs typeface="Times New Roman" panose="02020603050405020304" pitchFamily="18" charset="0"/>
              </a:rPr>
              <a:t>“</a:t>
            </a:r>
            <a:r>
              <a:rPr lang="es-CO" sz="3600" dirty="0">
                <a:solidFill>
                  <a:srgbClr val="073763"/>
                </a:solidFill>
                <a:cs typeface="Times New Roman" panose="02020603050405020304" pitchFamily="18" charset="0"/>
              </a:rPr>
              <a:t>Ustedes, queridos jóvenes, están llamados a ser la luz en la obscuridad de la noche de tantos compañeros que aún no conocen la alegría de la vida nueva en Jesús”</a:t>
            </a:r>
          </a:p>
          <a:p>
            <a:endParaRPr lang="es-CO" sz="3600" dirty="0">
              <a:solidFill>
                <a:srgbClr val="073763"/>
              </a:solidFill>
              <a:ea typeface="Verdana" panose="020B0604030504040204" pitchFamily="34" charset="0"/>
              <a:cs typeface="Times New Roman" panose="02020603050405020304" pitchFamily="18" charset="0"/>
            </a:endParaRPr>
          </a:p>
          <a:p>
            <a:r>
              <a:rPr lang="es-CO" altLang="es-CO" sz="1200" i="1" dirty="0">
                <a:solidFill>
                  <a:srgbClr val="073763"/>
                </a:solidFill>
                <a:cs typeface="Times New Roman" panose="02020603050405020304" pitchFamily="18" charset="0"/>
              </a:rPr>
              <a:t>(</a:t>
            </a:r>
            <a:r>
              <a:rPr lang="es-CO" sz="1200" i="1" dirty="0">
                <a:solidFill>
                  <a:srgbClr val="073763"/>
                </a:solidFill>
                <a:cs typeface="Times New Roman" panose="02020603050405020304" pitchFamily="18" charset="0"/>
              </a:rPr>
              <a:t>Discurso del santo padre francisco a los participantes en el foro internacional de jóvenes. sala clementina sábado, 22 de junio de 2019).</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3074" name="Picture 2" descr="Adolescentes caminando en el parque | Foto Premium">
            <a:extLst>
              <a:ext uri="{FF2B5EF4-FFF2-40B4-BE49-F238E27FC236}">
                <a16:creationId xmlns:a16="http://schemas.microsoft.com/office/drawing/2014/main" id="{28533725-7704-ED6F-80B6-EBE258354B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510"/>
          <a:stretch/>
        </p:blipFill>
        <p:spPr bwMode="auto">
          <a:xfrm>
            <a:off x="6282473" y="0"/>
            <a:ext cx="59095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0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717378" y="554529"/>
            <a:ext cx="5027776" cy="5201424"/>
          </a:xfrm>
          <a:prstGeom prst="rect">
            <a:avLst/>
          </a:prstGeom>
          <a:noFill/>
        </p:spPr>
        <p:txBody>
          <a:bodyPr wrap="square" rtlCol="0">
            <a:spAutoFit/>
          </a:bodyPr>
          <a:lstStyle/>
          <a:p>
            <a:r>
              <a:rPr lang="es-CO" sz="3600" dirty="0">
                <a:solidFill>
                  <a:srgbClr val="073763"/>
                </a:solidFill>
                <a:cs typeface="Times New Roman" panose="02020603050405020304" pitchFamily="18" charset="0"/>
              </a:rPr>
              <a:t>“</a:t>
            </a:r>
            <a:r>
              <a:rPr lang="es-ES" sz="3600" dirty="0">
                <a:solidFill>
                  <a:srgbClr val="073763"/>
                </a:solidFill>
                <a:cs typeface="Times New Roman" panose="02020603050405020304" pitchFamily="18" charset="0"/>
              </a:rPr>
              <a:t>Sabéis que es feo ver a un joven «inmóvil», que vive, pero vive como —permitidme la palabra— un vegetal: hace las cosas, pero la vida no es una vida que se mueve, está inmóvil”</a:t>
            </a:r>
          </a:p>
          <a:p>
            <a:endParaRPr lang="es-CO" sz="2000" dirty="0">
              <a:solidFill>
                <a:srgbClr val="073763"/>
              </a:solidFill>
              <a:ea typeface="Verdana" panose="020B0604030504040204" pitchFamily="34" charset="0"/>
              <a:cs typeface="Times New Roman" panose="02020603050405020304" pitchFamily="18" charset="0"/>
            </a:endParaRPr>
          </a:p>
          <a:p>
            <a:r>
              <a:rPr lang="es-ES" sz="1200" i="1" dirty="0">
                <a:solidFill>
                  <a:srgbClr val="073763"/>
                </a:solidFill>
                <a:cs typeface="Times New Roman" panose="02020603050405020304" pitchFamily="18" charset="0"/>
              </a:rPr>
              <a:t>(Fragmento del discurso del Santo Padre a los jóvenes durante su visita pastoral a Turín. Plaza Vittorio, domingo 21 de junio de 2015).</a:t>
            </a: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379884" y="6054369"/>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917203" y="652720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4098" name="Picture 2" descr="La mala calidad de sueño de los adolescentes y dormir menos horas de las  recomendadas, provoca ansiedad y depresión">
            <a:extLst>
              <a:ext uri="{FF2B5EF4-FFF2-40B4-BE49-F238E27FC236}">
                <a16:creationId xmlns:a16="http://schemas.microsoft.com/office/drawing/2014/main" id="{06A01EA9-6D17-B303-6BE0-3A120AC1D3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98" r="26140"/>
          <a:stretch/>
        </p:blipFill>
        <p:spPr bwMode="auto">
          <a:xfrm>
            <a:off x="6198618" y="0"/>
            <a:ext cx="59933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1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515169" y="1298547"/>
            <a:ext cx="5027776" cy="4124206"/>
          </a:xfrm>
          <a:prstGeom prst="rect">
            <a:avLst/>
          </a:prstGeom>
          <a:noFill/>
        </p:spPr>
        <p:txBody>
          <a:bodyPr wrap="square" rtlCol="0">
            <a:spAutoFit/>
          </a:bodyPr>
          <a:lstStyle/>
          <a:p>
            <a:r>
              <a:rPr lang="es-CO" altLang="es-CO" sz="4400" dirty="0">
                <a:solidFill>
                  <a:srgbClr val="073763"/>
                </a:solidFill>
                <a:cs typeface="Times New Roman" panose="02020603050405020304" pitchFamily="18" charset="0"/>
              </a:rPr>
              <a:t>“¡No tengan miedo a lo que Dios pide! Vale la pena decir “sí” a Dios. ¡En Él está la alegría!”</a:t>
            </a:r>
          </a:p>
          <a:p>
            <a:endParaRPr lang="es-CO" dirty="0">
              <a:solidFill>
                <a:srgbClr val="073763"/>
              </a:solidFill>
              <a:ea typeface="Verdana" panose="020B0604030504040204" pitchFamily="34" charset="0"/>
              <a:cs typeface="Times New Roman" panose="02020603050405020304" pitchFamily="18" charset="0"/>
            </a:endParaRPr>
          </a:p>
          <a:p>
            <a:r>
              <a:rPr lang="es-CO" altLang="es-CO" sz="1200" i="1" dirty="0">
                <a:solidFill>
                  <a:srgbClr val="073763"/>
                </a:solidFill>
                <a:cs typeface="Times New Roman" panose="02020603050405020304" pitchFamily="18" charset="0"/>
              </a:rPr>
              <a:t>(DISCURSO DEL SANTO PADRE FRANCISCO. Río Centro, Río de Janeiro. Domingo 28 de julio de 2013).</a:t>
            </a:r>
            <a:endParaRPr lang="es-CO" altLang="es-CO" sz="1200" dirty="0"/>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3" name="Picture 2" descr="Baréin: Visita del Papa confirma el Reino como lugar de diálogo - Vatican  News">
            <a:extLst>
              <a:ext uri="{FF2B5EF4-FFF2-40B4-BE49-F238E27FC236}">
                <a16:creationId xmlns:a16="http://schemas.microsoft.com/office/drawing/2014/main" id="{D53FB7C7-7820-D47D-F509-94065AC78D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491" r="17384"/>
          <a:stretch/>
        </p:blipFill>
        <p:spPr bwMode="auto">
          <a:xfrm>
            <a:off x="0" y="0"/>
            <a:ext cx="61096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2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2CA495-7C3A-23B7-9D91-4522ECECE70E}"/>
              </a:ext>
            </a:extLst>
          </p:cNvPr>
          <p:cNvSpPr txBox="1"/>
          <p:nvPr/>
        </p:nvSpPr>
        <p:spPr>
          <a:xfrm>
            <a:off x="6493905" y="1015933"/>
            <a:ext cx="5027776" cy="5324535"/>
          </a:xfrm>
          <a:prstGeom prst="rect">
            <a:avLst/>
          </a:prstGeom>
          <a:noFill/>
        </p:spPr>
        <p:txBody>
          <a:bodyPr wrap="square" rtlCol="0">
            <a:spAutoFit/>
          </a:bodyPr>
          <a:lstStyle/>
          <a:p>
            <a:r>
              <a:rPr lang="es-ES" sz="2800" dirty="0">
                <a:solidFill>
                  <a:srgbClr val="073763"/>
                </a:solidFill>
                <a:cs typeface="Times New Roman" panose="02020603050405020304" pitchFamily="18" charset="0"/>
              </a:rPr>
              <a:t>“¡No licúen la fe en Jesucristo!, hay licuado de naranja, hay licuado de manzana, hay licuado de banana pero, por favor, ¡no tomen licuado de fe! ¡La fe es entera, no se licúa, es la fe en Jesús!, es la fe en el hijo de Dios hecho hombre que me amó  y murió por mí”</a:t>
            </a:r>
          </a:p>
          <a:p>
            <a:endParaRPr lang="es-ES" sz="2800" dirty="0">
              <a:solidFill>
                <a:srgbClr val="073763"/>
              </a:solidFill>
              <a:cs typeface="Times New Roman" panose="02020603050405020304" pitchFamily="18" charset="0"/>
            </a:endParaRPr>
          </a:p>
          <a:p>
            <a:endParaRPr lang="es-CO" sz="1200" dirty="0">
              <a:solidFill>
                <a:srgbClr val="073763"/>
              </a:solidFill>
              <a:ea typeface="Verdana" panose="020B0604030504040204" pitchFamily="34" charset="0"/>
              <a:cs typeface="Times New Roman" panose="02020603050405020304" pitchFamily="18" charset="0"/>
            </a:endParaRPr>
          </a:p>
          <a:p>
            <a:pPr eaLnBrk="0" fontAlgn="base" hangingPunct="0">
              <a:spcBef>
                <a:spcPct val="0"/>
              </a:spcBef>
              <a:spcAft>
                <a:spcPct val="0"/>
              </a:spcAft>
            </a:pPr>
            <a:r>
              <a:rPr lang="es-ES" sz="1200" i="1" dirty="0">
                <a:solidFill>
                  <a:srgbClr val="073763"/>
                </a:solidFill>
                <a:cs typeface="Times New Roman" panose="02020603050405020304" pitchFamily="18" charset="0"/>
              </a:rPr>
              <a:t>(PALABRAS DEL SANTO PADRE FRANCISCO A LOS JÓVENES ARGENTINOS </a:t>
            </a:r>
          </a:p>
          <a:p>
            <a:pPr eaLnBrk="0" fontAlgn="base" hangingPunct="0">
              <a:spcBef>
                <a:spcPct val="0"/>
              </a:spcBef>
              <a:spcAft>
                <a:spcPct val="0"/>
              </a:spcAft>
            </a:pPr>
            <a:r>
              <a:rPr lang="es-ES" sz="1200" i="1" dirty="0">
                <a:solidFill>
                  <a:srgbClr val="073763"/>
                </a:solidFill>
                <a:cs typeface="Times New Roman" panose="02020603050405020304" pitchFamily="18" charset="0"/>
              </a:rPr>
              <a:t>EN LA CATEDRAL DE SAN SEBASTIÁN. Rio de Janeiro. Jueves 25 de julio de 2013)</a:t>
            </a:r>
          </a:p>
          <a:p>
            <a:endParaRPr lang="es-ES" sz="1200" dirty="0">
              <a:solidFill>
                <a:schemeClr val="accent1">
                  <a:lumMod val="50000"/>
                </a:schemeClr>
              </a:solidFill>
              <a:ea typeface="Verdana" panose="020B0604030504040204" pitchFamily="34" charset="0"/>
            </a:endParaRPr>
          </a:p>
        </p:txBody>
      </p:sp>
      <p:grpSp>
        <p:nvGrpSpPr>
          <p:cNvPr id="10" name="Grupo 9">
            <a:extLst>
              <a:ext uri="{FF2B5EF4-FFF2-40B4-BE49-F238E27FC236}">
                <a16:creationId xmlns:a16="http://schemas.microsoft.com/office/drawing/2014/main" id="{064CF5EC-6656-6DB6-9006-25E50308E967}"/>
              </a:ext>
            </a:extLst>
          </p:cNvPr>
          <p:cNvGrpSpPr/>
          <p:nvPr/>
        </p:nvGrpSpPr>
        <p:grpSpPr>
          <a:xfrm>
            <a:off x="9997163" y="6087502"/>
            <a:ext cx="2026797" cy="662731"/>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E7AD51AC-E431-C5C4-1247-2453017A03D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E58A136-D583-B40D-CBB2-4A62440B7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6EFCE718-7C9B-5BD1-78CA-1E4585092F76}"/>
              </a:ext>
            </a:extLst>
          </p:cNvPr>
          <p:cNvSpPr>
            <a:spLocks noGrp="1"/>
          </p:cNvSpPr>
          <p:nvPr>
            <p:ph type="title"/>
          </p:nvPr>
        </p:nvSpPr>
        <p:spPr>
          <a:xfrm>
            <a:off x="10617754" y="6530363"/>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76</a:t>
            </a:r>
            <a:endParaRPr lang="es-CO" sz="800" dirty="0">
              <a:solidFill>
                <a:schemeClr val="accent1">
                  <a:lumMod val="50000"/>
                </a:schemeClr>
              </a:solidFill>
              <a:latin typeface="Arial Rounded MT Bold" panose="020F0704030504030204" pitchFamily="34" charset="0"/>
            </a:endParaRPr>
          </a:p>
        </p:txBody>
      </p:sp>
      <p:pic>
        <p:nvPicPr>
          <p:cNvPr id="3" name="Picture 4" descr="Por qué el Papa Francisco revolucionó la Iglesia Católica? | A Colombia la  hacemos todos">
            <a:extLst>
              <a:ext uri="{FF2B5EF4-FFF2-40B4-BE49-F238E27FC236}">
                <a16:creationId xmlns:a16="http://schemas.microsoft.com/office/drawing/2014/main" id="{F3FA870E-8BCC-74C7-08DC-87FEBB4950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54" r="28457"/>
          <a:stretch/>
        </p:blipFill>
        <p:spPr bwMode="auto">
          <a:xfrm>
            <a:off x="0" y="0"/>
            <a:ext cx="5899323" cy="687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458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11653</TotalTime>
  <Words>616</Words>
  <Application>Microsoft Office PowerPoint</Application>
  <PresentationFormat>Panorámica</PresentationFormat>
  <Paragraphs>49</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Arial Rounded MT Bold</vt:lpstr>
      <vt:lpstr>Calibri</vt:lpstr>
      <vt:lpstr>Calibri Light</vt:lpstr>
      <vt:lpstr>Tema de Office</vt:lpstr>
      <vt:lpstr>Click Pastoral No. 76 Especial Papa Francisco: 10 Frases para jóvenes</vt:lpstr>
      <vt:lpstr>Click Pastoral No. 76</vt:lpstr>
      <vt:lpstr>Click Pastoral No. 76</vt:lpstr>
      <vt:lpstr>Click Pastoral No. 76</vt:lpstr>
      <vt:lpstr>Click Pastoral No. 76</vt:lpstr>
      <vt:lpstr>Click Pastoral No. 76</vt:lpstr>
      <vt:lpstr>Click Pastoral No. 76</vt:lpstr>
      <vt:lpstr>Click Pastoral No. 76</vt:lpstr>
      <vt:lpstr>Click Pastoral No. 76</vt:lpstr>
      <vt:lpstr>Click Pastoral No. 76</vt:lpstr>
      <vt:lpstr>Click Pastoral No. 76</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PC</cp:lastModifiedBy>
  <cp:revision>346</cp:revision>
  <dcterms:created xsi:type="dcterms:W3CDTF">2020-01-20T16:35:24Z</dcterms:created>
  <dcterms:modified xsi:type="dcterms:W3CDTF">2023-03-27T15:22:25Z</dcterms:modified>
</cp:coreProperties>
</file>