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28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0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7C44C10-D00B-4707-9A40-0D8F66159029}">
          <p14:sldIdLst>
            <p14:sldId id="292"/>
            <p14:sldId id="328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</p14:sldIdLst>
        </p14:section>
        <p14:section name="Sección sin título" id="{C0354D2B-D53D-4E7B-AB2E-5C25C5289C37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41D61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1" autoAdjust="0"/>
    <p:restoredTop sz="96730" autoAdjust="0"/>
  </p:normalViewPr>
  <p:slideViewPr>
    <p:cSldViewPr snapToGrid="0">
      <p:cViewPr varScale="1">
        <p:scale>
          <a:sx n="113" d="100"/>
          <a:sy n="113" d="100"/>
        </p:scale>
        <p:origin x="1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5EA41-409E-4635-B6D5-E4B8516D9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6B6A15-540D-440E-BDE9-FDE8F3E59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93F831-FD72-4563-967D-CA913E9B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C81B9B-517B-4555-9D20-700C2207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1F5628-2ABF-42BA-B419-E6F77136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4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1E0DD-CB21-498F-A352-89DAE7EE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13A2E9-32A9-456C-A175-DEF38D405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CDABA-2106-47F9-97F5-7067D591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7C4684-DF67-4457-A9E2-B60D9FF9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E7648A-C57B-40FC-A385-8862ABA2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81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5D2B00-E6B2-4051-8A10-2595859FD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5B5689-1B92-42D4-BC8A-598D30A40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49E94-E2A7-4EFE-BC04-CD91130A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F3200-9666-48D2-9FD6-C046E8BD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83C6B-53D9-4A5B-BAA1-7691E6AC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356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F0C25-7473-4963-8E97-5E53234F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16FB22-AD26-4A4C-AC11-14012AA00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7380C4-F974-4922-845D-9BF27F6C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B9B41E-DC34-4D2E-A778-E8B577CF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723DDE-EF90-4BD8-A3F1-A04D8E8F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242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CE6C-54A6-43CA-8F17-56257796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F3BC91-995E-4377-9A6E-AA64359CA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18E75D-C319-4088-B045-14EFE0A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342617-246A-4A97-ABD6-3BBB5EE2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3F9672-93AE-4274-97B2-E20ABB5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233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E0D66-8088-4CC5-8E85-E80AD298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0BF6CE-6E44-452E-9DE7-B4E3EDE15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25E2C3-2587-495A-9113-52BB90891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E06C6C-FC10-4A6C-AA19-A1F4608F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45E8CE-65D0-44CD-9C42-01806C30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4C4909-12F5-446B-99D6-8141C407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031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FD544-CA8B-4030-9D22-24BA4264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485E51-8C9B-42A4-9DAD-8A812E455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1CD398-C6CC-4FF5-8297-FA872A477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540CB7-0891-48EA-BFC9-3248778E5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2FBF90-E3F5-4678-9351-64D71CD3F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757210-8533-433E-92B0-FD7C2054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08528F-BD44-40D5-9FEC-13C038CB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BA7468-E72B-476E-92A8-3979852B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19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9EFF8-8086-4A1C-8D6E-D1A1BEBF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B23836-4CA0-4CE2-A960-D173655A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CBE1D4-8AD8-44D6-8F4F-5E56A10B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DA0D33-BE45-4944-91A6-62469461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74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809751-D5CF-4055-81A1-93323AA8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4E67F4-ED07-4EBE-B69B-5F1A4BEB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D51C8F-93D8-47EB-B47A-BC7B5E42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25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F65AB-F31A-4454-94A0-93F8FC1D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FDE0E1-7DBE-441C-B535-19C9CD5E0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009355-986F-4E20-B5FC-DDE05E8DE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9FC3C8-E051-473A-8D46-24A1C6EA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F83DA9-D3C7-4138-AC6B-BC75BFE9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4628C5-8044-4883-915B-B7DE078F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95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647AB-A42D-4544-BB03-0A3AC540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EDE2EE-0207-4FB8-930E-6C36C09B7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E355E2-20DA-4148-9496-170E016D7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984AA6-5FC4-491F-AE9D-25F846C0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32D58-92E7-4BEA-812B-F61373E8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D3BE27-AF38-444E-BB34-5CA35F05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5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3B9772-B56D-4B71-AAD2-97B42D1F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A4BFE6-3694-4CC6-ADC8-4B747B810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2CD624-BE44-43D8-AC6C-DE11E9F68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F80B0-D9BD-4C3D-A116-B6D97F36E06D}" type="datetimeFigureOut">
              <a:rPr lang="es-CO" smtClean="0"/>
              <a:t>11/07/2023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8F13C9-5342-405D-8262-9AD35DBEE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D6744-8D91-41DA-8AFD-F36E5D3B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F92F-2CE2-41FA-96CC-3298E22C8B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97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astoralconaced@conaced.edu.c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4E86BE3-540E-4E54-83D2-40CF1959E44F}"/>
              </a:ext>
            </a:extLst>
          </p:cNvPr>
          <p:cNvGrpSpPr/>
          <p:nvPr/>
        </p:nvGrpSpPr>
        <p:grpSpPr>
          <a:xfrm>
            <a:off x="294007" y="815974"/>
            <a:ext cx="8938384" cy="3363986"/>
            <a:chOff x="461787" y="1057552"/>
            <a:chExt cx="8938384" cy="3363986"/>
          </a:xfrm>
        </p:grpSpPr>
        <p:pic>
          <p:nvPicPr>
            <p:cNvPr id="1036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9C2DB4A-DD45-4D64-BE84-EF692FAD8C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6" b="35063"/>
            <a:stretch/>
          </p:blipFill>
          <p:spPr bwMode="auto">
            <a:xfrm>
              <a:off x="461787" y="1057552"/>
              <a:ext cx="8938384" cy="3363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AD9A5C2-69F2-4EBF-8462-3B512052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57" y="1906281"/>
              <a:ext cx="1650386" cy="139648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6744D21-FF55-4FF0-9861-04C386DB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896" y="4230140"/>
            <a:ext cx="6744750" cy="1325563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br>
              <a:rPr lang="es-ES" sz="4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Especial Papa Francisco: 10 Frases para los colombianos</a:t>
            </a:r>
            <a:endParaRPr lang="es-CO" sz="20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34" name="Picture 10" descr="Mouse PNG, Mouse Cursor, Computer Mouse Clipart Download - Free Transparent  PNG Logos">
            <a:extLst>
              <a:ext uri="{FF2B5EF4-FFF2-40B4-BE49-F238E27FC236}">
                <a16:creationId xmlns:a16="http://schemas.microsoft.com/office/drawing/2014/main" id="{0CE8A518-3145-4FBB-AB13-EA38EAF4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78" y="3641092"/>
            <a:ext cx="3496009" cy="191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8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2CA495-7C3A-23B7-9D91-4522ECECE70E}"/>
              </a:ext>
            </a:extLst>
          </p:cNvPr>
          <p:cNvSpPr txBox="1"/>
          <p:nvPr/>
        </p:nvSpPr>
        <p:spPr>
          <a:xfrm>
            <a:off x="717378" y="955915"/>
            <a:ext cx="5027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3600" dirty="0">
                <a:solidFill>
                  <a:srgbClr val="073763"/>
                </a:solidFill>
                <a:cs typeface="Times New Roman" panose="02020603050405020304" pitchFamily="18" charset="0"/>
              </a:rPr>
              <a:t>“…l</a:t>
            </a:r>
            <a:r>
              <a:rPr lang="es-CO" sz="3600" dirty="0">
                <a:solidFill>
                  <a:srgbClr val="073763"/>
                </a:solidFill>
                <a:cs typeface="Times New Roman" panose="02020603050405020304" pitchFamily="18" charset="0"/>
              </a:rPr>
              <a:t>a búsqueda de la paz es un trabajo siempre abierto, una tarea que no da tregua y que exige el compromiso de todos  ”</a:t>
            </a:r>
          </a:p>
          <a:p>
            <a:endParaRPr lang="es-CO" sz="2800" dirty="0">
              <a:solidFill>
                <a:srgbClr val="073763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s-CO" sz="1200" i="1" dirty="0">
                <a:solidFill>
                  <a:srgbClr val="073763"/>
                </a:solidFill>
                <a:cs typeface="Times New Roman" panose="02020603050405020304" pitchFamily="18" charset="0"/>
              </a:rPr>
              <a:t>(Viaje apostólico del Papa Francisco a Colombia 6 - 11 de septiembre de 2017. Encuentro con las autoridades, el cuerpo diplomático y algunos representantes de la sociedad civil. Discurso del santo padre. Plaza de armas de la Casa de Nariño (Bogotá). Jueves, 7 de septiembre de 2017).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4CF5EC-6656-6DB6-9006-25E50308E967}"/>
              </a:ext>
            </a:extLst>
          </p:cNvPr>
          <p:cNvGrpSpPr/>
          <p:nvPr/>
        </p:nvGrpSpPr>
        <p:grpSpPr>
          <a:xfrm>
            <a:off x="379884" y="6054369"/>
            <a:ext cx="2026797" cy="662731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7AD51AC-E431-C5C4-1247-2453017A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58A136-D583-B40D-CBB2-4A62440B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EFCE718-7C9B-5BD1-78CA-1E45850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03" y="6527205"/>
            <a:ext cx="1221649" cy="282788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2" descr="Día Internacional de la Paz | Fundación Centro Histórico">
            <a:extLst>
              <a:ext uri="{FF2B5EF4-FFF2-40B4-BE49-F238E27FC236}">
                <a16:creationId xmlns:a16="http://schemas.microsoft.com/office/drawing/2014/main" id="{2FA23E70-B8DE-B06F-C91E-10A3A6D2C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2" r="18655"/>
          <a:stretch/>
        </p:blipFill>
        <p:spPr bwMode="auto">
          <a:xfrm>
            <a:off x="5982453" y="-15923"/>
            <a:ext cx="6209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2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2CA495-7C3A-23B7-9D91-4522ECECE70E}"/>
              </a:ext>
            </a:extLst>
          </p:cNvPr>
          <p:cNvSpPr txBox="1"/>
          <p:nvPr/>
        </p:nvSpPr>
        <p:spPr>
          <a:xfrm>
            <a:off x="648367" y="955915"/>
            <a:ext cx="5027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073763"/>
                </a:solidFill>
                <a:cs typeface="Times New Roman" panose="02020603050405020304" pitchFamily="18" charset="0"/>
              </a:rPr>
              <a:t>“…quisiera que recemos juntos y que nos perdonemos… y que así todos juntos, podamos mirar y caminar hacia adelante con fe y esperanza”</a:t>
            </a:r>
          </a:p>
          <a:p>
            <a:endParaRPr lang="es-CO" sz="1200" i="1" dirty="0">
              <a:solidFill>
                <a:srgbClr val="073763"/>
              </a:solidFill>
              <a:cs typeface="Times New Roman" panose="02020603050405020304" pitchFamily="18" charset="0"/>
            </a:endParaRPr>
          </a:p>
          <a:p>
            <a:endParaRPr lang="es-CO" sz="1200" i="1" dirty="0">
              <a:solidFill>
                <a:srgbClr val="073763"/>
              </a:solidFill>
              <a:cs typeface="Times New Roman" panose="02020603050405020304" pitchFamily="18" charset="0"/>
            </a:endParaRPr>
          </a:p>
          <a:p>
            <a:r>
              <a:rPr lang="es-CO" sz="1200" i="1" dirty="0">
                <a:solidFill>
                  <a:srgbClr val="073763"/>
                </a:solidFill>
                <a:cs typeface="Times New Roman" panose="02020603050405020304" pitchFamily="18" charset="0"/>
              </a:rPr>
              <a:t>(Viaje Apostólico del Papa Francisco a Colombia 6 – 11 de septiembre de 2017. Gran encuentro de oración por la reconciliación nacional. Palabras del Santo Padre. Parque Las Malocas (Villavicencio) viernes 8 de septiembre de 2017).</a:t>
            </a:r>
          </a:p>
          <a:p>
            <a:endParaRPr lang="es-ES" sz="1200" i="1" dirty="0">
              <a:solidFill>
                <a:srgbClr val="073763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4CF5EC-6656-6DB6-9006-25E50308E967}"/>
              </a:ext>
            </a:extLst>
          </p:cNvPr>
          <p:cNvGrpSpPr/>
          <p:nvPr/>
        </p:nvGrpSpPr>
        <p:grpSpPr>
          <a:xfrm>
            <a:off x="379884" y="6054369"/>
            <a:ext cx="2026797" cy="662731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7AD51AC-E431-C5C4-1247-2453017A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58A136-D583-B40D-CBB2-4A62440B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EFCE718-7C9B-5BD1-78CA-1E45850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03" y="6527205"/>
            <a:ext cx="1221649" cy="282788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2" descr="Oración de la noche para hacer peticiones a Dios">
            <a:extLst>
              <a:ext uri="{FF2B5EF4-FFF2-40B4-BE49-F238E27FC236}">
                <a16:creationId xmlns:a16="http://schemas.microsoft.com/office/drawing/2014/main" id="{22437FFC-AC41-D807-7073-0D90980CA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9" r="13635" b="521"/>
          <a:stretch/>
        </p:blipFill>
        <p:spPr bwMode="auto">
          <a:xfrm>
            <a:off x="5983704" y="-16042"/>
            <a:ext cx="6208295" cy="68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9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CC93037-6F1C-4D0D-A652-F38AA529FBE4}"/>
              </a:ext>
            </a:extLst>
          </p:cNvPr>
          <p:cNvSpPr txBox="1">
            <a:spLocks/>
          </p:cNvSpPr>
          <p:nvPr/>
        </p:nvSpPr>
        <p:spPr>
          <a:xfrm>
            <a:off x="7281643" y="4339544"/>
            <a:ext cx="4228052" cy="193542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Camilo E. Rodríguez F. </a:t>
            </a:r>
            <a:br>
              <a:rPr lang="es-ES" sz="6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Director de Pastoral – CONACED</a:t>
            </a:r>
          </a:p>
          <a:p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hlinkClick r:id="rId2"/>
              </a:rPr>
              <a:t>pastoralconaced@conaced.edu.co</a:t>
            </a:r>
            <a:endParaRPr lang="es-ES" sz="1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Tel.:3184320369</a:t>
            </a:r>
          </a:p>
          <a:p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www.conaced.edu.co </a:t>
            </a:r>
            <a:endParaRPr lang="es-CO" sz="45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9D9C1EF-A9B5-437B-936B-6485FFA8B253}"/>
              </a:ext>
            </a:extLst>
          </p:cNvPr>
          <p:cNvGrpSpPr/>
          <p:nvPr/>
        </p:nvGrpSpPr>
        <p:grpSpPr>
          <a:xfrm>
            <a:off x="364065" y="5620625"/>
            <a:ext cx="3405538" cy="1174458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9137F3AF-5940-4404-967D-B4908E3FAF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AF02A29-F301-4EB8-8900-B551C797C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88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2CA495-7C3A-23B7-9D91-4522ECECE70E}"/>
              </a:ext>
            </a:extLst>
          </p:cNvPr>
          <p:cNvSpPr txBox="1"/>
          <p:nvPr/>
        </p:nvSpPr>
        <p:spPr>
          <a:xfrm>
            <a:off x="717378" y="601615"/>
            <a:ext cx="50277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3600" dirty="0">
                <a:solidFill>
                  <a:srgbClr val="073763"/>
                </a:solidFill>
                <a:cs typeface="Times New Roman" panose="02020603050405020304" pitchFamily="18" charset="0"/>
              </a:rPr>
              <a:t>“Solo así, con fe y esperanza, se pueden superar las numerosas dificultades del camino y construir un país que sea patria y casa para todos los colombianos”</a:t>
            </a:r>
          </a:p>
          <a:p>
            <a:endParaRPr lang="es-CO" sz="3600" dirty="0">
              <a:solidFill>
                <a:srgbClr val="073763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s-CO" sz="1100" i="1" dirty="0">
                <a:solidFill>
                  <a:srgbClr val="073763"/>
                </a:solidFill>
                <a:cs typeface="Times New Roman" panose="02020603050405020304" pitchFamily="18" charset="0"/>
              </a:rPr>
              <a:t>(Viaje apostólico del Papa Francisco a Colombia 6 - 11 de septiembre de 2017. Encuentro con las autoridades, el cuerpo diplomático y algunos representantes de la sociedad civil. Discurso del santo padre. Plaza de armas de la Casa de Nariño (Bogotá). Jueves, 7 de septiembre de 2017).</a:t>
            </a:r>
          </a:p>
          <a:p>
            <a:endParaRPr lang="es-CO" altLang="es-CO" sz="1100" i="1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4CF5EC-6656-6DB6-9006-25E50308E967}"/>
              </a:ext>
            </a:extLst>
          </p:cNvPr>
          <p:cNvGrpSpPr/>
          <p:nvPr/>
        </p:nvGrpSpPr>
        <p:grpSpPr>
          <a:xfrm>
            <a:off x="379884" y="6054369"/>
            <a:ext cx="2026797" cy="662731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7AD51AC-E431-C5C4-1247-2453017A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58A136-D583-B40D-CBB2-4A62440B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EFCE718-7C9B-5BD1-78CA-1E45850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03" y="6527205"/>
            <a:ext cx="1221649" cy="282788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Más de 350 imágenes de esperanza | Descargar imágenes gratis en Unsplash">
            <a:extLst>
              <a:ext uri="{FF2B5EF4-FFF2-40B4-BE49-F238E27FC236}">
                <a16:creationId xmlns:a16="http://schemas.microsoft.com/office/drawing/2014/main" id="{89336EC5-2E26-DCB8-B6A0-746A9615C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136"/>
          <a:stretch/>
        </p:blipFill>
        <p:spPr bwMode="auto">
          <a:xfrm flipH="1">
            <a:off x="6446848" y="12964"/>
            <a:ext cx="6053964" cy="68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9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2CA495-7C3A-23B7-9D91-4522ECECE70E}"/>
              </a:ext>
            </a:extLst>
          </p:cNvPr>
          <p:cNvSpPr txBox="1"/>
          <p:nvPr/>
        </p:nvSpPr>
        <p:spPr>
          <a:xfrm>
            <a:off x="717378" y="831971"/>
            <a:ext cx="50277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073763"/>
                </a:solidFill>
                <a:cs typeface="Times New Roman" panose="02020603050405020304" pitchFamily="18" charset="0"/>
              </a:rPr>
              <a:t>“</a:t>
            </a:r>
            <a:r>
              <a:rPr lang="es-ES" sz="3200" dirty="0">
                <a:solidFill>
                  <a:srgbClr val="073763"/>
                </a:solidFill>
                <a:cs typeface="Times New Roman" panose="02020603050405020304" pitchFamily="18" charset="0"/>
              </a:rPr>
              <a:t>Cuanto más difícil es el camino que conduce a la paz y al entendimiento, más empeño hemos de poner en reconocer al otro, en sanar las heridas y construir puentes, en estrechar lazos y ayudarnos mutuamente</a:t>
            </a:r>
            <a:r>
              <a:rPr lang="es-CO" sz="3200" dirty="0">
                <a:solidFill>
                  <a:srgbClr val="073763"/>
                </a:solidFill>
                <a:cs typeface="Times New Roman" panose="02020603050405020304" pitchFamily="18" charset="0"/>
              </a:rPr>
              <a:t>”</a:t>
            </a:r>
          </a:p>
          <a:p>
            <a:endParaRPr lang="es-CO" dirty="0">
              <a:solidFill>
                <a:srgbClr val="073763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s-CO" sz="1100" i="1" dirty="0">
                <a:solidFill>
                  <a:srgbClr val="073763"/>
                </a:solidFill>
                <a:cs typeface="Times New Roman" panose="02020603050405020304" pitchFamily="18" charset="0"/>
              </a:rPr>
              <a:t>(Viaje apostólico del Papa Francisco a Colombia 6 - 11 de septiembre de 2017. Encuentro con las autoridades, el cuerpo diplomático y algunos representantes de la sociedad civil. Discurso del santo padre. Plaza de armas de la Casa de Nariño (Bogotá). Jueves, 7 de septiembre de 2017).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4CF5EC-6656-6DB6-9006-25E50308E967}"/>
              </a:ext>
            </a:extLst>
          </p:cNvPr>
          <p:cNvGrpSpPr/>
          <p:nvPr/>
        </p:nvGrpSpPr>
        <p:grpSpPr>
          <a:xfrm>
            <a:off x="379884" y="6054369"/>
            <a:ext cx="2026797" cy="662731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7AD51AC-E431-C5C4-1247-2453017A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58A136-D583-B40D-CBB2-4A62440B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EFCE718-7C9B-5BD1-78CA-1E45850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03" y="6527205"/>
            <a:ext cx="1221649" cy="282788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2" name="Picture 4" descr="Viajero descalzo camina por las vías del tren concepto de libertad de  destino y caminos | Foto Premium">
            <a:extLst>
              <a:ext uri="{FF2B5EF4-FFF2-40B4-BE49-F238E27FC236}">
                <a16:creationId xmlns:a16="http://schemas.microsoft.com/office/drawing/2014/main" id="{73AB4FAA-1DCA-3145-20D3-AC46873F1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4" b="1489"/>
          <a:stretch/>
        </p:blipFill>
        <p:spPr bwMode="auto">
          <a:xfrm>
            <a:off x="6446848" y="-1"/>
            <a:ext cx="5745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2CA495-7C3A-23B7-9D91-4522ECECE70E}"/>
              </a:ext>
            </a:extLst>
          </p:cNvPr>
          <p:cNvSpPr txBox="1"/>
          <p:nvPr/>
        </p:nvSpPr>
        <p:spPr>
          <a:xfrm>
            <a:off x="6515169" y="1298547"/>
            <a:ext cx="50277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srgbClr val="073763"/>
                </a:solidFill>
                <a:cs typeface="Times New Roman" panose="02020603050405020304" pitchFamily="18" charset="0"/>
              </a:rPr>
              <a:t>“Que las dificultades no los opriman, que la violencia no los derrumbe, que el mal no los venza” </a:t>
            </a:r>
          </a:p>
          <a:p>
            <a:endParaRPr lang="es-CO" sz="2400" i="1" dirty="0">
              <a:solidFill>
                <a:srgbClr val="073763"/>
              </a:solidFill>
              <a:cs typeface="Times New Roman" panose="02020603050405020304" pitchFamily="18" charset="0"/>
            </a:endParaRPr>
          </a:p>
          <a:p>
            <a:r>
              <a:rPr lang="es-CO" sz="1000" i="1" dirty="0">
                <a:solidFill>
                  <a:srgbClr val="073763"/>
                </a:solidFill>
                <a:cs typeface="Times New Roman" panose="02020603050405020304" pitchFamily="18" charset="0"/>
              </a:rPr>
              <a:t>(Viaje Apostólico del Papa Francisco a Colombia 6 – 11 de septiembre de 2017. Bendición a los fieles. Saludo del Santo Padre al pueblo colombiano. Balcón del Palacio Cardenalicio (Bogotá). 7 de septiembre de 2017).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4CF5EC-6656-6DB6-9006-25E50308E967}"/>
              </a:ext>
            </a:extLst>
          </p:cNvPr>
          <p:cNvGrpSpPr/>
          <p:nvPr/>
        </p:nvGrpSpPr>
        <p:grpSpPr>
          <a:xfrm>
            <a:off x="9997163" y="6087502"/>
            <a:ext cx="2026797" cy="662731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7AD51AC-E431-C5C4-1247-2453017A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58A136-D583-B40D-CBB2-4A62440B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EFCE718-7C9B-5BD1-78CA-1E45850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754" y="6530363"/>
            <a:ext cx="1221649" cy="282788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4" descr="Noticias | Diez años de Francisco: cuál es el legado del Papa argentino">
            <a:extLst>
              <a:ext uri="{FF2B5EF4-FFF2-40B4-BE49-F238E27FC236}">
                <a16:creationId xmlns:a16="http://schemas.microsoft.com/office/drawing/2014/main" id="{F22E4DF1-0C8E-90AA-2660-8C67644CA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4"/>
          <a:stretch/>
        </p:blipFill>
        <p:spPr bwMode="auto">
          <a:xfrm>
            <a:off x="0" y="0"/>
            <a:ext cx="5891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41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2CA495-7C3A-23B7-9D91-4522ECECE70E}"/>
              </a:ext>
            </a:extLst>
          </p:cNvPr>
          <p:cNvSpPr txBox="1"/>
          <p:nvPr/>
        </p:nvSpPr>
        <p:spPr>
          <a:xfrm>
            <a:off x="6504537" y="1197620"/>
            <a:ext cx="50277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srgbClr val="073763"/>
                </a:solidFill>
                <a:cs typeface="Times New Roman" panose="02020603050405020304" pitchFamily="18" charset="0"/>
              </a:rPr>
              <a:t>“Los invito al compromiso, no al cumplimiento, en la renovación de la sociedad, para que sea justa, estable, fecunda”</a:t>
            </a:r>
          </a:p>
          <a:p>
            <a:endParaRPr lang="es-CO" sz="4000" i="1" dirty="0">
              <a:solidFill>
                <a:srgbClr val="073763"/>
              </a:solidFill>
              <a:cs typeface="Times New Roman" panose="02020603050405020304" pitchFamily="18" charset="0"/>
            </a:endParaRPr>
          </a:p>
          <a:p>
            <a:r>
              <a:rPr lang="es-CO" sz="1200" i="1" dirty="0">
                <a:solidFill>
                  <a:srgbClr val="073763"/>
                </a:solidFill>
                <a:cs typeface="Times New Roman" panose="02020603050405020304" pitchFamily="18" charset="0"/>
              </a:rPr>
              <a:t>(Viaje Apostólico del Papa Francisco a Colombia 6 – 11 de septiembre de 2017. Bendición a los fieles. Saludo del Santo Padre al pueblo colombiano. Balcón del Palacio Cardenalicio (Bogotá). 7 de septiembre de 2017).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4CF5EC-6656-6DB6-9006-25E50308E967}"/>
              </a:ext>
            </a:extLst>
          </p:cNvPr>
          <p:cNvGrpSpPr/>
          <p:nvPr/>
        </p:nvGrpSpPr>
        <p:grpSpPr>
          <a:xfrm>
            <a:off x="9997163" y="6087502"/>
            <a:ext cx="2026797" cy="662731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7AD51AC-E431-C5C4-1247-2453017A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58A136-D583-B40D-CBB2-4A62440B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EFCE718-7C9B-5BD1-78CA-1E45850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754" y="6530363"/>
            <a:ext cx="1221649" cy="282788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Entrevista AP: El papa habla de salud, críticas y su futuro - San Diego  Union-Tribune en Español">
            <a:extLst>
              <a:ext uri="{FF2B5EF4-FFF2-40B4-BE49-F238E27FC236}">
                <a16:creationId xmlns:a16="http://schemas.microsoft.com/office/drawing/2014/main" id="{3C66FEFF-A21A-AF40-5659-3D5CA53CA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r="15725"/>
          <a:stretch/>
        </p:blipFill>
        <p:spPr bwMode="auto">
          <a:xfrm>
            <a:off x="0" y="1299"/>
            <a:ext cx="6096000" cy="68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7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2CA495-7C3A-23B7-9D91-4522ECECE70E}"/>
              </a:ext>
            </a:extLst>
          </p:cNvPr>
          <p:cNvSpPr txBox="1"/>
          <p:nvPr/>
        </p:nvSpPr>
        <p:spPr>
          <a:xfrm>
            <a:off x="717378" y="1443841"/>
            <a:ext cx="5027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073763"/>
                </a:solidFill>
                <a:cs typeface="Times New Roman" panose="02020603050405020304" pitchFamily="18" charset="0"/>
              </a:rPr>
              <a:t>“¡Basta una persona buena para que haya esperanza! No lo olviden. ¡Y cada uno de nosotros puede ser esa persona!”</a:t>
            </a:r>
          </a:p>
          <a:p>
            <a:endParaRPr lang="es-CO" sz="1200" i="1" dirty="0">
              <a:solidFill>
                <a:srgbClr val="073763"/>
              </a:solidFill>
              <a:cs typeface="Times New Roman" panose="02020603050405020304" pitchFamily="18" charset="0"/>
            </a:endParaRPr>
          </a:p>
          <a:p>
            <a:endParaRPr lang="es-CO" sz="1200" i="1" dirty="0">
              <a:solidFill>
                <a:srgbClr val="073763"/>
              </a:solidFill>
              <a:cs typeface="Times New Roman" panose="02020603050405020304" pitchFamily="18" charset="0"/>
            </a:endParaRPr>
          </a:p>
          <a:p>
            <a:r>
              <a:rPr lang="es-CO" sz="1200" i="1" dirty="0">
                <a:solidFill>
                  <a:srgbClr val="073763"/>
                </a:solidFill>
                <a:cs typeface="Times New Roman" panose="02020603050405020304" pitchFamily="18" charset="0"/>
              </a:rPr>
              <a:t>(Viaje Apostólico del Papa Francisco a Colombia 6 – 11 de septiembre de 2017. Santa Misa. Homilía del Santo Padre. </a:t>
            </a:r>
            <a:r>
              <a:rPr lang="es-CO" sz="1200" i="1" dirty="0" err="1">
                <a:solidFill>
                  <a:srgbClr val="073763"/>
                </a:solidFill>
                <a:cs typeface="Times New Roman" panose="02020603050405020304" pitchFamily="18" charset="0"/>
              </a:rPr>
              <a:t>Catama</a:t>
            </a:r>
            <a:r>
              <a:rPr lang="es-CO" sz="1200" i="1" dirty="0">
                <a:solidFill>
                  <a:srgbClr val="073763"/>
                </a:solidFill>
                <a:cs typeface="Times New Roman" panose="02020603050405020304" pitchFamily="18" charset="0"/>
              </a:rPr>
              <a:t>, Villavicencio viernes 8 de septiembre de 2017).</a:t>
            </a:r>
          </a:p>
          <a:p>
            <a:endParaRPr lang="es-CO" sz="1200" i="1" dirty="0">
              <a:solidFill>
                <a:srgbClr val="073763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4CF5EC-6656-6DB6-9006-25E50308E967}"/>
              </a:ext>
            </a:extLst>
          </p:cNvPr>
          <p:cNvGrpSpPr/>
          <p:nvPr/>
        </p:nvGrpSpPr>
        <p:grpSpPr>
          <a:xfrm>
            <a:off x="379884" y="6054369"/>
            <a:ext cx="2026797" cy="662731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7AD51AC-E431-C5C4-1247-2453017A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58A136-D583-B40D-CBB2-4A62440B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EFCE718-7C9B-5BD1-78CA-1E45850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03" y="6527205"/>
            <a:ext cx="1221649" cy="282788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2" descr="Es muy poco de bondad sólo por Navidad - Yo Soy Mujer">
            <a:extLst>
              <a:ext uri="{FF2B5EF4-FFF2-40B4-BE49-F238E27FC236}">
                <a16:creationId xmlns:a16="http://schemas.microsoft.com/office/drawing/2014/main" id="{30ED4600-5610-2172-6525-9A40F0DA5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31008"/>
          <a:stretch/>
        </p:blipFill>
        <p:spPr bwMode="auto">
          <a:xfrm>
            <a:off x="6152147" y="0"/>
            <a:ext cx="6039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0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2CA495-7C3A-23B7-9D91-4522ECECE70E}"/>
              </a:ext>
            </a:extLst>
          </p:cNvPr>
          <p:cNvSpPr txBox="1"/>
          <p:nvPr/>
        </p:nvSpPr>
        <p:spPr>
          <a:xfrm>
            <a:off x="717378" y="1063487"/>
            <a:ext cx="5027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073763"/>
                </a:solidFill>
                <a:cs typeface="Times New Roman" panose="02020603050405020304" pitchFamily="18" charset="0"/>
              </a:rPr>
              <a:t>“Queridos colombianos: No tengan miedo a pedir y a ofrecer el perdón. No se resistan a la reconciliación para acercarse, reencontrarse como hermanos y superar las enemistades. Es hora de sanar heridas, de tender puentes, de limar diferencias”</a:t>
            </a:r>
            <a:r>
              <a:rPr lang="es-CO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s-CO" sz="1400" i="1" kern="100" dirty="0">
              <a:solidFill>
                <a:srgbClr val="073763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400" i="1" kern="100" dirty="0">
              <a:solidFill>
                <a:srgbClr val="073763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O" sz="1200" i="1" dirty="0">
                <a:solidFill>
                  <a:srgbClr val="073763"/>
                </a:solidFill>
                <a:cs typeface="Times New Roman" panose="02020603050405020304" pitchFamily="18" charset="0"/>
              </a:rPr>
              <a:t>(Viaje Apostólico del Papa Francisco a Colombia 6 – 11 de septiembre de 2017. Gran encuentro de oración por la reconciliación nacional. Palabras del Santo Padre. Parque Las Malocas (Villavicencio) viernes 8 de septiembre de 2017).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4CF5EC-6656-6DB6-9006-25E50308E967}"/>
              </a:ext>
            </a:extLst>
          </p:cNvPr>
          <p:cNvGrpSpPr/>
          <p:nvPr/>
        </p:nvGrpSpPr>
        <p:grpSpPr>
          <a:xfrm>
            <a:off x="379884" y="6054369"/>
            <a:ext cx="2026797" cy="662731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7AD51AC-E431-C5C4-1247-2453017A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58A136-D583-B40D-CBB2-4A62440B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EFCE718-7C9B-5BD1-78CA-1E45850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03" y="6527205"/>
            <a:ext cx="1221649" cy="282788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2" descr="La Importancia de Aprender a Perdonar para Sanar">
            <a:extLst>
              <a:ext uri="{FF2B5EF4-FFF2-40B4-BE49-F238E27FC236}">
                <a16:creationId xmlns:a16="http://schemas.microsoft.com/office/drawing/2014/main" id="{59F4E8BE-BA0F-C3DD-C2F6-4614C4FF3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6" r="31605"/>
          <a:stretch/>
        </p:blipFill>
        <p:spPr bwMode="auto">
          <a:xfrm>
            <a:off x="6160168" y="0"/>
            <a:ext cx="6031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1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2CA495-7C3A-23B7-9D91-4522ECECE70E}"/>
              </a:ext>
            </a:extLst>
          </p:cNvPr>
          <p:cNvSpPr txBox="1"/>
          <p:nvPr/>
        </p:nvSpPr>
        <p:spPr>
          <a:xfrm>
            <a:off x="6515169" y="1298547"/>
            <a:ext cx="50277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073763"/>
                </a:solidFill>
                <a:cs typeface="Times New Roman" panose="02020603050405020304" pitchFamily="18" charset="0"/>
              </a:rPr>
              <a:t>“Si Colombia quiere una paz estable y duradera, tiene que dar urgentemente un paso en esta dirección, que es aquella del bien común, de la equidad, de la justicia, del respeto de la naturaleza humana y de sus exigencias” </a:t>
            </a:r>
          </a:p>
          <a:p>
            <a:endParaRPr lang="es-CO" sz="2800" i="1" dirty="0">
              <a:solidFill>
                <a:srgbClr val="073763"/>
              </a:solidFill>
              <a:cs typeface="Times New Roman" panose="02020603050405020304" pitchFamily="18" charset="0"/>
            </a:endParaRPr>
          </a:p>
          <a:p>
            <a:r>
              <a:rPr lang="es-CO" sz="1050" i="1" dirty="0">
                <a:solidFill>
                  <a:srgbClr val="073763"/>
                </a:solidFill>
                <a:cs typeface="Times New Roman" panose="02020603050405020304" pitchFamily="18" charset="0"/>
              </a:rPr>
              <a:t>(Viaje Apostólico del Papa Francisco a Colombia 6 – 11 de septiembre de 2017. Santa Misa. Homilía del Santo Padre. Área portuaria de Conectar (Cartagena de Indias) domingo, 10 de septiembre de 2017).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4CF5EC-6656-6DB6-9006-25E50308E967}"/>
              </a:ext>
            </a:extLst>
          </p:cNvPr>
          <p:cNvGrpSpPr/>
          <p:nvPr/>
        </p:nvGrpSpPr>
        <p:grpSpPr>
          <a:xfrm>
            <a:off x="9997163" y="6087502"/>
            <a:ext cx="2026797" cy="662731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7AD51AC-E431-C5C4-1247-2453017A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58A136-D583-B40D-CBB2-4A62440B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EFCE718-7C9B-5BD1-78CA-1E45850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754" y="6530363"/>
            <a:ext cx="1221649" cy="282788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Baréin: Visita del Papa confirma el Reino como lugar de diálogo - Vatican  News">
            <a:extLst>
              <a:ext uri="{FF2B5EF4-FFF2-40B4-BE49-F238E27FC236}">
                <a16:creationId xmlns:a16="http://schemas.microsoft.com/office/drawing/2014/main" id="{D53FB7C7-7820-D47D-F509-94065AC78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1" r="17384"/>
          <a:stretch/>
        </p:blipFill>
        <p:spPr bwMode="auto">
          <a:xfrm>
            <a:off x="0" y="0"/>
            <a:ext cx="6109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2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2CA495-7C3A-23B7-9D91-4522ECECE70E}"/>
              </a:ext>
            </a:extLst>
          </p:cNvPr>
          <p:cNvSpPr txBox="1"/>
          <p:nvPr/>
        </p:nvSpPr>
        <p:spPr>
          <a:xfrm>
            <a:off x="6468026" y="1602529"/>
            <a:ext cx="5027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73763"/>
                </a:solidFill>
                <a:cs typeface="Times New Roman" panose="02020603050405020304" pitchFamily="18" charset="0"/>
              </a:rPr>
              <a:t>“Colombia es rica por la calidad humana de sus gentes, hombres y mujeres de espíritu acogedor y bondadoso; personas con tesón y valentía para sobreponerse a los obstáculos”</a:t>
            </a:r>
          </a:p>
          <a:p>
            <a:endParaRPr lang="es-ES" sz="2800" dirty="0">
              <a:solidFill>
                <a:srgbClr val="073763"/>
              </a:solidFill>
              <a:cs typeface="Times New Roman" panose="02020603050405020304" pitchFamily="18" charset="0"/>
            </a:endParaRPr>
          </a:p>
          <a:p>
            <a:endParaRPr lang="es-CO" sz="1200" dirty="0">
              <a:solidFill>
                <a:srgbClr val="073763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s-CO" sz="1200" i="1" dirty="0">
                <a:solidFill>
                  <a:srgbClr val="073763"/>
                </a:solidFill>
                <a:cs typeface="Times New Roman" panose="02020603050405020304" pitchFamily="18" charset="0"/>
              </a:rPr>
              <a:t>(Viaje apostólico del Papa Francisco a Colombia 6 - 11 de septiembre de 2017. Encuentro con las autoridades, el cuerpo diplomático y algunos representantes de la sociedad civil. Discurso del santo padre. Plaza de armas de la Casa de Nariño (Bogotá). Jueves, 7 de septiembre de 2017).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4CF5EC-6656-6DB6-9006-25E50308E967}"/>
              </a:ext>
            </a:extLst>
          </p:cNvPr>
          <p:cNvGrpSpPr/>
          <p:nvPr/>
        </p:nvGrpSpPr>
        <p:grpSpPr>
          <a:xfrm>
            <a:off x="9997163" y="6087502"/>
            <a:ext cx="2026797" cy="662731"/>
            <a:chOff x="364065" y="5620625"/>
            <a:chExt cx="3405538" cy="1174458"/>
          </a:xfrm>
        </p:grpSpPr>
        <p:pic>
          <p:nvPicPr>
            <p:cNvPr id="11" name="Picture 12" descr="Vector resumen de antecedentes rayas líneas. | Vector Gratis">
              <a:extLst>
                <a:ext uri="{FF2B5EF4-FFF2-40B4-BE49-F238E27FC236}">
                  <a16:creationId xmlns:a16="http://schemas.microsoft.com/office/drawing/2014/main" id="{E7AD51AC-E431-C5C4-1247-2453017A0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4" b="37313"/>
            <a:stretch/>
          </p:blipFill>
          <p:spPr bwMode="auto">
            <a:xfrm>
              <a:off x="364065" y="5620625"/>
              <a:ext cx="3405538" cy="117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58A136-D583-B40D-CBB2-4A62440B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2" y="5921454"/>
              <a:ext cx="628800" cy="537107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6EFCE718-7C9B-5BD1-78CA-1E458509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754" y="6530363"/>
            <a:ext cx="1221649" cy="282788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Click Pastoral No. 77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4" descr="Por qué el Papa Francisco revolucionó la Iglesia Católica? | A Colombia la  hacemos todos">
            <a:extLst>
              <a:ext uri="{FF2B5EF4-FFF2-40B4-BE49-F238E27FC236}">
                <a16:creationId xmlns:a16="http://schemas.microsoft.com/office/drawing/2014/main" id="{F3FA870E-8BCC-74C7-08DC-87FEBB495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4" r="28457"/>
          <a:stretch/>
        </p:blipFill>
        <p:spPr bwMode="auto">
          <a:xfrm>
            <a:off x="0" y="0"/>
            <a:ext cx="5899323" cy="68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45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12041</TotalTime>
  <Words>885</Words>
  <Application>Microsoft Office PowerPoint</Application>
  <PresentationFormat>Panorámica</PresentationFormat>
  <Paragraphs>49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Tema de Office</vt:lpstr>
      <vt:lpstr>Click Pastoral No. 77 Especial Papa Francisco: 10 Frases para los colombianos</vt:lpstr>
      <vt:lpstr>Click Pastoral No. 77</vt:lpstr>
      <vt:lpstr>Click Pastoral No. 77</vt:lpstr>
      <vt:lpstr>Click Pastoral No. 77</vt:lpstr>
      <vt:lpstr>Click Pastoral No. 77</vt:lpstr>
      <vt:lpstr>Click Pastoral No. 77</vt:lpstr>
      <vt:lpstr>Click Pastoral No. 77</vt:lpstr>
      <vt:lpstr>Click Pastoral No. 77</vt:lpstr>
      <vt:lpstr>Click Pastoral No. 77</vt:lpstr>
      <vt:lpstr>Click Pastoral No. 77</vt:lpstr>
      <vt:lpstr>Click Pastoral No. 77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CONACED</dc:creator>
  <cp:lastModifiedBy>Alejandro Forero</cp:lastModifiedBy>
  <cp:revision>349</cp:revision>
  <dcterms:created xsi:type="dcterms:W3CDTF">2020-01-20T16:35:24Z</dcterms:created>
  <dcterms:modified xsi:type="dcterms:W3CDTF">2023-07-11T16:43:12Z</dcterms:modified>
</cp:coreProperties>
</file>